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3"/>
  </p:notesMasterIdLst>
  <p:sldIdLst>
    <p:sldId id="38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Objects="1">
      <p:cViewPr varScale="1">
        <p:scale>
          <a:sx n="80" d="100"/>
          <a:sy n="80" d="100"/>
        </p:scale>
        <p:origin x="1550"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B259B1-24A3-724F-9762-424D0803B938}" type="datetimeFigureOut">
              <a:rPr lang="en-US" smtClean="0"/>
              <a:t>8/24/2020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F9604B-4C5F-8F43-8036-6EE4F1429C95}"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64226" name="Rectangle 2"/>
          <p:cNvSpPr>
            <a:spLocks noGrp="1" noRot="1" noChangeAspect="1" noChangeArrowheads="1" noTextEdit="1"/>
          </p:cNvSpPr>
          <p:nvPr>
            <p:ph type="sldImg"/>
          </p:nvPr>
        </p:nvSpPr>
        <p:spPr>
          <a:ln/>
        </p:spPr>
      </p:sp>
      <p:sp>
        <p:nvSpPr>
          <p:cNvPr id="564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65250" name="Rectangle 2"/>
          <p:cNvSpPr>
            <a:spLocks noGrp="1" noRot="1" noChangeAspect="1" noChangeArrowheads="1" noTextEdit="1"/>
          </p:cNvSpPr>
          <p:nvPr>
            <p:ph type="sldImg"/>
          </p:nvPr>
        </p:nvSpPr>
        <p:spPr>
          <a:ln/>
        </p:spPr>
      </p:sp>
      <p:sp>
        <p:nvSpPr>
          <p:cNvPr id="5652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66274" name="Rectangle 2"/>
          <p:cNvSpPr>
            <a:spLocks noGrp="1" noRot="1" noChangeAspect="1" noChangeArrowheads="1" noTextEdit="1"/>
          </p:cNvSpPr>
          <p:nvPr>
            <p:ph type="sldImg"/>
          </p:nvPr>
        </p:nvSpPr>
        <p:spPr>
          <a:ln/>
        </p:spPr>
      </p:sp>
      <p:sp>
        <p:nvSpPr>
          <p:cNvPr id="566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67298" name="Rectangle 2"/>
          <p:cNvSpPr>
            <a:spLocks noGrp="1" noRot="1" noChangeAspect="1" noChangeArrowheads="1" noTextEdit="1"/>
          </p:cNvSpPr>
          <p:nvPr>
            <p:ph type="sldImg"/>
          </p:nvPr>
        </p:nvSpPr>
        <p:spPr>
          <a:ln/>
        </p:spPr>
      </p:sp>
      <p:sp>
        <p:nvSpPr>
          <p:cNvPr id="5672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68322" name="Rectangle 2"/>
          <p:cNvSpPr>
            <a:spLocks noGrp="1" noRot="1" noChangeAspect="1" noChangeArrowheads="1" noTextEdit="1"/>
          </p:cNvSpPr>
          <p:nvPr>
            <p:ph type="sldImg"/>
          </p:nvPr>
        </p:nvSpPr>
        <p:spPr>
          <a:ln/>
        </p:spPr>
      </p:sp>
      <p:sp>
        <p:nvSpPr>
          <p:cNvPr id="568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69346" name="Rectangle 2"/>
          <p:cNvSpPr>
            <a:spLocks noGrp="1" noRot="1" noChangeAspect="1" noChangeArrowheads="1" noTextEdit="1"/>
          </p:cNvSpPr>
          <p:nvPr>
            <p:ph type="sldImg"/>
          </p:nvPr>
        </p:nvSpPr>
        <p:spPr>
          <a:ln/>
        </p:spPr>
      </p:sp>
      <p:sp>
        <p:nvSpPr>
          <p:cNvPr id="5693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0370" name="Rectangle 2"/>
          <p:cNvSpPr>
            <a:spLocks noGrp="1" noRot="1" noChangeAspect="1" noChangeArrowheads="1" noTextEdit="1"/>
          </p:cNvSpPr>
          <p:nvPr>
            <p:ph type="sldImg"/>
          </p:nvPr>
        </p:nvSpPr>
        <p:spPr>
          <a:ln/>
        </p:spPr>
      </p:sp>
      <p:sp>
        <p:nvSpPr>
          <p:cNvPr id="570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1394" name="Rectangle 2"/>
          <p:cNvSpPr>
            <a:spLocks noGrp="1" noRot="1" noChangeAspect="1" noChangeArrowheads="1" noTextEdit="1"/>
          </p:cNvSpPr>
          <p:nvPr>
            <p:ph type="sldImg"/>
          </p:nvPr>
        </p:nvSpPr>
        <p:spPr>
          <a:ln/>
        </p:spPr>
      </p:sp>
      <p:sp>
        <p:nvSpPr>
          <p:cNvPr id="5713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2418" name="Rectangle 2"/>
          <p:cNvSpPr>
            <a:spLocks noGrp="1" noRot="1" noChangeAspect="1" noChangeArrowheads="1" noTextEdit="1"/>
          </p:cNvSpPr>
          <p:nvPr>
            <p:ph type="sldImg"/>
          </p:nvPr>
        </p:nvSpPr>
        <p:spPr>
          <a:ln/>
        </p:spPr>
      </p:sp>
      <p:sp>
        <p:nvSpPr>
          <p:cNvPr id="572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3442" name="Rectangle 2"/>
          <p:cNvSpPr>
            <a:spLocks noGrp="1" noRot="1" noChangeAspect="1" noChangeArrowheads="1" noTextEdit="1"/>
          </p:cNvSpPr>
          <p:nvPr>
            <p:ph type="sldImg"/>
          </p:nvPr>
        </p:nvSpPr>
        <p:spPr>
          <a:ln/>
        </p:spPr>
      </p:sp>
      <p:sp>
        <p:nvSpPr>
          <p:cNvPr id="5734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4466" name="Rectangle 2"/>
          <p:cNvSpPr>
            <a:spLocks noGrp="1" noRot="1" noChangeAspect="1" noChangeArrowheads="1" noTextEdit="1"/>
          </p:cNvSpPr>
          <p:nvPr>
            <p:ph type="sldImg"/>
          </p:nvPr>
        </p:nvSpPr>
        <p:spPr>
          <a:ln/>
        </p:spPr>
      </p:sp>
      <p:sp>
        <p:nvSpPr>
          <p:cNvPr id="574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5490" name="Rectangle 2"/>
          <p:cNvSpPr>
            <a:spLocks noGrp="1" noRot="1" noChangeAspect="1" noChangeArrowheads="1" noTextEdit="1"/>
          </p:cNvSpPr>
          <p:nvPr>
            <p:ph type="sldImg"/>
          </p:nvPr>
        </p:nvSpPr>
        <p:spPr>
          <a:ln/>
        </p:spPr>
      </p:sp>
      <p:sp>
        <p:nvSpPr>
          <p:cNvPr id="5754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Grp="1" noChangeArrowheads="1"/>
          </p:cNvSpPr>
          <p:nvPr>
            <p:ph type="ftr" sz="quarter" idx="4"/>
          </p:nvPr>
        </p:nvSpPr>
        <p:spPr>
          <a:ln/>
        </p:spPr>
        <p:txBody>
          <a:bodyPr/>
          <a:lstStyle/>
          <a:p>
            <a:r>
              <a:rPr lang="en-US"/>
              <a:t>IMS PRACTICAL PRODUCT MANAGEMENT TRAININIG</a:t>
            </a:r>
          </a:p>
        </p:txBody>
      </p:sp>
      <p:sp>
        <p:nvSpPr>
          <p:cNvPr id="576514" name="Rectangle 2"/>
          <p:cNvSpPr>
            <a:spLocks noGrp="1" noRot="1" noChangeAspect="1" noChangeArrowheads="1" noTextEdit="1"/>
          </p:cNvSpPr>
          <p:nvPr>
            <p:ph type="sldImg"/>
          </p:nvPr>
        </p:nvSpPr>
        <p:spPr>
          <a:ln/>
        </p:spPr>
      </p:sp>
      <p:sp>
        <p:nvSpPr>
          <p:cNvPr id="57651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1443491-3742-6543-AF84-7ADF2A310599}" type="datetimeFigureOut">
              <a:rPr lang="en-US" smtClean="0"/>
              <a:t>8/24/2020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443491-3742-6543-AF84-7ADF2A310599}" type="datetimeFigureOut">
              <a:rPr lang="en-US" smtClean="0"/>
              <a:t>8/24/2020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443491-3742-6543-AF84-7ADF2A310599}" type="datetimeFigureOut">
              <a:rPr lang="en-US" smtClean="0"/>
              <a:t>8/24/2020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1443491-3742-6543-AF84-7ADF2A310599}" type="datetimeFigureOut">
              <a:rPr lang="en-US" smtClean="0"/>
              <a:t>8/24/2020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1443491-3742-6543-AF84-7ADF2A310599}" type="datetimeFigureOut">
              <a:rPr lang="en-US" smtClean="0"/>
              <a:t>8/24/2020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1443491-3742-6543-AF84-7ADF2A310599}" type="datetimeFigureOut">
              <a:rPr lang="en-US" smtClean="0"/>
              <a:t>8/24/2020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443491-3742-6543-AF84-7ADF2A310599}" type="datetimeFigureOut">
              <a:rPr lang="en-US" smtClean="0"/>
              <a:t>8/24/2020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443491-3742-6543-AF84-7ADF2A310599}" type="datetimeFigureOut">
              <a:rPr lang="en-US" smtClean="0"/>
              <a:t>8/24/2020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443491-3742-6543-AF84-7ADF2A310599}" type="datetimeFigureOut">
              <a:rPr lang="en-US" smtClean="0"/>
              <a:t>8/24/2020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443491-3742-6543-AF84-7ADF2A310599}" type="datetimeFigureOut">
              <a:rPr lang="en-US" smtClean="0"/>
              <a:t>8/24/2020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443491-3742-6543-AF84-7ADF2A310599}" type="datetimeFigureOut">
              <a:rPr lang="en-US" smtClean="0"/>
              <a:t>8/24/2020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755BF6-365A-E343-907B-00B746C944B3}"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924800" cy="838200"/>
          </a:xfrm>
        </p:spPr>
        <p:txBody>
          <a:bodyPr/>
          <a:lstStyle/>
          <a:p>
            <a:r>
              <a:rPr lang="en-US"/>
              <a:t>Click to edit Master title style</a:t>
            </a:r>
          </a:p>
        </p:txBody>
      </p:sp>
      <p:sp>
        <p:nvSpPr>
          <p:cNvPr id="3" name="Table Placeholder 2"/>
          <p:cNvSpPr>
            <a:spLocks noGrp="1"/>
          </p:cNvSpPr>
          <p:nvPr>
            <p:ph type="tbl" idx="1"/>
          </p:nvPr>
        </p:nvSpPr>
        <p:spPr>
          <a:xfrm>
            <a:off x="685800" y="1752600"/>
            <a:ext cx="7772400" cy="3886200"/>
          </a:xfrm>
        </p:spPr>
        <p:txBody>
          <a:bodyPr/>
          <a:lstStyle/>
          <a:p>
            <a:endParaRPr lang="en-US"/>
          </a:p>
        </p:txBody>
      </p:sp>
      <p:sp>
        <p:nvSpPr>
          <p:cNvPr id="4" name="Date Placeholder 3"/>
          <p:cNvSpPr>
            <a:spLocks noGrp="1"/>
          </p:cNvSpPr>
          <p:nvPr>
            <p:ph type="dt" sz="half" idx="10"/>
          </p:nvPr>
        </p:nvSpPr>
        <p:spPr>
          <a:xfrm>
            <a:off x="685800" y="6219825"/>
            <a:ext cx="1905000" cy="304800"/>
          </a:xfrm>
        </p:spPr>
        <p:txBody>
          <a:bodyPr/>
          <a:lstStyle>
            <a:lvl1pPr>
              <a:defRPr smtClean="0"/>
            </a:lvl1pPr>
          </a:lstStyle>
          <a:p>
            <a:fld id="{078F03F2-3D93-1D40-AD2D-451A5619BE84}" type="datetime4">
              <a:rPr lang="en-US"/>
              <a:pPr/>
              <a:t>August 24, 2020</a:t>
            </a:fld>
            <a:endParaRPr lang="en-US"/>
          </a:p>
        </p:txBody>
      </p:sp>
      <p:sp>
        <p:nvSpPr>
          <p:cNvPr id="5" name="Footer Placeholder 4"/>
          <p:cNvSpPr>
            <a:spLocks noGrp="1"/>
          </p:cNvSpPr>
          <p:nvPr>
            <p:ph type="ftr" sz="quarter" idx="11"/>
          </p:nvPr>
        </p:nvSpPr>
        <p:spPr>
          <a:xfrm>
            <a:off x="4191000" y="6223000"/>
            <a:ext cx="2895600" cy="304800"/>
          </a:xfrm>
        </p:spPr>
        <p:txBody>
          <a:bodyPr/>
          <a:lstStyle>
            <a:lvl1pPr>
              <a:defRPr/>
            </a:lvl1pPr>
          </a:lstStyle>
          <a:p>
            <a:endParaRPr lang="en-US"/>
          </a:p>
        </p:txBody>
      </p:sp>
      <p:sp>
        <p:nvSpPr>
          <p:cNvPr id="6" name="Slide Number Placeholder 5"/>
          <p:cNvSpPr>
            <a:spLocks noGrp="1"/>
          </p:cNvSpPr>
          <p:nvPr>
            <p:ph type="sldNum" sz="quarter" idx="12"/>
          </p:nvPr>
        </p:nvSpPr>
        <p:spPr>
          <a:xfrm>
            <a:off x="76200" y="6219825"/>
            <a:ext cx="381000" cy="304800"/>
          </a:xfrm>
        </p:spPr>
        <p:txBody>
          <a:bodyPr/>
          <a:lstStyle>
            <a:lvl1pPr>
              <a:defRPr smtClean="0"/>
            </a:lvl1pPr>
          </a:lstStyle>
          <a:p>
            <a:fld id="{1BBB66F4-8F12-7D46-A586-208F84ED6F30}"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924800" cy="5029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85800" y="6219825"/>
            <a:ext cx="1905000" cy="304800"/>
          </a:xfrm>
        </p:spPr>
        <p:txBody>
          <a:bodyPr/>
          <a:lstStyle>
            <a:lvl1pPr>
              <a:defRPr smtClean="0"/>
            </a:lvl1pPr>
          </a:lstStyle>
          <a:p>
            <a:fld id="{1BFD1210-EDE3-DD41-859F-EFB152CD728E}" type="datetime4">
              <a:rPr lang="en-US"/>
              <a:pPr/>
              <a:t>August 24, 2020</a:t>
            </a:fld>
            <a:endParaRPr lang="en-US"/>
          </a:p>
        </p:txBody>
      </p:sp>
      <p:sp>
        <p:nvSpPr>
          <p:cNvPr id="4" name="Footer Placeholder 3"/>
          <p:cNvSpPr>
            <a:spLocks noGrp="1"/>
          </p:cNvSpPr>
          <p:nvPr>
            <p:ph type="ftr" sz="quarter" idx="11"/>
          </p:nvPr>
        </p:nvSpPr>
        <p:spPr>
          <a:xfrm>
            <a:off x="4191000" y="6223000"/>
            <a:ext cx="2895600" cy="304800"/>
          </a:xfrm>
        </p:spPr>
        <p:txBody>
          <a:bodyPr/>
          <a:lstStyle>
            <a:lvl1pPr>
              <a:defRPr/>
            </a:lvl1pPr>
          </a:lstStyle>
          <a:p>
            <a:endParaRPr lang="en-US"/>
          </a:p>
        </p:txBody>
      </p:sp>
      <p:sp>
        <p:nvSpPr>
          <p:cNvPr id="5" name="Slide Number Placeholder 4"/>
          <p:cNvSpPr>
            <a:spLocks noGrp="1"/>
          </p:cNvSpPr>
          <p:nvPr>
            <p:ph type="sldNum" sz="quarter" idx="12"/>
          </p:nvPr>
        </p:nvSpPr>
        <p:spPr>
          <a:xfrm>
            <a:off x="76200" y="6219825"/>
            <a:ext cx="381000" cy="304800"/>
          </a:xfrm>
        </p:spPr>
        <p:txBody>
          <a:bodyPr/>
          <a:lstStyle>
            <a:lvl1pPr>
              <a:defRPr smtClean="0"/>
            </a:lvl1pPr>
          </a:lstStyle>
          <a:p>
            <a:fld id="{0EE59941-FA3F-824A-83E0-63F9A4D3D833}"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924800" cy="838200"/>
          </a:xfrm>
        </p:spPr>
        <p:txBody>
          <a:bodyPr/>
          <a:lstStyle/>
          <a:p>
            <a:r>
              <a:rPr lang="en-US"/>
              <a:t>Click to edit Master title style</a:t>
            </a:r>
          </a:p>
        </p:txBody>
      </p:sp>
      <p:sp>
        <p:nvSpPr>
          <p:cNvPr id="3" name="Text Placeholder 2"/>
          <p:cNvSpPr>
            <a:spLocks noGrp="1"/>
          </p:cNvSpPr>
          <p:nvPr>
            <p:ph type="body" sz="half" idx="1"/>
          </p:nvPr>
        </p:nvSpPr>
        <p:spPr>
          <a:xfrm>
            <a:off x="685800" y="1752600"/>
            <a:ext cx="38100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52600"/>
            <a:ext cx="38100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85800" y="6219825"/>
            <a:ext cx="1905000" cy="304800"/>
          </a:xfrm>
        </p:spPr>
        <p:txBody>
          <a:bodyPr/>
          <a:lstStyle>
            <a:lvl1pPr>
              <a:defRPr smtClean="0"/>
            </a:lvl1pPr>
          </a:lstStyle>
          <a:p>
            <a:fld id="{1F43E4B3-EB3F-AD4D-B5BE-9D2D018121AE}" type="datetime4">
              <a:rPr lang="en-US"/>
              <a:pPr/>
              <a:t>August 24, 2020</a:t>
            </a:fld>
            <a:endParaRPr lang="en-US"/>
          </a:p>
        </p:txBody>
      </p:sp>
      <p:sp>
        <p:nvSpPr>
          <p:cNvPr id="6" name="Footer Placeholder 5"/>
          <p:cNvSpPr>
            <a:spLocks noGrp="1"/>
          </p:cNvSpPr>
          <p:nvPr>
            <p:ph type="ftr" sz="quarter" idx="11"/>
          </p:nvPr>
        </p:nvSpPr>
        <p:spPr>
          <a:xfrm>
            <a:off x="4191000" y="6223000"/>
            <a:ext cx="2895600" cy="304800"/>
          </a:xfrm>
        </p:spPr>
        <p:txBody>
          <a:bodyPr/>
          <a:lstStyle>
            <a:lvl1pPr>
              <a:defRPr/>
            </a:lvl1pPr>
          </a:lstStyle>
          <a:p>
            <a:endParaRPr lang="en-US"/>
          </a:p>
        </p:txBody>
      </p:sp>
      <p:sp>
        <p:nvSpPr>
          <p:cNvPr id="7" name="Slide Number Placeholder 6"/>
          <p:cNvSpPr>
            <a:spLocks noGrp="1"/>
          </p:cNvSpPr>
          <p:nvPr>
            <p:ph type="sldNum" sz="quarter" idx="12"/>
          </p:nvPr>
        </p:nvSpPr>
        <p:spPr>
          <a:xfrm>
            <a:off x="76200" y="6219825"/>
            <a:ext cx="381000" cy="304800"/>
          </a:xfrm>
        </p:spPr>
        <p:txBody>
          <a:bodyPr/>
          <a:lstStyle>
            <a:lvl1pPr>
              <a:defRPr smtClean="0"/>
            </a:lvl1pPr>
          </a:lstStyle>
          <a:p>
            <a:fld id="{C0D0DB38-1BD4-6A4B-9E8E-F2AE07C6342C}"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924800" cy="838200"/>
          </a:xfrm>
        </p:spPr>
        <p:txBody>
          <a:bodyPr/>
          <a:lstStyle/>
          <a:p>
            <a:r>
              <a:rPr lang="en-US"/>
              <a:t>Click to edit Master title style</a:t>
            </a:r>
          </a:p>
        </p:txBody>
      </p:sp>
      <p:sp>
        <p:nvSpPr>
          <p:cNvPr id="3" name="SmartArt Placeholder 2"/>
          <p:cNvSpPr>
            <a:spLocks noGrp="1"/>
          </p:cNvSpPr>
          <p:nvPr>
            <p:ph type="dgm" idx="1"/>
          </p:nvPr>
        </p:nvSpPr>
        <p:spPr>
          <a:xfrm>
            <a:off x="685800" y="1752600"/>
            <a:ext cx="7772400" cy="3886200"/>
          </a:xfrm>
        </p:spPr>
        <p:txBody>
          <a:bodyPr/>
          <a:lstStyle/>
          <a:p>
            <a:endParaRPr lang="en-US"/>
          </a:p>
        </p:txBody>
      </p:sp>
      <p:sp>
        <p:nvSpPr>
          <p:cNvPr id="4" name="Date Placeholder 3"/>
          <p:cNvSpPr>
            <a:spLocks noGrp="1"/>
          </p:cNvSpPr>
          <p:nvPr>
            <p:ph type="dt" sz="half" idx="10"/>
          </p:nvPr>
        </p:nvSpPr>
        <p:spPr>
          <a:xfrm>
            <a:off x="685800" y="6219825"/>
            <a:ext cx="1905000" cy="304800"/>
          </a:xfrm>
        </p:spPr>
        <p:txBody>
          <a:bodyPr/>
          <a:lstStyle>
            <a:lvl1pPr>
              <a:defRPr smtClean="0"/>
            </a:lvl1pPr>
          </a:lstStyle>
          <a:p>
            <a:fld id="{EFE7C86F-AD1D-DD41-86C2-EEFA8AC1424A}" type="datetime4">
              <a:rPr lang="en-US"/>
              <a:pPr/>
              <a:t>August 24, 2020</a:t>
            </a:fld>
            <a:endParaRPr lang="en-US"/>
          </a:p>
        </p:txBody>
      </p:sp>
      <p:sp>
        <p:nvSpPr>
          <p:cNvPr id="5" name="Footer Placeholder 4"/>
          <p:cNvSpPr>
            <a:spLocks noGrp="1"/>
          </p:cNvSpPr>
          <p:nvPr>
            <p:ph type="ftr" sz="quarter" idx="11"/>
          </p:nvPr>
        </p:nvSpPr>
        <p:spPr>
          <a:xfrm>
            <a:off x="4191000" y="6223000"/>
            <a:ext cx="2895600" cy="304800"/>
          </a:xfrm>
        </p:spPr>
        <p:txBody>
          <a:bodyPr/>
          <a:lstStyle>
            <a:lvl1pPr>
              <a:defRPr/>
            </a:lvl1pPr>
          </a:lstStyle>
          <a:p>
            <a:endParaRPr lang="en-US"/>
          </a:p>
        </p:txBody>
      </p:sp>
      <p:sp>
        <p:nvSpPr>
          <p:cNvPr id="6" name="Slide Number Placeholder 5"/>
          <p:cNvSpPr>
            <a:spLocks noGrp="1"/>
          </p:cNvSpPr>
          <p:nvPr>
            <p:ph type="sldNum" sz="quarter" idx="12"/>
          </p:nvPr>
        </p:nvSpPr>
        <p:spPr>
          <a:xfrm>
            <a:off x="76200" y="6219825"/>
            <a:ext cx="381000" cy="304800"/>
          </a:xfrm>
        </p:spPr>
        <p:txBody>
          <a:bodyPr/>
          <a:lstStyle>
            <a:lvl1pPr>
              <a:defRPr smtClean="0"/>
            </a:lvl1pPr>
          </a:lstStyle>
          <a:p>
            <a:fld id="{EB3895F9-A7E6-E54E-8B7A-E4FA6D135A0A}"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924800" cy="838200"/>
          </a:xfrm>
        </p:spPr>
        <p:txBody>
          <a:bodyPr/>
          <a:lstStyle/>
          <a:p>
            <a:r>
              <a:rPr lang="en-US"/>
              <a:t>Click to edit Master title style</a:t>
            </a:r>
          </a:p>
        </p:txBody>
      </p:sp>
      <p:sp>
        <p:nvSpPr>
          <p:cNvPr id="3" name="Content Placeholder 2"/>
          <p:cNvSpPr>
            <a:spLocks noGrp="1"/>
          </p:cNvSpPr>
          <p:nvPr>
            <p:ph sz="half" idx="1"/>
          </p:nvPr>
        </p:nvSpPr>
        <p:spPr>
          <a:xfrm>
            <a:off x="685800" y="1752600"/>
            <a:ext cx="38100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752600"/>
            <a:ext cx="3810000" cy="1866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771900"/>
            <a:ext cx="3810000" cy="1866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685800" y="6219825"/>
            <a:ext cx="1905000" cy="304800"/>
          </a:xfrm>
        </p:spPr>
        <p:txBody>
          <a:bodyPr/>
          <a:lstStyle>
            <a:lvl1pPr>
              <a:defRPr smtClean="0"/>
            </a:lvl1pPr>
          </a:lstStyle>
          <a:p>
            <a:fld id="{3A39DAAA-DE4A-514A-9742-8B545AB353D6}" type="datetime4">
              <a:rPr lang="en-US"/>
              <a:pPr/>
              <a:t>August 24, 2020</a:t>
            </a:fld>
            <a:endParaRPr lang="en-US"/>
          </a:p>
        </p:txBody>
      </p:sp>
      <p:sp>
        <p:nvSpPr>
          <p:cNvPr id="7" name="Footer Placeholder 6"/>
          <p:cNvSpPr>
            <a:spLocks noGrp="1"/>
          </p:cNvSpPr>
          <p:nvPr>
            <p:ph type="ftr" sz="quarter" idx="11"/>
          </p:nvPr>
        </p:nvSpPr>
        <p:spPr>
          <a:xfrm>
            <a:off x="4191000" y="6223000"/>
            <a:ext cx="2895600" cy="304800"/>
          </a:xfrm>
        </p:spPr>
        <p:txBody>
          <a:bodyPr/>
          <a:lstStyle>
            <a:lvl1pPr>
              <a:defRPr/>
            </a:lvl1pPr>
          </a:lstStyle>
          <a:p>
            <a:endParaRPr lang="en-US"/>
          </a:p>
        </p:txBody>
      </p:sp>
      <p:sp>
        <p:nvSpPr>
          <p:cNvPr id="8" name="Slide Number Placeholder 7"/>
          <p:cNvSpPr>
            <a:spLocks noGrp="1"/>
          </p:cNvSpPr>
          <p:nvPr>
            <p:ph type="sldNum" sz="quarter" idx="12"/>
          </p:nvPr>
        </p:nvSpPr>
        <p:spPr>
          <a:xfrm>
            <a:off x="76200" y="6219825"/>
            <a:ext cx="381000" cy="304800"/>
          </a:xfrm>
        </p:spPr>
        <p:txBody>
          <a:bodyPr/>
          <a:lstStyle>
            <a:lvl1pPr>
              <a:defRPr smtClean="0"/>
            </a:lvl1pPr>
          </a:lstStyle>
          <a:p>
            <a:fld id="{10AC2190-0696-6648-806F-9321566FB79F}"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443491-3742-6543-AF84-7ADF2A310599}" type="datetimeFigureOut">
              <a:rPr lang="en-US" smtClean="0"/>
              <a:t>8/24/2020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755BF6-365A-E343-907B-00B746C944B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image" Target="../media/image5.png"/><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7.wmf"/><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13.xml"/><Relationship Id="rId1" Type="http://schemas.openxmlformats.org/officeDocument/2006/relationships/vmlDrawing" Target="../drawings/vmlDrawing3.vml"/><Relationship Id="rId6" Type="http://schemas.openxmlformats.org/officeDocument/2006/relationships/image" Target="../media/image10.wmf"/><Relationship Id="rId5" Type="http://schemas.openxmlformats.org/officeDocument/2006/relationships/oleObject" Target="../embeddings/oleObject4.bin"/><Relationship Id="rId10" Type="http://schemas.openxmlformats.org/officeDocument/2006/relationships/image" Target="../media/image12.wmf"/><Relationship Id="rId4" Type="http://schemas.openxmlformats.org/officeDocument/2006/relationships/image" Target="../media/image9.wmf"/><Relationship Id="rId9" Type="http://schemas.openxmlformats.org/officeDocument/2006/relationships/oleObject" Target="../embeddings/oleObject6.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store1.esellerate.net/store/cart.aspx?s=STR9100767469&amp;Cmd=BUY&amp;SkuIDC=SKU5920718989&amp;pc=Oa0d8LSS"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www.marketingteacher.com/Lessons/lesson_objectives.htm"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1.wmf"/><Relationship Id="rId5" Type="http://schemas.openxmlformats.org/officeDocument/2006/relationships/oleObject" Target="../embeddings/oleObject8.bin"/><Relationship Id="rId4" Type="http://schemas.openxmlformats.org/officeDocument/2006/relationships/image" Target="../media/image20.wmf"/></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oleObject" Target="../embeddings/oleObject11.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3.bin"/><Relationship Id="rId5" Type="http://schemas.openxmlformats.org/officeDocument/2006/relationships/oleObject" Target="../embeddings/oleObject12.bin"/><Relationship Id="rId4" Type="http://schemas.openxmlformats.org/officeDocument/2006/relationships/image" Target="../media/image21.wmf"/></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3.xml"/></Relationships>
</file>

<file path=ppt/slides/_rels/slide121.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13.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13.xml"/></Relationships>
</file>

<file path=ppt/slides/_rels/slide130.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13.xml"/></Relationships>
</file>

<file path=ppt/slides/_rels/slide1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OGO SS.png"/>
          <p:cNvPicPr>
            <a:picLocks noChangeAspect="1"/>
          </p:cNvPicPr>
          <p:nvPr/>
        </p:nvPicPr>
        <p:blipFill>
          <a:blip r:embed="rId2"/>
          <a:stretch>
            <a:fillRect/>
          </a:stretch>
        </p:blipFill>
        <p:spPr>
          <a:xfrm>
            <a:off x="3048000" y="1253160"/>
            <a:ext cx="3404442" cy="4216195"/>
          </a:xfrm>
          <a:prstGeom prst="rect">
            <a:avLst/>
          </a:prstGeom>
        </p:spPr>
      </p:pic>
      <p:sp>
        <p:nvSpPr>
          <p:cNvPr id="5" name="TextBox 4"/>
          <p:cNvSpPr txBox="1"/>
          <p:nvPr/>
        </p:nvSpPr>
        <p:spPr>
          <a:xfrm>
            <a:off x="914400" y="533400"/>
            <a:ext cx="7467600" cy="1323439"/>
          </a:xfrm>
          <a:prstGeom prst="rect">
            <a:avLst/>
          </a:prstGeom>
          <a:noFill/>
        </p:spPr>
        <p:txBody>
          <a:bodyPr wrap="square" rtlCol="0">
            <a:spAutoFit/>
          </a:bodyPr>
          <a:lstStyle/>
          <a:p>
            <a:pPr algn="ctr"/>
            <a:r>
              <a:rPr lang="en-US" sz="4000" b="1" dirty="0">
                <a:solidFill>
                  <a:schemeClr val="accent1"/>
                </a:solidFill>
              </a:rPr>
              <a:t>STRATEGIC                       MARKETING MANAGEMENT</a:t>
            </a:r>
          </a:p>
        </p:txBody>
      </p:sp>
      <p:sp>
        <p:nvSpPr>
          <p:cNvPr id="6" name="TextBox 5"/>
          <p:cNvSpPr txBox="1"/>
          <p:nvPr/>
        </p:nvSpPr>
        <p:spPr>
          <a:xfrm>
            <a:off x="1066800" y="5105400"/>
            <a:ext cx="7467600" cy="707886"/>
          </a:xfrm>
          <a:prstGeom prst="rect">
            <a:avLst/>
          </a:prstGeom>
          <a:noFill/>
        </p:spPr>
        <p:txBody>
          <a:bodyPr wrap="square" rtlCol="0">
            <a:spAutoFit/>
          </a:bodyPr>
          <a:lstStyle/>
          <a:p>
            <a:pPr algn="ctr"/>
            <a:r>
              <a:rPr lang="en-US" sz="4000" b="1" dirty="0">
                <a:solidFill>
                  <a:schemeClr val="tx2"/>
                </a:solidFill>
              </a:rPr>
              <a:t>IN HEALTHCARE MARKET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7D9C4B6F-DC7D-FE40-B140-D867EFBE9DAC}" type="datetime4">
              <a:rPr lang="en-US"/>
              <a:pPr/>
              <a:t>August 24, 2020</a:t>
            </a:fld>
            <a:endParaRPr lang="en-US" dirty="0"/>
          </a:p>
        </p:txBody>
      </p:sp>
      <p:sp>
        <p:nvSpPr>
          <p:cNvPr id="4" name="Slide Number Placeholder 5"/>
          <p:cNvSpPr>
            <a:spLocks noGrp="1"/>
          </p:cNvSpPr>
          <p:nvPr>
            <p:ph type="sldNum" sz="quarter" idx="12"/>
          </p:nvPr>
        </p:nvSpPr>
        <p:spPr/>
        <p:txBody>
          <a:bodyPr/>
          <a:lstStyle/>
          <a:p>
            <a:fld id="{2F6A242F-823E-7845-AFEB-A115F586E3CF}" type="slidenum">
              <a:rPr lang="en-US"/>
              <a:pPr/>
              <a:t>2</a:t>
            </a:fld>
            <a:endParaRPr lang="en-US"/>
          </a:p>
        </p:txBody>
      </p:sp>
      <p:sp>
        <p:nvSpPr>
          <p:cNvPr id="239618" name="Rectangle 2"/>
          <p:cNvSpPr>
            <a:spLocks noGrp="1" noChangeArrowheads="1"/>
          </p:cNvSpPr>
          <p:nvPr>
            <p:ph type="body" idx="1"/>
          </p:nvPr>
        </p:nvSpPr>
        <p:spPr>
          <a:xfrm>
            <a:off x="0" y="1066800"/>
            <a:ext cx="9372600" cy="4572000"/>
          </a:xfrm>
        </p:spPr>
        <p:txBody>
          <a:bodyPr/>
          <a:lstStyle/>
          <a:p>
            <a:pPr marL="457200" indent="-457200" algn="ctr">
              <a:lnSpc>
                <a:spcPct val="80000"/>
              </a:lnSpc>
              <a:buNone/>
            </a:pPr>
            <a:r>
              <a:rPr lang="en-US" sz="2800" b="1" dirty="0"/>
              <a:t>1. Define Interfaces between  Product Management </a:t>
            </a:r>
          </a:p>
          <a:p>
            <a:pPr marL="457200" indent="-457200" algn="ctr">
              <a:lnSpc>
                <a:spcPct val="80000"/>
              </a:lnSpc>
              <a:buNone/>
            </a:pPr>
            <a:r>
              <a:rPr lang="en-US" sz="2800" b="1" dirty="0"/>
              <a:t>And the Rest of the Company</a:t>
            </a:r>
            <a:r>
              <a:rPr lang="en-US" sz="3600" dirty="0"/>
              <a:t> </a:t>
            </a:r>
          </a:p>
          <a:p>
            <a:pPr marL="457200" indent="-457200" algn="ctr">
              <a:lnSpc>
                <a:spcPct val="80000"/>
              </a:lnSpc>
            </a:pPr>
            <a:endParaRPr lang="en-US" sz="3600" b="1" dirty="0"/>
          </a:p>
          <a:p>
            <a:pPr marL="457200" indent="-457200" algn="ctr">
              <a:lnSpc>
                <a:spcPct val="80000"/>
              </a:lnSpc>
            </a:pPr>
            <a:endParaRPr lang="en-US" sz="1200" b="1" dirty="0"/>
          </a:p>
          <a:p>
            <a:pPr marL="742950" lvl="1" indent="-457200" algn="ctr">
              <a:lnSpc>
                <a:spcPct val="80000"/>
              </a:lnSpc>
            </a:pPr>
            <a:r>
              <a:rPr lang="en-US" dirty="0"/>
              <a:t>Product manager’s perspective role</a:t>
            </a:r>
          </a:p>
          <a:p>
            <a:pPr marL="742950" lvl="1" indent="-457200" algn="ctr">
              <a:lnSpc>
                <a:spcPct val="80000"/>
              </a:lnSpc>
            </a:pPr>
            <a:r>
              <a:rPr lang="en-US" dirty="0"/>
              <a:t>Sales manager’s perspective role</a:t>
            </a:r>
          </a:p>
          <a:p>
            <a:pPr marL="742950" lvl="1" indent="-457200" algn="ctr">
              <a:lnSpc>
                <a:spcPct val="80000"/>
              </a:lnSpc>
            </a:pPr>
            <a:r>
              <a:rPr lang="en-US" dirty="0"/>
              <a:t>Interface Between Product Manager and The Other Department</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Date Placeholder 3"/>
          <p:cNvSpPr>
            <a:spLocks noGrp="1"/>
          </p:cNvSpPr>
          <p:nvPr>
            <p:ph type="dt" sz="half" idx="10"/>
          </p:nvPr>
        </p:nvSpPr>
        <p:spPr/>
        <p:txBody>
          <a:bodyPr/>
          <a:lstStyle/>
          <a:p>
            <a:fld id="{9A7F19C8-E6E7-EA47-9696-6D4E1106A915}" type="datetime4">
              <a:rPr lang="en-US"/>
              <a:pPr/>
              <a:t>August 24, 2020</a:t>
            </a:fld>
            <a:endParaRPr lang="en-US"/>
          </a:p>
        </p:txBody>
      </p:sp>
      <p:sp>
        <p:nvSpPr>
          <p:cNvPr id="26" name="Slide Number Placeholder 5"/>
          <p:cNvSpPr>
            <a:spLocks noGrp="1"/>
          </p:cNvSpPr>
          <p:nvPr>
            <p:ph type="sldNum" sz="quarter" idx="12"/>
          </p:nvPr>
        </p:nvSpPr>
        <p:spPr/>
        <p:txBody>
          <a:bodyPr/>
          <a:lstStyle/>
          <a:p>
            <a:fld id="{4A533484-C969-E447-9FF1-BAE9475CA0E8}" type="slidenum">
              <a:rPr lang="en-US"/>
              <a:pPr/>
              <a:t>3</a:t>
            </a:fld>
            <a:endParaRPr lang="en-US"/>
          </a:p>
        </p:txBody>
      </p:sp>
      <p:graphicFrame>
        <p:nvGraphicFramePr>
          <p:cNvPr id="284754" name="Group 82"/>
          <p:cNvGraphicFramePr>
            <a:graphicFrameLocks noGrp="1"/>
          </p:cNvGraphicFramePr>
          <p:nvPr>
            <p:ph idx="1"/>
          </p:nvPr>
        </p:nvGraphicFramePr>
        <p:xfrm>
          <a:off x="304800" y="471486"/>
          <a:ext cx="8534400" cy="5776914"/>
        </p:xfrm>
        <a:graphic>
          <a:graphicData uri="http://schemas.openxmlformats.org/drawingml/2006/table">
            <a:tbl>
              <a:tblPr/>
              <a:tblGrid>
                <a:gridCol w="1941513">
                  <a:extLst>
                    <a:ext uri="{9D8B030D-6E8A-4147-A177-3AD203B41FA5}">
                      <a16:colId xmlns:a16="http://schemas.microsoft.com/office/drawing/2014/main" val="20000"/>
                    </a:ext>
                  </a:extLst>
                </a:gridCol>
                <a:gridCol w="6592887">
                  <a:extLst>
                    <a:ext uri="{9D8B030D-6E8A-4147-A177-3AD203B41FA5}">
                      <a16:colId xmlns:a16="http://schemas.microsoft.com/office/drawing/2014/main" val="20001"/>
                    </a:ext>
                  </a:extLst>
                </a:gridCol>
              </a:tblGrid>
              <a:tr h="423863">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Trebuchet MS" pitchFamily="-112" charset="0"/>
                          <a:ea typeface="Arial" pitchFamily="-112" charset="0"/>
                          <a:cs typeface="Arial" pitchFamily="-112" charset="0"/>
                        </a:rPr>
                        <a:t>Marketing Task</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Trebuchet MS" pitchFamily="-112" charset="0"/>
                          <a:ea typeface="Arial" pitchFamily="-112" charset="0"/>
                          <a:cs typeface="Arial" pitchFamily="-112" charset="0"/>
                        </a:rPr>
                        <a:t>Commentary</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extLst>
                  <a:ext uri="{0D108BD9-81ED-4DB2-BD59-A6C34878D82A}">
                    <a16:rowId xmlns:a16="http://schemas.microsoft.com/office/drawing/2014/main" val="10000"/>
                  </a:ext>
                </a:extLst>
              </a:tr>
              <a:tr h="690563">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rgbClr val="333333"/>
                          </a:solidFill>
                          <a:effectLst/>
                          <a:latin typeface="Trebuchet MS" pitchFamily="-112" charset="0"/>
                          <a:ea typeface="Arial" pitchFamily="-112" charset="0"/>
                          <a:cs typeface="Arial" pitchFamily="-112" charset="0"/>
                        </a:rPr>
                        <a:t>Identify target markets</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333333"/>
                          </a:solidFill>
                          <a:effectLst/>
                          <a:latin typeface="Trebuchet MS" pitchFamily="-112" charset="0"/>
                          <a:ea typeface="Arial" pitchFamily="-112" charset="0"/>
                          <a:cs typeface="Arial" pitchFamily="-112" charset="0"/>
                        </a:rPr>
                        <a:t>Management have to identify those customers with whom they want to trade. The choice of target markets will be influenced by the wealth consumers hold and the business' ability to serve them</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50938">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rgbClr val="333333"/>
                          </a:solidFill>
                          <a:effectLst/>
                          <a:latin typeface="Trebuchet MS" pitchFamily="-112" charset="0"/>
                          <a:ea typeface="Arial" pitchFamily="-112" charset="0"/>
                          <a:cs typeface="Arial" pitchFamily="-112" charset="0"/>
                        </a:rPr>
                        <a:t>Market research</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333333"/>
                          </a:solidFill>
                          <a:effectLst/>
                          <a:latin typeface="Trebuchet MS" pitchFamily="-112" charset="0"/>
                          <a:ea typeface="Arial" pitchFamily="-112" charset="0"/>
                          <a:cs typeface="Arial" pitchFamily="-112" charset="0"/>
                        </a:rPr>
                        <a:t>Management have to collect information on the current and potential needs of customers in the markets they have chosen to supply. Areas to research include how customers buy (which marketing channels are used) and what competitors are offering</a:t>
                      </a:r>
                      <a:endParaRPr kumimoji="0" lang="en-US" sz="1600" b="0" i="0" u="none" strike="noStrike" cap="none" normalizeH="0" baseline="0" dirty="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88975">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rgbClr val="333333"/>
                          </a:solidFill>
                          <a:effectLst/>
                          <a:latin typeface="Trebuchet MS" pitchFamily="-112" charset="0"/>
                          <a:ea typeface="Arial" pitchFamily="-112" charset="0"/>
                          <a:cs typeface="Arial" pitchFamily="-112" charset="0"/>
                        </a:rPr>
                        <a:t>Product development</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333333"/>
                          </a:solidFill>
                          <a:effectLst/>
                          <a:latin typeface="Trebuchet MS" pitchFamily="-112" charset="0"/>
                          <a:ea typeface="Arial" pitchFamily="-112" charset="0"/>
                          <a:cs typeface="Arial" pitchFamily="-112" charset="0"/>
                        </a:rPr>
                        <a:t>Businesses must develop products and services that meet needs and wants sufficiently to attract target customers to wish and buy</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52525">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rgbClr val="333333"/>
                          </a:solidFill>
                          <a:effectLst/>
                          <a:latin typeface="Trebuchet MS" pitchFamily="-112" charset="0"/>
                          <a:ea typeface="Arial" pitchFamily="-112" charset="0"/>
                          <a:cs typeface="Arial" pitchFamily="-112" charset="0"/>
                        </a:rPr>
                        <a:t>Marketing mix</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0" i="0" u="none" strike="noStrike" cap="none" normalizeH="0" baseline="0">
                          <a:ln>
                            <a:noFill/>
                          </a:ln>
                          <a:solidFill>
                            <a:srgbClr val="333333"/>
                          </a:solidFill>
                          <a:effectLst/>
                          <a:latin typeface="Trebuchet MS" pitchFamily="-112" charset="0"/>
                          <a:ea typeface="Arial" pitchFamily="-112" charset="0"/>
                          <a:cs typeface="Arial" pitchFamily="-112" charset="0"/>
                        </a:rPr>
                        <a:t>Having identified the target markets and developed relevant products, management must then determine the price, promotion and distribution for the product. The marketing mix is tailored to offer value to customers, to communicate the offer and to make it accessible and convenient</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379538">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1" i="0" u="none" strike="noStrike" cap="none" normalizeH="0" baseline="0">
                          <a:ln>
                            <a:noFill/>
                          </a:ln>
                          <a:solidFill>
                            <a:srgbClr val="333333"/>
                          </a:solidFill>
                          <a:effectLst/>
                          <a:latin typeface="Trebuchet MS" pitchFamily="-112" charset="0"/>
                          <a:ea typeface="Arial" pitchFamily="-112" charset="0"/>
                          <a:cs typeface="Arial" pitchFamily="-112" charset="0"/>
                        </a:rPr>
                        <a:t>Market monitoring</a:t>
                      </a:r>
                      <a:endParaRPr kumimoji="0" lang="en-US" sz="16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t" latinLnBrk="0" hangingPunct="0">
                        <a:lnSpc>
                          <a:spcPct val="100000"/>
                        </a:lnSpc>
                        <a:spcBef>
                          <a:spcPct val="0"/>
                        </a:spcBef>
                        <a:spcAft>
                          <a:spcPct val="0"/>
                        </a:spcAft>
                        <a:buClrTx/>
                        <a:buSzTx/>
                        <a:buFontTx/>
                        <a:buNone/>
                        <a:tabLst/>
                      </a:pPr>
                      <a:r>
                        <a:rPr kumimoji="0" lang="en-US" sz="1600" b="0" i="0" u="none" strike="noStrike" cap="none" normalizeH="0" baseline="0" dirty="0">
                          <a:ln>
                            <a:noFill/>
                          </a:ln>
                          <a:solidFill>
                            <a:srgbClr val="333333"/>
                          </a:solidFill>
                          <a:effectLst/>
                          <a:latin typeface="Trebuchet MS" pitchFamily="-112" charset="0"/>
                          <a:ea typeface="Arial" pitchFamily="-112" charset="0"/>
                          <a:cs typeface="Arial" pitchFamily="-112" charset="0"/>
                        </a:rPr>
                        <a:t>The objective in marketing is to first attract customers - and then (most importantly) retain them by building a relationship. In order to do this effectively, they need feedback on customer satisfaction. They also need to feed this back into product design and marketing mix as customer needs and the competitive environment changes</a:t>
                      </a:r>
                      <a:endParaRPr kumimoji="0" lang="en-US" sz="1600" b="0" i="0" u="none" strike="noStrike" cap="none" normalizeH="0" baseline="0" dirty="0">
                        <a:ln>
                          <a:noFill/>
                        </a:ln>
                        <a:solidFill>
                          <a:schemeClr val="tx1"/>
                        </a:solidFill>
                        <a:effectLst/>
                        <a:latin typeface="Verdana" pitchFamily="-112" charset="0"/>
                        <a:ea typeface="Angsana New" pitchFamily="18" charset="0"/>
                        <a:cs typeface="Angsana New"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Date Placeholder 3"/>
          <p:cNvSpPr>
            <a:spLocks noGrp="1"/>
          </p:cNvSpPr>
          <p:nvPr>
            <p:ph type="dt" sz="half" idx="10"/>
          </p:nvPr>
        </p:nvSpPr>
        <p:spPr/>
        <p:txBody>
          <a:bodyPr/>
          <a:lstStyle/>
          <a:p>
            <a:fld id="{CBC18D2C-80E0-0C42-BF5D-8CAF6F0B284C}" type="datetime4">
              <a:rPr lang="en-US"/>
              <a:pPr/>
              <a:t>August 24, 2020</a:t>
            </a:fld>
            <a:endParaRPr lang="en-US"/>
          </a:p>
        </p:txBody>
      </p:sp>
      <p:sp>
        <p:nvSpPr>
          <p:cNvPr id="25" name="Slide Number Placeholder 5"/>
          <p:cNvSpPr>
            <a:spLocks noGrp="1"/>
          </p:cNvSpPr>
          <p:nvPr>
            <p:ph type="sldNum" sz="quarter" idx="12"/>
          </p:nvPr>
        </p:nvSpPr>
        <p:spPr/>
        <p:txBody>
          <a:bodyPr/>
          <a:lstStyle/>
          <a:p>
            <a:fld id="{3F323E80-1181-6B43-A61E-3D12B91C86B8}" type="slidenum">
              <a:rPr lang="en-US"/>
              <a:pPr/>
              <a:t>4</a:t>
            </a:fld>
            <a:endParaRPr lang="en-US"/>
          </a:p>
        </p:txBody>
      </p:sp>
      <p:grpSp>
        <p:nvGrpSpPr>
          <p:cNvPr id="2" name="Group 2"/>
          <p:cNvGrpSpPr>
            <a:grpSpLocks/>
          </p:cNvGrpSpPr>
          <p:nvPr/>
        </p:nvGrpSpPr>
        <p:grpSpPr bwMode="auto">
          <a:xfrm>
            <a:off x="231775" y="1066800"/>
            <a:ext cx="8666163" cy="4152900"/>
            <a:chOff x="146" y="1373"/>
            <a:chExt cx="5459" cy="2616"/>
          </a:xfrm>
        </p:grpSpPr>
        <p:sp>
          <p:nvSpPr>
            <p:cNvPr id="379907" name="Text Box 3"/>
            <p:cNvSpPr txBox="1">
              <a:spLocks noChangeArrowheads="1"/>
            </p:cNvSpPr>
            <p:nvPr/>
          </p:nvSpPr>
          <p:spPr bwMode="auto">
            <a:xfrm>
              <a:off x="194" y="2304"/>
              <a:ext cx="1224" cy="144"/>
            </a:xfrm>
            <a:prstGeom prst="rect">
              <a:avLst/>
            </a:prstGeom>
            <a:solidFill>
              <a:srgbClr val="FFFFFF"/>
            </a:solidFill>
            <a:ln w="9525">
              <a:noFill/>
              <a:miter lim="800000"/>
              <a:headEnd/>
              <a:tailEnd/>
            </a:ln>
          </p:spPr>
          <p:txBody>
            <a:bodyPr>
              <a:prstTxWarp prst="textNoShape">
                <a:avLst/>
              </a:prstTxWarp>
            </a:bodyPr>
            <a:lstStyle/>
            <a:p>
              <a:pPr>
                <a:spcBef>
                  <a:spcPct val="0"/>
                </a:spcBef>
              </a:pPr>
              <a:r>
                <a:rPr lang="en-US" sz="1000" b="1">
                  <a:solidFill>
                    <a:srgbClr val="000000"/>
                  </a:solidFill>
                </a:rPr>
                <a:t>…PROSPECTING</a:t>
              </a:r>
            </a:p>
          </p:txBody>
        </p:sp>
        <p:sp>
          <p:nvSpPr>
            <p:cNvPr id="379908" name="Text Box 4"/>
            <p:cNvSpPr txBox="1">
              <a:spLocks noChangeArrowheads="1"/>
            </p:cNvSpPr>
            <p:nvPr/>
          </p:nvSpPr>
          <p:spPr bwMode="auto">
            <a:xfrm>
              <a:off x="314" y="2561"/>
              <a:ext cx="504" cy="144"/>
            </a:xfrm>
            <a:prstGeom prst="rect">
              <a:avLst/>
            </a:prstGeom>
            <a:solidFill>
              <a:srgbClr val="FFFFFF"/>
            </a:solidFill>
            <a:ln w="9525">
              <a:noFill/>
              <a:miter lim="800000"/>
              <a:headEnd/>
              <a:tailEnd/>
            </a:ln>
          </p:spPr>
          <p:txBody>
            <a:bodyPr>
              <a:prstTxWarp prst="textNoShape">
                <a:avLst/>
              </a:prstTxWarp>
            </a:bodyPr>
            <a:lstStyle/>
            <a:p>
              <a:pPr>
                <a:spcBef>
                  <a:spcPct val="0"/>
                </a:spcBef>
              </a:pPr>
              <a:r>
                <a:rPr lang="en-US" sz="900" b="1">
                  <a:solidFill>
                    <a:srgbClr val="000000"/>
                  </a:solidFill>
                </a:rPr>
                <a:t>Identify</a:t>
              </a:r>
            </a:p>
          </p:txBody>
        </p:sp>
        <p:sp>
          <p:nvSpPr>
            <p:cNvPr id="379909" name="Text Box 5"/>
            <p:cNvSpPr txBox="1">
              <a:spLocks noChangeArrowheads="1"/>
            </p:cNvSpPr>
            <p:nvPr/>
          </p:nvSpPr>
          <p:spPr bwMode="auto">
            <a:xfrm>
              <a:off x="1466" y="2534"/>
              <a:ext cx="504" cy="144"/>
            </a:xfrm>
            <a:prstGeom prst="rect">
              <a:avLst/>
            </a:prstGeom>
            <a:solidFill>
              <a:srgbClr val="FFFFFF"/>
            </a:solidFill>
            <a:ln w="9525">
              <a:noFill/>
              <a:miter lim="800000"/>
              <a:headEnd/>
              <a:tailEnd/>
            </a:ln>
          </p:spPr>
          <p:txBody>
            <a:bodyPr>
              <a:prstTxWarp prst="textNoShape">
                <a:avLst/>
              </a:prstTxWarp>
            </a:bodyPr>
            <a:lstStyle/>
            <a:p>
              <a:pPr>
                <a:spcBef>
                  <a:spcPct val="0"/>
                </a:spcBef>
              </a:pPr>
              <a:r>
                <a:rPr lang="en-US" sz="900" b="1">
                  <a:solidFill>
                    <a:srgbClr val="000000"/>
                  </a:solidFill>
                </a:rPr>
                <a:t>Qualify</a:t>
              </a:r>
            </a:p>
          </p:txBody>
        </p:sp>
        <p:sp>
          <p:nvSpPr>
            <p:cNvPr id="379910" name="Text Box 6"/>
            <p:cNvSpPr txBox="1">
              <a:spLocks noChangeArrowheads="1"/>
            </p:cNvSpPr>
            <p:nvPr/>
          </p:nvSpPr>
          <p:spPr bwMode="auto">
            <a:xfrm>
              <a:off x="2679" y="2534"/>
              <a:ext cx="504" cy="144"/>
            </a:xfrm>
            <a:prstGeom prst="rect">
              <a:avLst/>
            </a:prstGeom>
            <a:solidFill>
              <a:srgbClr val="FFFFFF"/>
            </a:solidFill>
            <a:ln w="9525">
              <a:noFill/>
              <a:miter lim="800000"/>
              <a:headEnd/>
              <a:tailEnd/>
            </a:ln>
          </p:spPr>
          <p:txBody>
            <a:bodyPr>
              <a:prstTxWarp prst="textNoShape">
                <a:avLst/>
              </a:prstTxWarp>
            </a:bodyPr>
            <a:lstStyle/>
            <a:p>
              <a:pPr>
                <a:spcBef>
                  <a:spcPct val="0"/>
                </a:spcBef>
              </a:pPr>
              <a:r>
                <a:rPr lang="en-US" sz="900" b="1">
                  <a:solidFill>
                    <a:srgbClr val="000000"/>
                  </a:solidFill>
                </a:rPr>
                <a:t>Propose</a:t>
              </a:r>
            </a:p>
          </p:txBody>
        </p:sp>
        <p:sp>
          <p:nvSpPr>
            <p:cNvPr id="379911" name="Text Box 7"/>
            <p:cNvSpPr txBox="1">
              <a:spLocks noChangeArrowheads="1"/>
            </p:cNvSpPr>
            <p:nvPr/>
          </p:nvSpPr>
          <p:spPr bwMode="auto">
            <a:xfrm>
              <a:off x="4130" y="2534"/>
              <a:ext cx="360" cy="144"/>
            </a:xfrm>
            <a:prstGeom prst="rect">
              <a:avLst/>
            </a:prstGeom>
            <a:solidFill>
              <a:srgbClr val="FFFFFF"/>
            </a:solidFill>
            <a:ln w="9525">
              <a:noFill/>
              <a:miter lim="800000"/>
              <a:headEnd/>
              <a:tailEnd/>
            </a:ln>
          </p:spPr>
          <p:txBody>
            <a:bodyPr>
              <a:prstTxWarp prst="textNoShape">
                <a:avLst/>
              </a:prstTxWarp>
            </a:bodyPr>
            <a:lstStyle/>
            <a:p>
              <a:pPr>
                <a:spcBef>
                  <a:spcPts val="1200"/>
                </a:spcBef>
                <a:spcAft>
                  <a:spcPts val="300"/>
                </a:spcAft>
              </a:pPr>
              <a:r>
                <a:rPr lang="en-US" sz="900" b="1">
                  <a:solidFill>
                    <a:srgbClr val="000000"/>
                  </a:solidFill>
                </a:rPr>
                <a:t>Close</a:t>
              </a:r>
            </a:p>
          </p:txBody>
        </p:sp>
        <p:sp>
          <p:nvSpPr>
            <p:cNvPr id="379912" name="Text Box 8"/>
            <p:cNvSpPr txBox="1">
              <a:spLocks noChangeArrowheads="1"/>
            </p:cNvSpPr>
            <p:nvPr/>
          </p:nvSpPr>
          <p:spPr bwMode="auto">
            <a:xfrm>
              <a:off x="4992" y="2912"/>
              <a:ext cx="384" cy="192"/>
            </a:xfrm>
            <a:prstGeom prst="rect">
              <a:avLst/>
            </a:prstGeom>
            <a:solidFill>
              <a:srgbClr val="FFFFFF"/>
            </a:solidFill>
            <a:ln w="9525">
              <a:noFill/>
              <a:miter lim="800000"/>
              <a:headEnd/>
              <a:tailEnd/>
            </a:ln>
          </p:spPr>
          <p:txBody>
            <a:bodyPr>
              <a:prstTxWarp prst="textNoShape">
                <a:avLst/>
              </a:prstTxWarp>
            </a:bodyPr>
            <a:lstStyle/>
            <a:p>
              <a:pPr>
                <a:spcBef>
                  <a:spcPts val="1200"/>
                </a:spcBef>
                <a:spcAft>
                  <a:spcPts val="300"/>
                </a:spcAft>
              </a:pPr>
              <a:r>
                <a:rPr lang="en-US" sz="1000" b="1">
                  <a:solidFill>
                    <a:srgbClr val="000000"/>
                  </a:solidFill>
                </a:rPr>
                <a:t>SALE!</a:t>
              </a:r>
            </a:p>
          </p:txBody>
        </p:sp>
        <p:sp>
          <p:nvSpPr>
            <p:cNvPr id="379913" name="Line 9"/>
            <p:cNvSpPr>
              <a:spLocks noChangeShapeType="1"/>
            </p:cNvSpPr>
            <p:nvPr/>
          </p:nvSpPr>
          <p:spPr bwMode="auto">
            <a:xfrm flipV="1">
              <a:off x="770" y="2510"/>
              <a:ext cx="0" cy="648"/>
            </a:xfrm>
            <a:prstGeom prst="line">
              <a:avLst/>
            </a:prstGeom>
            <a:noFill/>
            <a:ln w="9525">
              <a:solidFill>
                <a:srgbClr val="000000"/>
              </a:solidFill>
              <a:round/>
              <a:headEnd/>
              <a:tailEnd/>
            </a:ln>
          </p:spPr>
          <p:txBody>
            <a:bodyPr>
              <a:prstTxWarp prst="textNoShape">
                <a:avLst/>
              </a:prstTxWarp>
            </a:bodyPr>
            <a:lstStyle/>
            <a:p>
              <a:endParaRPr lang="en-US"/>
            </a:p>
          </p:txBody>
        </p:sp>
        <p:sp>
          <p:nvSpPr>
            <p:cNvPr id="379914" name="Line 10"/>
            <p:cNvSpPr>
              <a:spLocks noChangeShapeType="1"/>
            </p:cNvSpPr>
            <p:nvPr/>
          </p:nvSpPr>
          <p:spPr bwMode="auto">
            <a:xfrm>
              <a:off x="146" y="2510"/>
              <a:ext cx="5459" cy="8"/>
            </a:xfrm>
            <a:prstGeom prst="line">
              <a:avLst/>
            </a:prstGeom>
            <a:noFill/>
            <a:ln w="50800">
              <a:solidFill>
                <a:srgbClr val="000000"/>
              </a:solidFill>
              <a:round/>
              <a:headEnd/>
              <a:tailEnd type="oval" w="med" len="med"/>
            </a:ln>
          </p:spPr>
          <p:txBody>
            <a:bodyPr>
              <a:prstTxWarp prst="textNoShape">
                <a:avLst/>
              </a:prstTxWarp>
            </a:bodyPr>
            <a:lstStyle/>
            <a:p>
              <a:endParaRPr lang="en-US"/>
            </a:p>
          </p:txBody>
        </p:sp>
        <p:sp>
          <p:nvSpPr>
            <p:cNvPr id="379915" name="Line 11"/>
            <p:cNvSpPr>
              <a:spLocks noChangeShapeType="1"/>
            </p:cNvSpPr>
            <p:nvPr/>
          </p:nvSpPr>
          <p:spPr bwMode="auto">
            <a:xfrm flipH="1" flipV="1">
              <a:off x="3213" y="2515"/>
              <a:ext cx="0" cy="504"/>
            </a:xfrm>
            <a:prstGeom prst="line">
              <a:avLst/>
            </a:prstGeom>
            <a:noFill/>
            <a:ln w="9525">
              <a:solidFill>
                <a:srgbClr val="000000"/>
              </a:solidFill>
              <a:round/>
              <a:headEnd/>
              <a:tailEnd/>
            </a:ln>
          </p:spPr>
          <p:txBody>
            <a:bodyPr>
              <a:prstTxWarp prst="textNoShape">
                <a:avLst/>
              </a:prstTxWarp>
            </a:bodyPr>
            <a:lstStyle/>
            <a:p>
              <a:endParaRPr lang="en-US"/>
            </a:p>
          </p:txBody>
        </p:sp>
        <p:sp>
          <p:nvSpPr>
            <p:cNvPr id="379916" name="Line 12"/>
            <p:cNvSpPr>
              <a:spLocks noChangeShapeType="1"/>
            </p:cNvSpPr>
            <p:nvPr/>
          </p:nvSpPr>
          <p:spPr bwMode="auto">
            <a:xfrm flipH="1" flipV="1">
              <a:off x="1682" y="1968"/>
              <a:ext cx="0" cy="576"/>
            </a:xfrm>
            <a:prstGeom prst="line">
              <a:avLst/>
            </a:prstGeom>
            <a:noFill/>
            <a:ln w="9525">
              <a:solidFill>
                <a:srgbClr val="000000"/>
              </a:solidFill>
              <a:round/>
              <a:headEnd/>
              <a:tailEnd/>
            </a:ln>
          </p:spPr>
          <p:txBody>
            <a:bodyPr>
              <a:prstTxWarp prst="textNoShape">
                <a:avLst/>
              </a:prstTxWarp>
            </a:bodyPr>
            <a:lstStyle/>
            <a:p>
              <a:endParaRPr lang="en-US"/>
            </a:p>
          </p:txBody>
        </p:sp>
        <p:sp>
          <p:nvSpPr>
            <p:cNvPr id="379917" name="Line 13"/>
            <p:cNvSpPr>
              <a:spLocks noChangeShapeType="1"/>
            </p:cNvSpPr>
            <p:nvPr/>
          </p:nvSpPr>
          <p:spPr bwMode="auto">
            <a:xfrm flipH="1" flipV="1">
              <a:off x="4179" y="2126"/>
              <a:ext cx="0" cy="360"/>
            </a:xfrm>
            <a:prstGeom prst="line">
              <a:avLst/>
            </a:prstGeom>
            <a:noFill/>
            <a:ln w="9525">
              <a:solidFill>
                <a:srgbClr val="000000"/>
              </a:solidFill>
              <a:round/>
              <a:headEnd/>
              <a:tailEnd/>
            </a:ln>
          </p:spPr>
          <p:txBody>
            <a:bodyPr>
              <a:prstTxWarp prst="textNoShape">
                <a:avLst/>
              </a:prstTxWarp>
            </a:bodyPr>
            <a:lstStyle/>
            <a:p>
              <a:endParaRPr lang="en-US"/>
            </a:p>
          </p:txBody>
        </p:sp>
        <p:sp>
          <p:nvSpPr>
            <p:cNvPr id="379918" name="Text Box 14"/>
            <p:cNvSpPr txBox="1">
              <a:spLocks noChangeArrowheads="1"/>
            </p:cNvSpPr>
            <p:nvPr/>
          </p:nvSpPr>
          <p:spPr bwMode="auto">
            <a:xfrm>
              <a:off x="228" y="2982"/>
              <a:ext cx="972" cy="474"/>
            </a:xfrm>
            <a:prstGeom prst="rect">
              <a:avLst/>
            </a:prstGeom>
            <a:solidFill>
              <a:srgbClr val="FFFFFF"/>
            </a:solidFill>
            <a:ln w="9525">
              <a:solidFill>
                <a:srgbClr val="000000"/>
              </a:solidFill>
              <a:miter lim="800000"/>
              <a:headEnd/>
              <a:tailEnd/>
            </a:ln>
          </p:spPr>
          <p:txBody>
            <a:bodyPr>
              <a:prstTxWarp prst="textNoShape">
                <a:avLst/>
              </a:prstTxWarp>
            </a:bodyPr>
            <a:lstStyle/>
            <a:p>
              <a:pPr>
                <a:buFont typeface="Wingdings" pitchFamily="-112" charset="2"/>
                <a:buChar char="ü"/>
              </a:pPr>
              <a:r>
                <a:rPr lang="en-US" sz="1000">
                  <a:solidFill>
                    <a:srgbClr val="000000"/>
                  </a:solidFill>
                </a:rPr>
                <a:t>Marketing</a:t>
              </a:r>
            </a:p>
            <a:p>
              <a:pPr>
                <a:buFont typeface="Wingdings" pitchFamily="-112" charset="2"/>
                <a:buChar char="ü"/>
              </a:pPr>
              <a:r>
                <a:rPr lang="en-US" sz="1000">
                  <a:solidFill>
                    <a:srgbClr val="000000"/>
                  </a:solidFill>
                </a:rPr>
                <a:t>Networking</a:t>
              </a:r>
            </a:p>
            <a:p>
              <a:pPr>
                <a:buFont typeface="Wingdings" pitchFamily="-112" charset="2"/>
                <a:buChar char="ü"/>
              </a:pPr>
              <a:r>
                <a:rPr lang="en-US" sz="1000">
                  <a:solidFill>
                    <a:srgbClr val="000000"/>
                  </a:solidFill>
                </a:rPr>
                <a:t>Outbound Activity</a:t>
              </a:r>
            </a:p>
          </p:txBody>
        </p:sp>
        <p:sp>
          <p:nvSpPr>
            <p:cNvPr id="379919" name="Text Box 15"/>
            <p:cNvSpPr txBox="1">
              <a:spLocks noChangeArrowheads="1"/>
            </p:cNvSpPr>
            <p:nvPr/>
          </p:nvSpPr>
          <p:spPr bwMode="auto">
            <a:xfrm>
              <a:off x="2354" y="2774"/>
              <a:ext cx="1630" cy="532"/>
            </a:xfrm>
            <a:prstGeom prst="rect">
              <a:avLst/>
            </a:prstGeom>
            <a:solidFill>
              <a:schemeClr val="bg1"/>
            </a:solidFill>
            <a:ln w="9525">
              <a:solidFill>
                <a:srgbClr val="000000"/>
              </a:solidFill>
              <a:miter lim="800000"/>
              <a:headEnd/>
              <a:tailEnd/>
            </a:ln>
          </p:spPr>
          <p:txBody>
            <a:bodyPr>
              <a:prstTxWarp prst="textNoShape">
                <a:avLst/>
              </a:prstTxWarp>
            </a:bodyPr>
            <a:lstStyle/>
            <a:p>
              <a:pPr>
                <a:lnSpc>
                  <a:spcPct val="150000"/>
                </a:lnSpc>
                <a:buFont typeface="Wingdings" pitchFamily="-112" charset="2"/>
                <a:buChar char="ü"/>
              </a:pPr>
              <a:r>
                <a:rPr lang="en-US" sz="1000">
                  <a:solidFill>
                    <a:srgbClr val="000000"/>
                  </a:solidFill>
                </a:rPr>
                <a:t>Assess competition</a:t>
              </a:r>
            </a:p>
            <a:p>
              <a:pPr>
                <a:buFont typeface="Wingdings" pitchFamily="-112" charset="2"/>
                <a:buChar char="ü"/>
              </a:pPr>
              <a:r>
                <a:rPr lang="en-US" sz="1000">
                  <a:solidFill>
                    <a:srgbClr val="000000"/>
                  </a:solidFill>
                </a:rPr>
                <a:t>Determined recommended solution</a:t>
              </a:r>
            </a:p>
            <a:p>
              <a:pPr>
                <a:buFont typeface="Wingdings" pitchFamily="-112" charset="2"/>
                <a:buChar char="ü"/>
              </a:pPr>
              <a:r>
                <a:rPr lang="en-US" sz="1000">
                  <a:solidFill>
                    <a:srgbClr val="000000"/>
                  </a:solidFill>
                </a:rPr>
                <a:t>Develop and present proposal\bid</a:t>
              </a:r>
            </a:p>
          </p:txBody>
        </p:sp>
        <p:sp>
          <p:nvSpPr>
            <p:cNvPr id="379920" name="Text Box 16"/>
            <p:cNvSpPr txBox="1">
              <a:spLocks noChangeArrowheads="1"/>
            </p:cNvSpPr>
            <p:nvPr/>
          </p:nvSpPr>
          <p:spPr bwMode="auto">
            <a:xfrm>
              <a:off x="3408" y="1628"/>
              <a:ext cx="1536" cy="556"/>
            </a:xfrm>
            <a:prstGeom prst="rect">
              <a:avLst/>
            </a:prstGeom>
            <a:solidFill>
              <a:schemeClr val="bg1"/>
            </a:solidFill>
            <a:ln w="9525">
              <a:solidFill>
                <a:srgbClr val="000000"/>
              </a:solidFill>
              <a:miter lim="800000"/>
              <a:headEnd/>
              <a:tailEnd/>
            </a:ln>
          </p:spPr>
          <p:txBody>
            <a:bodyPr>
              <a:prstTxWarp prst="textNoShape">
                <a:avLst/>
              </a:prstTxWarp>
            </a:bodyPr>
            <a:lstStyle/>
            <a:p>
              <a:pPr>
                <a:lnSpc>
                  <a:spcPct val="150000"/>
                </a:lnSpc>
                <a:buFont typeface="Wingdings" pitchFamily="-112" charset="2"/>
                <a:buChar char="ü"/>
              </a:pPr>
              <a:r>
                <a:rPr lang="en-US" sz="1000">
                  <a:solidFill>
                    <a:srgbClr val="000000"/>
                  </a:solidFill>
                </a:rPr>
                <a:t>Handle and overcome objections</a:t>
              </a:r>
            </a:p>
            <a:p>
              <a:pPr>
                <a:buFont typeface="Wingdings" pitchFamily="-112" charset="2"/>
                <a:buChar char="ü"/>
              </a:pPr>
              <a:r>
                <a:rPr lang="en-US" sz="1000">
                  <a:solidFill>
                    <a:srgbClr val="000000"/>
                  </a:solidFill>
                </a:rPr>
                <a:t>Secure credit approval</a:t>
              </a:r>
            </a:p>
            <a:p>
              <a:pPr>
                <a:buFont typeface="Wingdings" pitchFamily="-112" charset="2"/>
                <a:buChar char="ü"/>
              </a:pPr>
              <a:r>
                <a:rPr lang="en-US" sz="1000">
                  <a:solidFill>
                    <a:srgbClr val="000000"/>
                  </a:solidFill>
                </a:rPr>
                <a:t>Obtain signatures</a:t>
              </a:r>
            </a:p>
          </p:txBody>
        </p:sp>
        <p:sp>
          <p:nvSpPr>
            <p:cNvPr id="379921" name="Line 17"/>
            <p:cNvSpPr>
              <a:spLocks noChangeShapeType="1"/>
            </p:cNvSpPr>
            <p:nvPr/>
          </p:nvSpPr>
          <p:spPr bwMode="auto">
            <a:xfrm flipH="1">
              <a:off x="5376" y="2525"/>
              <a:ext cx="0" cy="1297"/>
            </a:xfrm>
            <a:prstGeom prst="line">
              <a:avLst/>
            </a:prstGeom>
            <a:noFill/>
            <a:ln w="9525">
              <a:solidFill>
                <a:srgbClr val="000000"/>
              </a:solidFill>
              <a:round/>
              <a:headEnd/>
              <a:tailEnd/>
            </a:ln>
            <a:effectLst/>
          </p:spPr>
          <p:txBody>
            <a:bodyPr wrap="none" anchor="ctr">
              <a:prstTxWarp prst="textNoShape">
                <a:avLst/>
              </a:prstTxWarp>
            </a:bodyPr>
            <a:lstStyle/>
            <a:p>
              <a:endParaRPr lang="en-US"/>
            </a:p>
          </p:txBody>
        </p:sp>
        <p:sp>
          <p:nvSpPr>
            <p:cNvPr id="379922" name="Line 18"/>
            <p:cNvSpPr>
              <a:spLocks noChangeShapeType="1"/>
            </p:cNvSpPr>
            <p:nvPr/>
          </p:nvSpPr>
          <p:spPr bwMode="auto">
            <a:xfrm flipH="1">
              <a:off x="3637" y="3825"/>
              <a:ext cx="1727" cy="0"/>
            </a:xfrm>
            <a:prstGeom prst="line">
              <a:avLst/>
            </a:prstGeom>
            <a:noFill/>
            <a:ln w="9525">
              <a:solidFill>
                <a:srgbClr val="000000"/>
              </a:solidFill>
              <a:round/>
              <a:headEnd/>
              <a:tailEnd type="triangle" w="med" len="med"/>
            </a:ln>
            <a:effectLst/>
          </p:spPr>
          <p:txBody>
            <a:bodyPr wrap="none" anchor="ctr">
              <a:prstTxWarp prst="textNoShape">
                <a:avLst/>
              </a:prstTxWarp>
            </a:bodyPr>
            <a:lstStyle/>
            <a:p>
              <a:endParaRPr lang="en-US"/>
            </a:p>
          </p:txBody>
        </p:sp>
        <p:sp>
          <p:nvSpPr>
            <p:cNvPr id="379923" name="Text Box 19"/>
            <p:cNvSpPr txBox="1">
              <a:spLocks noChangeArrowheads="1"/>
            </p:cNvSpPr>
            <p:nvPr/>
          </p:nvSpPr>
          <p:spPr bwMode="auto">
            <a:xfrm>
              <a:off x="3783" y="3557"/>
              <a:ext cx="864" cy="144"/>
            </a:xfrm>
            <a:prstGeom prst="rect">
              <a:avLst/>
            </a:prstGeom>
            <a:solidFill>
              <a:srgbClr val="FFFFFF"/>
            </a:solidFill>
            <a:ln w="9525">
              <a:noFill/>
              <a:miter lim="800000"/>
              <a:headEnd/>
              <a:tailEnd/>
            </a:ln>
          </p:spPr>
          <p:txBody>
            <a:bodyPr>
              <a:prstTxWarp prst="textNoShape">
                <a:avLst/>
              </a:prstTxWarp>
            </a:bodyPr>
            <a:lstStyle/>
            <a:p>
              <a:pPr>
                <a:spcBef>
                  <a:spcPts val="1200"/>
                </a:spcBef>
                <a:spcAft>
                  <a:spcPts val="300"/>
                </a:spcAft>
              </a:pPr>
              <a:r>
                <a:rPr lang="en-US" sz="1000" b="1">
                  <a:solidFill>
                    <a:srgbClr val="000000"/>
                  </a:solidFill>
                </a:rPr>
                <a:t>SERVICE!</a:t>
              </a:r>
            </a:p>
          </p:txBody>
        </p:sp>
        <p:sp>
          <p:nvSpPr>
            <p:cNvPr id="379924" name="Text Box 20"/>
            <p:cNvSpPr txBox="1">
              <a:spLocks noChangeArrowheads="1"/>
            </p:cNvSpPr>
            <p:nvPr/>
          </p:nvSpPr>
          <p:spPr bwMode="auto">
            <a:xfrm>
              <a:off x="2665" y="3461"/>
              <a:ext cx="923" cy="528"/>
            </a:xfrm>
            <a:prstGeom prst="rect">
              <a:avLst/>
            </a:prstGeom>
            <a:solidFill>
              <a:srgbClr val="FFFFFF"/>
            </a:solidFill>
            <a:ln w="9525">
              <a:solidFill>
                <a:srgbClr val="000000"/>
              </a:solidFill>
              <a:miter lim="800000"/>
              <a:headEnd/>
              <a:tailEnd/>
            </a:ln>
          </p:spPr>
          <p:txBody>
            <a:bodyPr>
              <a:prstTxWarp prst="textNoShape">
                <a:avLst/>
              </a:prstTxWarp>
            </a:bodyPr>
            <a:lstStyle/>
            <a:p>
              <a:pPr>
                <a:lnSpc>
                  <a:spcPct val="150000"/>
                </a:lnSpc>
                <a:buFont typeface="Wingdings" pitchFamily="-112" charset="2"/>
                <a:buChar char="ü"/>
              </a:pPr>
              <a:r>
                <a:rPr lang="en-US" sz="1000">
                  <a:solidFill>
                    <a:srgbClr val="000000"/>
                  </a:solidFill>
                </a:rPr>
                <a:t>Product Support</a:t>
              </a:r>
            </a:p>
            <a:p>
              <a:pPr>
                <a:buFont typeface="Wingdings" pitchFamily="-112" charset="2"/>
                <a:buChar char="ü"/>
              </a:pPr>
              <a:r>
                <a:rPr lang="en-US" sz="1000">
                  <a:solidFill>
                    <a:srgbClr val="000000"/>
                  </a:solidFill>
                </a:rPr>
                <a:t>Referral Program</a:t>
              </a:r>
            </a:p>
            <a:p>
              <a:pPr>
                <a:buFont typeface="Wingdings" pitchFamily="-112" charset="2"/>
                <a:buChar char="ü"/>
              </a:pPr>
              <a:r>
                <a:rPr lang="en-US" sz="1000">
                  <a:solidFill>
                    <a:srgbClr val="000000"/>
                  </a:solidFill>
                </a:rPr>
                <a:t>Up sell</a:t>
              </a:r>
            </a:p>
          </p:txBody>
        </p:sp>
        <p:sp>
          <p:nvSpPr>
            <p:cNvPr id="379925" name="Text Box 21"/>
            <p:cNvSpPr txBox="1">
              <a:spLocks noChangeArrowheads="1"/>
            </p:cNvSpPr>
            <p:nvPr/>
          </p:nvSpPr>
          <p:spPr bwMode="auto">
            <a:xfrm>
              <a:off x="576" y="1373"/>
              <a:ext cx="2355" cy="835"/>
            </a:xfrm>
            <a:prstGeom prst="rect">
              <a:avLst/>
            </a:prstGeom>
            <a:solidFill>
              <a:schemeClr val="bg1"/>
            </a:solidFill>
            <a:ln w="9525">
              <a:solidFill>
                <a:srgbClr val="000000"/>
              </a:solidFill>
              <a:miter lim="800000"/>
              <a:headEnd/>
              <a:tailEnd/>
            </a:ln>
          </p:spPr>
          <p:txBody>
            <a:bodyPr>
              <a:prstTxWarp prst="textNoShape">
                <a:avLst/>
              </a:prstTxWarp>
            </a:bodyPr>
            <a:lstStyle/>
            <a:p>
              <a:pPr>
                <a:lnSpc>
                  <a:spcPct val="150000"/>
                </a:lnSpc>
                <a:buFont typeface="Wingdings" pitchFamily="-112" charset="2"/>
                <a:buChar char="ü"/>
              </a:pPr>
              <a:r>
                <a:rPr lang="en-US" sz="1000">
                  <a:solidFill>
                    <a:srgbClr val="000000"/>
                  </a:solidFill>
                </a:rPr>
                <a:t>Engage prospect, assess need and qualify</a:t>
              </a:r>
            </a:p>
            <a:p>
              <a:pPr>
                <a:buFont typeface="Wingdings" pitchFamily="-112" charset="2"/>
                <a:buChar char="ü"/>
              </a:pPr>
              <a:r>
                <a:rPr lang="en-US" sz="1000">
                  <a:solidFill>
                    <a:srgbClr val="000000"/>
                  </a:solidFill>
                </a:rPr>
                <a:t>Determine urgency and next steps w/prospect</a:t>
              </a:r>
            </a:p>
            <a:p>
              <a:pPr>
                <a:buFont typeface="Wingdings" pitchFamily="-112" charset="2"/>
                <a:buChar char="ü"/>
              </a:pPr>
              <a:r>
                <a:rPr lang="en-US" sz="1000">
                  <a:solidFill>
                    <a:srgbClr val="000000"/>
                  </a:solidFill>
                </a:rPr>
                <a:t>Identify buyer, decision maker, and influencers</a:t>
              </a:r>
            </a:p>
            <a:p>
              <a:pPr>
                <a:buFont typeface="Wingdings" pitchFamily="-112" charset="2"/>
                <a:buChar char="ü"/>
              </a:pPr>
              <a:r>
                <a:rPr lang="en-US" sz="1000">
                  <a:solidFill>
                    <a:srgbClr val="000000"/>
                  </a:solidFill>
                </a:rPr>
                <a:t>Inform lead of company’s offer, establish credibility</a:t>
              </a:r>
            </a:p>
            <a:p>
              <a:pPr>
                <a:buFont typeface="Wingdings" pitchFamily="-112" charset="2"/>
                <a:buChar char="ü"/>
              </a:pPr>
              <a:r>
                <a:rPr lang="en-US" sz="1000">
                  <a:solidFill>
                    <a:srgbClr val="000000"/>
                  </a:solidFill>
                </a:rPr>
                <a:t>Gather details of need and budget</a:t>
              </a:r>
            </a:p>
          </p:txBody>
        </p:sp>
        <p:sp>
          <p:nvSpPr>
            <p:cNvPr id="379926" name="Rectangle 22"/>
            <p:cNvSpPr>
              <a:spLocks noChangeArrowheads="1"/>
            </p:cNvSpPr>
            <p:nvPr/>
          </p:nvSpPr>
          <p:spPr bwMode="auto">
            <a:xfrm>
              <a:off x="4608" y="3296"/>
              <a:ext cx="965" cy="160"/>
            </a:xfrm>
            <a:prstGeom prst="rect">
              <a:avLst/>
            </a:prstGeom>
            <a:solidFill>
              <a:schemeClr val="bg1"/>
            </a:solidFill>
            <a:ln w="9525">
              <a:solidFill>
                <a:srgbClr val="000000"/>
              </a:solidFill>
              <a:miter lim="800000"/>
              <a:headEnd/>
              <a:tailEnd/>
            </a:ln>
            <a:effectLst/>
          </p:spPr>
          <p:txBody>
            <a:bodyPr wrap="none">
              <a:prstTxWarp prst="textNoShape">
                <a:avLst/>
              </a:prstTxWarp>
              <a:spAutoFit/>
            </a:bodyPr>
            <a:lstStyle/>
            <a:p>
              <a:pPr algn="r">
                <a:buFont typeface="Wingdings" pitchFamily="-112" charset="2"/>
                <a:buChar char="ü"/>
              </a:pPr>
              <a:r>
                <a:rPr lang="en-US" sz="1000">
                  <a:solidFill>
                    <a:srgbClr val="000000"/>
                  </a:solidFill>
                </a:rPr>
                <a:t>Thank the prospect</a:t>
              </a:r>
            </a:p>
          </p:txBody>
        </p:sp>
      </p:grpSp>
      <p:sp>
        <p:nvSpPr>
          <p:cNvPr id="379927" name="Text Box 23"/>
          <p:cNvSpPr txBox="1">
            <a:spLocks noChangeArrowheads="1"/>
          </p:cNvSpPr>
          <p:nvPr/>
        </p:nvSpPr>
        <p:spPr bwMode="auto">
          <a:xfrm>
            <a:off x="762000" y="457200"/>
            <a:ext cx="8077200" cy="457200"/>
          </a:xfrm>
          <a:prstGeom prst="rect">
            <a:avLst/>
          </a:prstGeom>
          <a:noFill/>
          <a:ln w="9525">
            <a:noFill/>
            <a:miter lim="800000"/>
            <a:headEnd/>
            <a:tailEnd/>
          </a:ln>
          <a:effectLst/>
        </p:spPr>
        <p:txBody>
          <a:bodyPr>
            <a:prstTxWarp prst="textNoShape">
              <a:avLst/>
            </a:prstTxWarp>
            <a:spAutoFit/>
          </a:bodyPr>
          <a:lstStyle/>
          <a:p>
            <a:r>
              <a:rPr lang="en-US" sz="2400"/>
              <a:t>SALES MANAGEMENT ROLE AND SALES PROCESS</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Date Placeholder 4"/>
          <p:cNvSpPr>
            <a:spLocks noGrp="1"/>
          </p:cNvSpPr>
          <p:nvPr>
            <p:ph type="dt" sz="half" idx="10"/>
          </p:nvPr>
        </p:nvSpPr>
        <p:spPr/>
        <p:txBody>
          <a:bodyPr/>
          <a:lstStyle/>
          <a:p>
            <a:fld id="{74B0B687-9B77-6643-ACB5-61598F0F10ED}" type="datetime4">
              <a:rPr lang="en-US"/>
              <a:pPr/>
              <a:t>August 24, 2020</a:t>
            </a:fld>
            <a:endParaRPr lang="en-US"/>
          </a:p>
        </p:txBody>
      </p:sp>
      <p:sp>
        <p:nvSpPr>
          <p:cNvPr id="40" name="Slide Number Placeholder 6"/>
          <p:cNvSpPr>
            <a:spLocks noGrp="1"/>
          </p:cNvSpPr>
          <p:nvPr>
            <p:ph type="sldNum" sz="quarter" idx="12"/>
          </p:nvPr>
        </p:nvSpPr>
        <p:spPr/>
        <p:txBody>
          <a:bodyPr/>
          <a:lstStyle/>
          <a:p>
            <a:fld id="{F074CC79-5BC9-5A44-8F7F-08490E312EC2}" type="slidenum">
              <a:rPr lang="en-US"/>
              <a:pPr/>
              <a:t>5</a:t>
            </a:fld>
            <a:endParaRPr lang="en-US"/>
          </a:p>
        </p:txBody>
      </p:sp>
      <p:grpSp>
        <p:nvGrpSpPr>
          <p:cNvPr id="2" name="Group 2"/>
          <p:cNvGrpSpPr>
            <a:grpSpLocks noChangeAspect="1"/>
          </p:cNvGrpSpPr>
          <p:nvPr/>
        </p:nvGrpSpPr>
        <p:grpSpPr bwMode="auto">
          <a:xfrm>
            <a:off x="0" y="1371600"/>
            <a:ext cx="5334000" cy="4343400"/>
            <a:chOff x="1120" y="898"/>
            <a:chExt cx="3360" cy="2736"/>
          </a:xfrm>
        </p:grpSpPr>
        <p:sp>
          <p:nvSpPr>
            <p:cNvPr id="243715" name="AutoShape 3"/>
            <p:cNvSpPr>
              <a:spLocks noChangeAspect="1" noChangeArrowheads="1" noTextEdit="1"/>
            </p:cNvSpPr>
            <p:nvPr/>
          </p:nvSpPr>
          <p:spPr bwMode="auto">
            <a:xfrm>
              <a:off x="1120" y="898"/>
              <a:ext cx="3360" cy="2736"/>
            </a:xfrm>
            <a:prstGeom prst="rect">
              <a:avLst/>
            </a:prstGeom>
            <a:noFill/>
            <a:ln w="9525">
              <a:noFill/>
              <a:miter lim="800000"/>
              <a:headEnd/>
              <a:tailEnd/>
            </a:ln>
          </p:spPr>
          <p:txBody>
            <a:bodyPr>
              <a:prstTxWarp prst="textNoShape">
                <a:avLst/>
              </a:prstTxWarp>
            </a:bodyPr>
            <a:lstStyle/>
            <a:p>
              <a:endParaRPr lang="en-US"/>
            </a:p>
          </p:txBody>
        </p:sp>
        <p:sp>
          <p:nvSpPr>
            <p:cNvPr id="243716" name="_s243716"/>
            <p:cNvSpPr>
              <a:spLocks noChangeShapeType="1"/>
            </p:cNvSpPr>
            <p:nvPr/>
          </p:nvSpPr>
          <p:spPr bwMode="auto">
            <a:xfrm flipH="1" flipV="1">
              <a:off x="2376" y="1761"/>
              <a:ext cx="252" cy="29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17" name="_s243717"/>
            <p:cNvSpPr>
              <a:spLocks noChangeArrowheads="1"/>
            </p:cNvSpPr>
            <p:nvPr/>
          </p:nvSpPr>
          <p:spPr bwMode="auto">
            <a:xfrm>
              <a:off x="1933" y="1283"/>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Distribution</a:t>
              </a:r>
            </a:p>
            <a:p>
              <a:pPr algn="ctr">
                <a:spcBef>
                  <a:spcPct val="0"/>
                </a:spcBef>
              </a:pPr>
              <a:r>
                <a:rPr lang="en-US" sz="1000" b="1"/>
                <a:t>Dept</a:t>
              </a:r>
            </a:p>
          </p:txBody>
        </p:sp>
        <p:sp>
          <p:nvSpPr>
            <p:cNvPr id="243718" name="_s243718"/>
            <p:cNvSpPr>
              <a:spLocks noChangeShapeType="1"/>
            </p:cNvSpPr>
            <p:nvPr/>
          </p:nvSpPr>
          <p:spPr bwMode="auto">
            <a:xfrm flipH="1" flipV="1">
              <a:off x="2151" y="2152"/>
              <a:ext cx="385" cy="6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19" name="_s243719"/>
            <p:cNvSpPr>
              <a:spLocks noChangeArrowheads="1"/>
            </p:cNvSpPr>
            <p:nvPr/>
          </p:nvSpPr>
          <p:spPr bwMode="auto">
            <a:xfrm>
              <a:off x="1615" y="1834"/>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 Purchasing</a:t>
              </a:r>
            </a:p>
          </p:txBody>
        </p:sp>
        <p:sp>
          <p:nvSpPr>
            <p:cNvPr id="243720" name="_s243720"/>
            <p:cNvSpPr>
              <a:spLocks noChangeShapeType="1"/>
            </p:cNvSpPr>
            <p:nvPr/>
          </p:nvSpPr>
          <p:spPr bwMode="auto">
            <a:xfrm flipH="1">
              <a:off x="2230" y="2399"/>
              <a:ext cx="338" cy="197"/>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21" name="_s243721"/>
            <p:cNvSpPr>
              <a:spLocks noChangeArrowheads="1"/>
            </p:cNvSpPr>
            <p:nvPr/>
          </p:nvSpPr>
          <p:spPr bwMode="auto">
            <a:xfrm>
              <a:off x="1726" y="2460"/>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Human</a:t>
              </a:r>
            </a:p>
            <a:p>
              <a:pPr algn="ctr">
                <a:spcBef>
                  <a:spcPct val="0"/>
                </a:spcBef>
              </a:pPr>
              <a:r>
                <a:rPr lang="en-US" sz="1000" b="1"/>
                <a:t>Resources</a:t>
              </a:r>
            </a:p>
          </p:txBody>
        </p:sp>
        <p:sp>
          <p:nvSpPr>
            <p:cNvPr id="243722" name="_s243722"/>
            <p:cNvSpPr>
              <a:spLocks noChangeShapeType="1"/>
            </p:cNvSpPr>
            <p:nvPr/>
          </p:nvSpPr>
          <p:spPr bwMode="auto">
            <a:xfrm flipH="1">
              <a:off x="2576" y="2517"/>
              <a:ext cx="133" cy="36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23" name="_s243723"/>
            <p:cNvSpPr>
              <a:spLocks noChangeArrowheads="1"/>
            </p:cNvSpPr>
            <p:nvPr/>
          </p:nvSpPr>
          <p:spPr bwMode="auto">
            <a:xfrm>
              <a:off x="2213" y="2869"/>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Finance</a:t>
              </a:r>
            </a:p>
            <a:p>
              <a:pPr algn="ctr">
                <a:spcBef>
                  <a:spcPct val="0"/>
                </a:spcBef>
              </a:pPr>
              <a:endParaRPr lang="en-US" sz="1000" b="1"/>
            </a:p>
          </p:txBody>
        </p:sp>
        <p:sp>
          <p:nvSpPr>
            <p:cNvPr id="243724" name="_s243724"/>
            <p:cNvSpPr>
              <a:spLocks noChangeShapeType="1"/>
            </p:cNvSpPr>
            <p:nvPr/>
          </p:nvSpPr>
          <p:spPr bwMode="auto">
            <a:xfrm>
              <a:off x="2892" y="2517"/>
              <a:ext cx="135" cy="367"/>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25" name="_s243725"/>
            <p:cNvSpPr>
              <a:spLocks noChangeArrowheads="1"/>
            </p:cNvSpPr>
            <p:nvPr/>
          </p:nvSpPr>
          <p:spPr bwMode="auto">
            <a:xfrm>
              <a:off x="2849" y="2868"/>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Manu-</a:t>
              </a:r>
            </a:p>
            <a:p>
              <a:pPr algn="ctr">
                <a:spcBef>
                  <a:spcPct val="0"/>
                </a:spcBef>
              </a:pPr>
              <a:r>
                <a:rPr lang="en-US" sz="1000" b="1"/>
                <a:t>facturing</a:t>
              </a:r>
            </a:p>
          </p:txBody>
        </p:sp>
        <p:sp>
          <p:nvSpPr>
            <p:cNvPr id="243726" name="_s243726"/>
            <p:cNvSpPr>
              <a:spLocks noChangeShapeType="1"/>
            </p:cNvSpPr>
            <p:nvPr/>
          </p:nvSpPr>
          <p:spPr bwMode="auto">
            <a:xfrm>
              <a:off x="3033" y="2399"/>
              <a:ext cx="339" cy="195"/>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27" name="_s243727"/>
            <p:cNvSpPr>
              <a:spLocks noChangeArrowheads="1"/>
            </p:cNvSpPr>
            <p:nvPr/>
          </p:nvSpPr>
          <p:spPr bwMode="auto">
            <a:xfrm>
              <a:off x="3335" y="2459"/>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Business</a:t>
              </a:r>
            </a:p>
            <a:p>
              <a:pPr algn="ctr">
                <a:spcBef>
                  <a:spcPct val="0"/>
                </a:spcBef>
              </a:pPr>
              <a:r>
                <a:rPr lang="en-US" sz="1000" b="1"/>
                <a:t>Dev. </a:t>
              </a:r>
            </a:p>
            <a:p>
              <a:pPr algn="ctr">
                <a:spcBef>
                  <a:spcPct val="0"/>
                </a:spcBef>
              </a:pPr>
              <a:r>
                <a:rPr lang="en-US" sz="1000" b="1"/>
                <a:t>Dept.</a:t>
              </a:r>
            </a:p>
          </p:txBody>
        </p:sp>
        <p:sp>
          <p:nvSpPr>
            <p:cNvPr id="243728" name="_s243728"/>
            <p:cNvSpPr>
              <a:spLocks noChangeShapeType="1"/>
            </p:cNvSpPr>
            <p:nvPr/>
          </p:nvSpPr>
          <p:spPr bwMode="auto">
            <a:xfrm flipV="1">
              <a:off x="3065" y="2150"/>
              <a:ext cx="385" cy="6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29" name="_s243729"/>
            <p:cNvSpPr>
              <a:spLocks noChangeArrowheads="1"/>
            </p:cNvSpPr>
            <p:nvPr/>
          </p:nvSpPr>
          <p:spPr bwMode="auto">
            <a:xfrm>
              <a:off x="3445" y="1833"/>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Scientific</a:t>
              </a:r>
            </a:p>
            <a:p>
              <a:pPr algn="ctr">
                <a:spcBef>
                  <a:spcPct val="0"/>
                </a:spcBef>
              </a:pPr>
              <a:r>
                <a:rPr lang="en-US" sz="1000" b="1"/>
                <a:t>Training</a:t>
              </a:r>
            </a:p>
            <a:p>
              <a:pPr algn="ctr">
                <a:spcBef>
                  <a:spcPct val="0"/>
                </a:spcBef>
              </a:pPr>
              <a:r>
                <a:rPr lang="en-US" sz="1000" b="1"/>
                <a:t>Dept</a:t>
              </a:r>
            </a:p>
          </p:txBody>
        </p:sp>
        <p:sp>
          <p:nvSpPr>
            <p:cNvPr id="243730" name="_s243730"/>
            <p:cNvSpPr>
              <a:spLocks noChangeShapeType="1"/>
            </p:cNvSpPr>
            <p:nvPr/>
          </p:nvSpPr>
          <p:spPr bwMode="auto">
            <a:xfrm flipV="1">
              <a:off x="2973" y="1760"/>
              <a:ext cx="251" cy="299"/>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31" name="_s243731"/>
            <p:cNvSpPr>
              <a:spLocks noChangeArrowheads="1"/>
            </p:cNvSpPr>
            <p:nvPr/>
          </p:nvSpPr>
          <p:spPr bwMode="auto">
            <a:xfrm>
              <a:off x="3127" y="1283"/>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Sales </a:t>
              </a:r>
            </a:p>
            <a:p>
              <a:pPr algn="ctr">
                <a:spcBef>
                  <a:spcPct val="0"/>
                </a:spcBef>
              </a:pPr>
              <a:r>
                <a:rPr lang="en-US" sz="1000" b="1"/>
                <a:t>Dept</a:t>
              </a:r>
            </a:p>
          </p:txBody>
        </p:sp>
        <p:sp>
          <p:nvSpPr>
            <p:cNvPr id="243732" name="_s243732"/>
            <p:cNvSpPr>
              <a:spLocks noChangeShapeType="1"/>
            </p:cNvSpPr>
            <p:nvPr/>
          </p:nvSpPr>
          <p:spPr bwMode="auto">
            <a:xfrm flipV="1">
              <a:off x="2800" y="1606"/>
              <a:ext cx="0" cy="39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33" name="_s243733"/>
            <p:cNvSpPr>
              <a:spLocks noChangeArrowheads="1"/>
            </p:cNvSpPr>
            <p:nvPr/>
          </p:nvSpPr>
          <p:spPr bwMode="auto">
            <a:xfrm>
              <a:off x="2530" y="1066"/>
              <a:ext cx="541" cy="541"/>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1000" b="1"/>
                <a:t>Share</a:t>
              </a:r>
            </a:p>
            <a:p>
              <a:pPr algn="ctr">
                <a:spcBef>
                  <a:spcPct val="0"/>
                </a:spcBef>
              </a:pPr>
              <a:r>
                <a:rPr lang="en-US" sz="1000" b="1"/>
                <a:t>holders</a:t>
              </a:r>
            </a:p>
          </p:txBody>
        </p:sp>
        <p:sp>
          <p:nvSpPr>
            <p:cNvPr id="243734" name="_s243734"/>
            <p:cNvSpPr>
              <a:spLocks noChangeArrowheads="1"/>
            </p:cNvSpPr>
            <p:nvPr/>
          </p:nvSpPr>
          <p:spPr bwMode="auto">
            <a:xfrm>
              <a:off x="2530" y="1996"/>
              <a:ext cx="541" cy="541"/>
            </a:xfrm>
            <a:prstGeom prst="ellipse">
              <a:avLst/>
            </a:prstGeom>
            <a:solidFill>
              <a:schemeClr val="bg2"/>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PRODUCT</a:t>
              </a:r>
            </a:p>
            <a:p>
              <a:pPr algn="ctr">
                <a:spcBef>
                  <a:spcPct val="0"/>
                </a:spcBef>
              </a:pPr>
              <a:r>
                <a:rPr lang="en-US" sz="1000" b="1">
                  <a:solidFill>
                    <a:schemeClr val="bg1"/>
                  </a:solidFill>
                </a:rPr>
                <a:t>MANAGER </a:t>
              </a:r>
            </a:p>
            <a:p>
              <a:pPr algn="ctr">
                <a:spcBef>
                  <a:spcPct val="0"/>
                </a:spcBef>
              </a:pPr>
              <a:r>
                <a:rPr lang="en-US" sz="1000" b="1">
                  <a:solidFill>
                    <a:schemeClr val="bg1"/>
                  </a:solidFill>
                </a:rPr>
                <a:t>ROLE</a:t>
              </a:r>
            </a:p>
          </p:txBody>
        </p:sp>
      </p:grpSp>
      <p:sp>
        <p:nvSpPr>
          <p:cNvPr id="243735" name="Text Box 23"/>
          <p:cNvSpPr txBox="1">
            <a:spLocks noChangeArrowheads="1"/>
          </p:cNvSpPr>
          <p:nvPr/>
        </p:nvSpPr>
        <p:spPr bwMode="auto">
          <a:xfrm>
            <a:off x="1905000" y="1066800"/>
            <a:ext cx="5867400" cy="457200"/>
          </a:xfrm>
          <a:prstGeom prst="rect">
            <a:avLst/>
          </a:prstGeom>
          <a:noFill/>
          <a:ln w="9525">
            <a:noFill/>
            <a:miter lim="800000"/>
            <a:headEnd/>
            <a:tailEnd/>
          </a:ln>
          <a:effectLst/>
        </p:spPr>
        <p:txBody>
          <a:bodyPr>
            <a:prstTxWarp prst="textNoShape">
              <a:avLst/>
            </a:prstTxWarp>
            <a:spAutoFit/>
          </a:bodyPr>
          <a:lstStyle/>
          <a:p>
            <a:endParaRPr lang="en-US" sz="2400">
              <a:latin typeface="Times New Roman" pitchFamily="-112" charset="0"/>
            </a:endParaRPr>
          </a:p>
        </p:txBody>
      </p:sp>
      <p:sp>
        <p:nvSpPr>
          <p:cNvPr id="243736" name="Text Box 24"/>
          <p:cNvSpPr txBox="1">
            <a:spLocks noChangeArrowheads="1"/>
          </p:cNvSpPr>
          <p:nvPr/>
        </p:nvSpPr>
        <p:spPr bwMode="auto">
          <a:xfrm>
            <a:off x="533400" y="609600"/>
            <a:ext cx="4572000" cy="641350"/>
          </a:xfrm>
          <a:prstGeom prst="rect">
            <a:avLst/>
          </a:prstGeom>
          <a:noFill/>
          <a:ln w="9525">
            <a:noFill/>
            <a:miter lim="800000"/>
            <a:headEnd/>
            <a:tailEnd/>
          </a:ln>
          <a:effectLst/>
        </p:spPr>
        <p:txBody>
          <a:bodyPr>
            <a:prstTxWarp prst="textNoShape">
              <a:avLst/>
            </a:prstTxWarp>
            <a:spAutoFit/>
          </a:bodyPr>
          <a:lstStyle/>
          <a:p>
            <a:pPr algn="ctr">
              <a:spcBef>
                <a:spcPct val="0"/>
              </a:spcBef>
            </a:pPr>
            <a:r>
              <a:rPr lang="en-US" sz="1800" b="1">
                <a:solidFill>
                  <a:srgbClr val="002868"/>
                </a:solidFill>
                <a:latin typeface="Times New Roman" pitchFamily="-112" charset="0"/>
              </a:rPr>
              <a:t>Interfaces between  Product Management and the Rest of the Company</a:t>
            </a:r>
          </a:p>
        </p:txBody>
      </p:sp>
      <p:grpSp>
        <p:nvGrpSpPr>
          <p:cNvPr id="3" name="Group 25"/>
          <p:cNvGrpSpPr>
            <a:grpSpLocks noChangeAspect="1"/>
          </p:cNvGrpSpPr>
          <p:nvPr/>
        </p:nvGrpSpPr>
        <p:grpSpPr bwMode="auto">
          <a:xfrm>
            <a:off x="4953000" y="1524000"/>
            <a:ext cx="3810000" cy="4267200"/>
            <a:chOff x="626" y="884"/>
            <a:chExt cx="2400" cy="2688"/>
          </a:xfrm>
        </p:grpSpPr>
        <p:sp>
          <p:nvSpPr>
            <p:cNvPr id="243738" name="AutoShape 26"/>
            <p:cNvSpPr>
              <a:spLocks noChangeAspect="1" noChangeArrowheads="1" noTextEdit="1"/>
            </p:cNvSpPr>
            <p:nvPr/>
          </p:nvSpPr>
          <p:spPr bwMode="auto">
            <a:xfrm>
              <a:off x="626" y="884"/>
              <a:ext cx="2400" cy="2688"/>
            </a:xfrm>
            <a:prstGeom prst="rect">
              <a:avLst/>
            </a:prstGeom>
            <a:noFill/>
            <a:ln w="9525">
              <a:noFill/>
              <a:miter lim="800000"/>
              <a:headEnd/>
              <a:tailEnd/>
            </a:ln>
          </p:spPr>
          <p:txBody>
            <a:bodyPr>
              <a:prstTxWarp prst="textNoShape">
                <a:avLst/>
              </a:prstTxWarp>
            </a:bodyPr>
            <a:lstStyle/>
            <a:p>
              <a:endParaRPr lang="en-US"/>
            </a:p>
          </p:txBody>
        </p:sp>
        <p:sp>
          <p:nvSpPr>
            <p:cNvPr id="243739" name="_s243739"/>
            <p:cNvSpPr>
              <a:spLocks noChangeShapeType="1"/>
            </p:cNvSpPr>
            <p:nvPr/>
          </p:nvSpPr>
          <p:spPr bwMode="auto">
            <a:xfrm flipH="1" flipV="1">
              <a:off x="1255" y="2043"/>
              <a:ext cx="286" cy="92"/>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40" name="_s243740"/>
            <p:cNvSpPr>
              <a:spLocks noChangeArrowheads="1"/>
            </p:cNvSpPr>
            <p:nvPr/>
          </p:nvSpPr>
          <p:spPr bwMode="auto">
            <a:xfrm>
              <a:off x="671" y="1651"/>
              <a:ext cx="600" cy="600"/>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800" b="1"/>
                <a:t>Business</a:t>
              </a:r>
            </a:p>
            <a:p>
              <a:pPr algn="ctr">
                <a:spcBef>
                  <a:spcPct val="0"/>
                </a:spcBef>
              </a:pPr>
              <a:r>
                <a:rPr lang="en-US" sz="800" b="1"/>
                <a:t>Sources </a:t>
              </a:r>
            </a:p>
            <a:p>
              <a:pPr algn="ctr">
                <a:spcBef>
                  <a:spcPct val="0"/>
                </a:spcBef>
              </a:pPr>
              <a:r>
                <a:rPr lang="en-US" sz="800" b="1"/>
                <a:t>of Growth</a:t>
              </a:r>
            </a:p>
          </p:txBody>
        </p:sp>
        <p:sp>
          <p:nvSpPr>
            <p:cNvPr id="243741" name="_s243741"/>
            <p:cNvSpPr>
              <a:spLocks noChangeShapeType="1"/>
            </p:cNvSpPr>
            <p:nvPr/>
          </p:nvSpPr>
          <p:spPr bwMode="auto">
            <a:xfrm flipH="1">
              <a:off x="1474" y="2470"/>
              <a:ext cx="176" cy="243"/>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42" name="_s243742"/>
            <p:cNvSpPr>
              <a:spLocks noChangeArrowheads="1"/>
            </p:cNvSpPr>
            <p:nvPr/>
          </p:nvSpPr>
          <p:spPr bwMode="auto">
            <a:xfrm>
              <a:off x="999" y="2655"/>
              <a:ext cx="600" cy="600"/>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800" b="1"/>
                <a:t>Business</a:t>
              </a:r>
            </a:p>
            <a:p>
              <a:pPr algn="ctr">
                <a:spcBef>
                  <a:spcPct val="0"/>
                </a:spcBef>
              </a:pPr>
              <a:r>
                <a:rPr lang="en-US" sz="800" b="1"/>
                <a:t>Profitability</a:t>
              </a:r>
            </a:p>
          </p:txBody>
        </p:sp>
        <p:sp>
          <p:nvSpPr>
            <p:cNvPr id="243743" name="_s243743"/>
            <p:cNvSpPr>
              <a:spLocks noChangeShapeType="1"/>
            </p:cNvSpPr>
            <p:nvPr/>
          </p:nvSpPr>
          <p:spPr bwMode="auto">
            <a:xfrm>
              <a:off x="2002" y="2470"/>
              <a:ext cx="177" cy="242"/>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44" name="_s243744"/>
            <p:cNvSpPr>
              <a:spLocks noChangeArrowheads="1"/>
            </p:cNvSpPr>
            <p:nvPr/>
          </p:nvSpPr>
          <p:spPr bwMode="auto">
            <a:xfrm>
              <a:off x="2055" y="2654"/>
              <a:ext cx="600" cy="600"/>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800" b="1"/>
                <a:t>Business</a:t>
              </a:r>
            </a:p>
            <a:p>
              <a:pPr algn="ctr">
                <a:spcBef>
                  <a:spcPct val="0"/>
                </a:spcBef>
              </a:pPr>
              <a:r>
                <a:rPr lang="en-US" sz="800" b="1"/>
                <a:t>Market </a:t>
              </a:r>
            </a:p>
            <a:p>
              <a:pPr algn="ctr">
                <a:spcBef>
                  <a:spcPct val="0"/>
                </a:spcBef>
              </a:pPr>
              <a:r>
                <a:rPr lang="en-US" sz="800" b="1"/>
                <a:t>Share</a:t>
              </a:r>
            </a:p>
          </p:txBody>
        </p:sp>
        <p:sp>
          <p:nvSpPr>
            <p:cNvPr id="243745" name="_s243745"/>
            <p:cNvSpPr>
              <a:spLocks noChangeShapeType="1"/>
            </p:cNvSpPr>
            <p:nvPr/>
          </p:nvSpPr>
          <p:spPr bwMode="auto">
            <a:xfrm flipV="1">
              <a:off x="2111" y="2042"/>
              <a:ext cx="285" cy="93"/>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46" name="_s243746"/>
            <p:cNvSpPr>
              <a:spLocks noChangeArrowheads="1"/>
            </p:cNvSpPr>
            <p:nvPr/>
          </p:nvSpPr>
          <p:spPr bwMode="auto">
            <a:xfrm>
              <a:off x="2381" y="1649"/>
              <a:ext cx="600" cy="600"/>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800" b="1"/>
                <a:t>Business</a:t>
              </a:r>
            </a:p>
            <a:p>
              <a:pPr algn="ctr">
                <a:spcBef>
                  <a:spcPct val="0"/>
                </a:spcBef>
              </a:pPr>
              <a:r>
                <a:rPr lang="en-US" sz="800" b="1"/>
                <a:t>Growth</a:t>
              </a:r>
            </a:p>
          </p:txBody>
        </p:sp>
        <p:sp>
          <p:nvSpPr>
            <p:cNvPr id="243747" name="_s243747"/>
            <p:cNvSpPr>
              <a:spLocks noChangeShapeType="1"/>
            </p:cNvSpPr>
            <p:nvPr/>
          </p:nvSpPr>
          <p:spPr bwMode="auto">
            <a:xfrm flipV="1">
              <a:off x="1826" y="1628"/>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43748" name="_s243748"/>
            <p:cNvSpPr>
              <a:spLocks noChangeArrowheads="1"/>
            </p:cNvSpPr>
            <p:nvPr/>
          </p:nvSpPr>
          <p:spPr bwMode="auto">
            <a:xfrm>
              <a:off x="1526" y="1028"/>
              <a:ext cx="600" cy="600"/>
            </a:xfrm>
            <a:prstGeom prst="ellipse">
              <a:avLst/>
            </a:prstGeom>
            <a:solidFill>
              <a:srgbClr val="CCFF33"/>
            </a:solidFill>
            <a:ln w="9525">
              <a:solidFill>
                <a:schemeClr val="tx1"/>
              </a:solidFill>
              <a:round/>
              <a:headEnd/>
              <a:tailEnd/>
            </a:ln>
          </p:spPr>
          <p:txBody>
            <a:bodyPr wrap="none" anchor="ctr">
              <a:prstTxWarp prst="textNoShape">
                <a:avLst/>
              </a:prstTxWarp>
            </a:bodyPr>
            <a:lstStyle/>
            <a:p>
              <a:pPr algn="ctr">
                <a:spcBef>
                  <a:spcPct val="0"/>
                </a:spcBef>
              </a:pPr>
              <a:r>
                <a:rPr lang="en-US" sz="800" b="1"/>
                <a:t>Business</a:t>
              </a:r>
            </a:p>
            <a:p>
              <a:pPr algn="ctr">
                <a:spcBef>
                  <a:spcPct val="0"/>
                </a:spcBef>
              </a:pPr>
              <a:r>
                <a:rPr lang="en-US" sz="800" b="1"/>
                <a:t>Market </a:t>
              </a:r>
            </a:p>
            <a:p>
              <a:pPr algn="ctr">
                <a:spcBef>
                  <a:spcPct val="0"/>
                </a:spcBef>
              </a:pPr>
              <a:r>
                <a:rPr lang="en-US" sz="800" b="1"/>
                <a:t>Value</a:t>
              </a:r>
            </a:p>
          </p:txBody>
        </p:sp>
        <p:sp>
          <p:nvSpPr>
            <p:cNvPr id="243749" name="_s243749"/>
            <p:cNvSpPr>
              <a:spLocks noChangeArrowheads="1"/>
            </p:cNvSpPr>
            <p:nvPr/>
          </p:nvSpPr>
          <p:spPr bwMode="auto">
            <a:xfrm>
              <a:off x="1526" y="1928"/>
              <a:ext cx="600" cy="600"/>
            </a:xfrm>
            <a:prstGeom prst="ellipse">
              <a:avLst/>
            </a:prstGeom>
            <a:solidFill>
              <a:schemeClr val="bg2"/>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SHARE</a:t>
              </a:r>
            </a:p>
            <a:p>
              <a:pPr algn="ctr">
                <a:spcBef>
                  <a:spcPct val="0"/>
                </a:spcBef>
              </a:pPr>
              <a:r>
                <a:rPr lang="en-US" sz="1000" b="1">
                  <a:solidFill>
                    <a:schemeClr val="bg1"/>
                  </a:solidFill>
                </a:rPr>
                <a:t>HOLDERS</a:t>
              </a:r>
            </a:p>
          </p:txBody>
        </p:sp>
      </p:grpSp>
      <p:sp>
        <p:nvSpPr>
          <p:cNvPr id="243750" name="Text Box 38"/>
          <p:cNvSpPr txBox="1">
            <a:spLocks noChangeArrowheads="1"/>
          </p:cNvSpPr>
          <p:nvPr/>
        </p:nvSpPr>
        <p:spPr bwMode="auto">
          <a:xfrm>
            <a:off x="5410200" y="762000"/>
            <a:ext cx="3200400" cy="366713"/>
          </a:xfrm>
          <a:prstGeom prst="rect">
            <a:avLst/>
          </a:prstGeom>
          <a:noFill/>
          <a:ln w="9525">
            <a:noFill/>
            <a:miter lim="800000"/>
            <a:headEnd/>
            <a:tailEnd/>
          </a:ln>
          <a:effectLst/>
        </p:spPr>
        <p:txBody>
          <a:bodyPr>
            <a:prstTxWarp prst="textNoShape">
              <a:avLst/>
            </a:prstTxWarp>
            <a:spAutoFit/>
          </a:bodyPr>
          <a:lstStyle/>
          <a:p>
            <a:pPr algn="ctr"/>
            <a:r>
              <a:rPr lang="en-US" sz="1800" b="1">
                <a:solidFill>
                  <a:srgbClr val="002868"/>
                </a:solidFill>
                <a:latin typeface="Times New Roman" pitchFamily="-112" charset="0"/>
              </a:rPr>
              <a:t>Share Holders Interests</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EB8C474-D7D7-E64F-AA06-EF6447CAAB64}" type="datetime4">
              <a:rPr lang="en-US"/>
              <a:pPr/>
              <a:t>August 24, 2020</a:t>
            </a:fld>
            <a:endParaRPr lang="en-US"/>
          </a:p>
        </p:txBody>
      </p:sp>
      <p:sp>
        <p:nvSpPr>
          <p:cNvPr id="4" name="Slide Number Placeholder 4"/>
          <p:cNvSpPr>
            <a:spLocks noGrp="1"/>
          </p:cNvSpPr>
          <p:nvPr>
            <p:ph type="sldNum" sz="quarter" idx="12"/>
          </p:nvPr>
        </p:nvSpPr>
        <p:spPr/>
        <p:txBody>
          <a:bodyPr/>
          <a:lstStyle/>
          <a:p>
            <a:fld id="{9A819F59-7E4C-4141-91E9-99106784EADE}" type="slidenum">
              <a:rPr lang="en-US"/>
              <a:pPr/>
              <a:t>6</a:t>
            </a:fld>
            <a:endParaRPr lang="en-US"/>
          </a:p>
        </p:txBody>
      </p:sp>
      <p:pic>
        <p:nvPicPr>
          <p:cNvPr id="245735" name="Picture 999" descr="Picture1"/>
          <p:cNvPicPr>
            <a:picLocks noGrp="1" noChangeAspect="1" noChangeArrowheads="1"/>
          </p:cNvPicPr>
          <p:nvPr>
            <p:ph/>
          </p:nvPr>
        </p:nvPicPr>
        <p:blipFill>
          <a:blip r:embed="rId3"/>
          <a:srcRect/>
          <a:stretch>
            <a:fillRect/>
          </a:stretch>
        </p:blipFill>
        <p:spPr>
          <a:xfrm>
            <a:off x="152400" y="387349"/>
            <a:ext cx="8839200" cy="5879407"/>
          </a:xfrm>
          <a:noFill/>
          <a:ln/>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34B1B5E-DD74-D641-9EA2-35FEDD9BDD30}" type="datetime4">
              <a:rPr lang="en-US"/>
              <a:pPr/>
              <a:t>August 24, 2020</a:t>
            </a:fld>
            <a:endParaRPr lang="en-US"/>
          </a:p>
        </p:txBody>
      </p:sp>
      <p:sp>
        <p:nvSpPr>
          <p:cNvPr id="4" name="Slide Number Placeholder 4"/>
          <p:cNvSpPr>
            <a:spLocks noGrp="1"/>
          </p:cNvSpPr>
          <p:nvPr>
            <p:ph type="sldNum" sz="quarter" idx="12"/>
          </p:nvPr>
        </p:nvSpPr>
        <p:spPr/>
        <p:txBody>
          <a:bodyPr/>
          <a:lstStyle/>
          <a:p>
            <a:fld id="{6DF9BCF8-6A3B-3D46-96D0-CA1D9AD35F8C}" type="slidenum">
              <a:rPr lang="en-US"/>
              <a:pPr/>
              <a:t>7</a:t>
            </a:fld>
            <a:endParaRPr lang="en-US"/>
          </a:p>
        </p:txBody>
      </p:sp>
      <p:pic>
        <p:nvPicPr>
          <p:cNvPr id="246069" name="Picture 309" descr="Picture2"/>
          <p:cNvPicPr>
            <a:picLocks noGrp="1" noChangeAspect="1" noChangeArrowheads="1"/>
          </p:cNvPicPr>
          <p:nvPr>
            <p:ph/>
          </p:nvPr>
        </p:nvPicPr>
        <p:blipFill>
          <a:blip r:embed="rId3"/>
          <a:srcRect/>
          <a:stretch>
            <a:fillRect/>
          </a:stretch>
        </p:blipFill>
        <p:spPr>
          <a:xfrm>
            <a:off x="304800" y="355600"/>
            <a:ext cx="8534400" cy="5588000"/>
          </a:xfrm>
          <a:noFill/>
          <a:ln/>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95E80A2-0E2F-5E46-94CF-986E62E6C04A}" type="datetime4">
              <a:rPr lang="en-US"/>
              <a:pPr/>
              <a:t>August 24, 2020</a:t>
            </a:fld>
            <a:endParaRPr lang="en-US"/>
          </a:p>
        </p:txBody>
      </p:sp>
      <p:sp>
        <p:nvSpPr>
          <p:cNvPr id="5" name="Slide Number Placeholder 5"/>
          <p:cNvSpPr>
            <a:spLocks noGrp="1"/>
          </p:cNvSpPr>
          <p:nvPr>
            <p:ph type="sldNum" sz="quarter" idx="12"/>
          </p:nvPr>
        </p:nvSpPr>
        <p:spPr/>
        <p:txBody>
          <a:bodyPr/>
          <a:lstStyle/>
          <a:p>
            <a:fld id="{C524D0CA-EB8E-3942-8818-C2399F7C769A}" type="slidenum">
              <a:rPr lang="en-US"/>
              <a:pPr/>
              <a:t>8</a:t>
            </a:fld>
            <a:endParaRPr lang="en-US"/>
          </a:p>
        </p:txBody>
      </p:sp>
      <p:sp>
        <p:nvSpPr>
          <p:cNvPr id="246786" name="Rectangle 2"/>
          <p:cNvSpPr>
            <a:spLocks noGrp="1" noChangeArrowheads="1"/>
          </p:cNvSpPr>
          <p:nvPr>
            <p:ph type="title"/>
          </p:nvPr>
        </p:nvSpPr>
        <p:spPr>
          <a:xfrm>
            <a:off x="457200" y="1828800"/>
            <a:ext cx="7924800" cy="1447800"/>
          </a:xfrm>
        </p:spPr>
        <p:txBody>
          <a:bodyPr/>
          <a:lstStyle/>
          <a:p>
            <a:pPr algn="ctr"/>
            <a:br>
              <a:rPr lang="en-US" sz="4300" dirty="0"/>
            </a:br>
            <a:r>
              <a:rPr lang="en-US" sz="4300" dirty="0"/>
              <a:t>2. Management Process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ate Placeholder 2"/>
          <p:cNvSpPr>
            <a:spLocks noGrp="1"/>
          </p:cNvSpPr>
          <p:nvPr>
            <p:ph type="dt" sz="half" idx="10"/>
          </p:nvPr>
        </p:nvSpPr>
        <p:spPr/>
        <p:txBody>
          <a:bodyPr/>
          <a:lstStyle/>
          <a:p>
            <a:fld id="{193AED23-B9C9-8E4A-82CE-0368CD84B747}" type="datetime4">
              <a:rPr lang="en-US"/>
              <a:pPr/>
              <a:t>August 24, 2020</a:t>
            </a:fld>
            <a:endParaRPr lang="en-US"/>
          </a:p>
        </p:txBody>
      </p:sp>
      <p:sp>
        <p:nvSpPr>
          <p:cNvPr id="16" name="Slide Number Placeholder 4"/>
          <p:cNvSpPr>
            <a:spLocks noGrp="1"/>
          </p:cNvSpPr>
          <p:nvPr>
            <p:ph type="sldNum" sz="quarter" idx="12"/>
          </p:nvPr>
        </p:nvSpPr>
        <p:spPr/>
        <p:txBody>
          <a:bodyPr/>
          <a:lstStyle/>
          <a:p>
            <a:fld id="{FA368FC5-BB37-BC40-A894-753CD7B7807F}" type="slidenum">
              <a:rPr lang="en-US"/>
              <a:pPr/>
              <a:t>9</a:t>
            </a:fld>
            <a:endParaRPr lang="en-US"/>
          </a:p>
        </p:txBody>
      </p:sp>
      <p:grpSp>
        <p:nvGrpSpPr>
          <p:cNvPr id="2" name="Group 2"/>
          <p:cNvGrpSpPr>
            <a:grpSpLocks noChangeAspect="1"/>
          </p:cNvGrpSpPr>
          <p:nvPr/>
        </p:nvGrpSpPr>
        <p:grpSpPr bwMode="auto">
          <a:xfrm>
            <a:off x="533400" y="1066800"/>
            <a:ext cx="7924800" cy="5029200"/>
            <a:chOff x="384" y="456"/>
            <a:chExt cx="4992" cy="3408"/>
          </a:xfrm>
        </p:grpSpPr>
        <p:sp>
          <p:nvSpPr>
            <p:cNvPr id="247811" name="AutoShape 3"/>
            <p:cNvSpPr>
              <a:spLocks noChangeAspect="1" noChangeArrowheads="1" noTextEdit="1"/>
            </p:cNvSpPr>
            <p:nvPr/>
          </p:nvSpPr>
          <p:spPr bwMode="auto">
            <a:xfrm>
              <a:off x="384" y="456"/>
              <a:ext cx="4992" cy="3408"/>
            </a:xfrm>
            <a:prstGeom prst="rect">
              <a:avLst/>
            </a:prstGeom>
            <a:noFill/>
            <a:ln w="9525">
              <a:noFill/>
              <a:miter lim="800000"/>
              <a:headEnd/>
              <a:tailEnd/>
            </a:ln>
          </p:spPr>
          <p:txBody>
            <a:bodyPr>
              <a:prstTxWarp prst="textNoShape">
                <a:avLst/>
              </a:prstTxWarp>
            </a:bodyPr>
            <a:lstStyle/>
            <a:p>
              <a:endParaRPr lang="en-US" sz="1000"/>
            </a:p>
          </p:txBody>
        </p:sp>
        <p:sp>
          <p:nvSpPr>
            <p:cNvPr id="247812" name="_s247812"/>
            <p:cNvSpPr>
              <a:spLocks noChangeArrowheads="1" noTextEdit="1"/>
            </p:cNvSpPr>
            <p:nvPr/>
          </p:nvSpPr>
          <p:spPr bwMode="auto">
            <a:xfrm>
              <a:off x="1656" y="936"/>
              <a:ext cx="2448" cy="2448"/>
            </a:xfrm>
            <a:custGeom>
              <a:avLst/>
              <a:gdLst>
                <a:gd name="G0" fmla="+- 8640 0 0"/>
                <a:gd name="G1" fmla="+- 16515072 0 0"/>
                <a:gd name="G2" fmla="+- 0 0 16515072"/>
                <a:gd name="T0" fmla="*/ 0 256 1"/>
                <a:gd name="T1" fmla="*/ 180 256 1"/>
                <a:gd name="G3" fmla="+- 16515072 T0 T1"/>
                <a:gd name="T2" fmla="*/ 0 256 1"/>
                <a:gd name="T3" fmla="*/ 90 256 1"/>
                <a:gd name="G4" fmla="+- 16515072 T2 T3"/>
                <a:gd name="G5" fmla="*/ G4 2 1"/>
                <a:gd name="T4" fmla="*/ 90 256 1"/>
                <a:gd name="T5" fmla="*/ 0 256 1"/>
                <a:gd name="G6" fmla="+- 16515072 T4 T5"/>
                <a:gd name="G7" fmla="*/ G6 2 1"/>
                <a:gd name="G8" fmla="abs 1651507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640"/>
                <a:gd name="G18" fmla="*/ 8640 1 2"/>
                <a:gd name="G19" fmla="+- G18 5400 0"/>
                <a:gd name="G20" fmla="cos G19 16515072"/>
                <a:gd name="G21" fmla="sin G19 16515072"/>
                <a:gd name="G22" fmla="+- G20 10800 0"/>
                <a:gd name="G23" fmla="+- G21 10800 0"/>
                <a:gd name="G24" fmla="+- 10800 0 G20"/>
                <a:gd name="G25" fmla="+- 8640 10800 0"/>
                <a:gd name="G26" fmla="?: G9 G17 G25"/>
                <a:gd name="G27" fmla="?: G9 0 21600"/>
                <a:gd name="G28" fmla="cos 10800 16515072"/>
                <a:gd name="G29" fmla="sin 10800 16515072"/>
                <a:gd name="G30" fmla="sin 8640 16515072"/>
                <a:gd name="G31" fmla="+- G28 10800 0"/>
                <a:gd name="G32" fmla="+- G29 10800 0"/>
                <a:gd name="G33" fmla="+- G30 10800 0"/>
                <a:gd name="G34" fmla="?: G4 0 G31"/>
                <a:gd name="G35" fmla="?: 16515072 G34 0"/>
                <a:gd name="G36" fmla="?: G6 G35 G31"/>
                <a:gd name="G37" fmla="+- 21600 0 G36"/>
                <a:gd name="G38" fmla="?: G4 0 G33"/>
                <a:gd name="G39" fmla="?: 16515072 G38 G32"/>
                <a:gd name="G40" fmla="?: G6 G39 0"/>
                <a:gd name="G41" fmla="?: G4 G32 21600"/>
                <a:gd name="G42" fmla="?: G6 G41 G33"/>
                <a:gd name="T12" fmla="*/ 10800 w 21600"/>
                <a:gd name="T13" fmla="*/ 0 h 21600"/>
                <a:gd name="T14" fmla="*/ 7796 w 21600"/>
                <a:gd name="T15" fmla="*/ 1555 h 21600"/>
                <a:gd name="T16" fmla="*/ 10800 w 21600"/>
                <a:gd name="T17" fmla="*/ 2160 h 21600"/>
                <a:gd name="T18" fmla="*/ 13804 w 21600"/>
                <a:gd name="T19" fmla="*/ 155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8130" y="2582"/>
                  </a:moveTo>
                  <a:cubicBezTo>
                    <a:pt x="8992" y="2302"/>
                    <a:pt x="9893" y="2160"/>
                    <a:pt x="10799" y="2160"/>
                  </a:cubicBezTo>
                  <a:cubicBezTo>
                    <a:pt x="11706" y="2159"/>
                    <a:pt x="12607" y="2302"/>
                    <a:pt x="13469" y="2582"/>
                  </a:cubicBezTo>
                  <a:lnTo>
                    <a:pt x="14137" y="528"/>
                  </a:lnTo>
                  <a:cubicBezTo>
                    <a:pt x="13059" y="178"/>
                    <a:pt x="11933" y="0"/>
                    <a:pt x="10800" y="0"/>
                  </a:cubicBezTo>
                  <a:cubicBezTo>
                    <a:pt x="9666" y="-1"/>
                    <a:pt x="8540" y="178"/>
                    <a:pt x="7462" y="528"/>
                  </a:cubicBezTo>
                  <a:close/>
                </a:path>
              </a:pathLst>
            </a:custGeom>
            <a:solidFill>
              <a:schemeClr val="accent1"/>
            </a:solidFill>
            <a:ln w="9525">
              <a:solidFill>
                <a:schemeClr val="accent1"/>
              </a:solidFill>
              <a:miter lim="800000"/>
              <a:headEnd/>
              <a:tailEnd/>
            </a:ln>
          </p:spPr>
          <p:txBody>
            <a:bodyPr anchor="ctr">
              <a:prstTxWarp prst="textNoShape">
                <a:avLst/>
              </a:prstTxWarp>
            </a:bodyPr>
            <a:lstStyle/>
            <a:p>
              <a:endParaRPr lang="en-US" sz="1000"/>
            </a:p>
          </p:txBody>
        </p:sp>
        <p:sp>
          <p:nvSpPr>
            <p:cNvPr id="247813" name="_s247813"/>
            <p:cNvSpPr>
              <a:spLocks noChangeArrowheads="1" noTextEdit="1"/>
            </p:cNvSpPr>
            <p:nvPr/>
          </p:nvSpPr>
          <p:spPr bwMode="auto">
            <a:xfrm rot="4320000">
              <a:off x="1656" y="936"/>
              <a:ext cx="2448" cy="2448"/>
            </a:xfrm>
            <a:custGeom>
              <a:avLst/>
              <a:gdLst>
                <a:gd name="G0" fmla="+- 8640 0 0"/>
                <a:gd name="G1" fmla="+- 16515072 0 0"/>
                <a:gd name="G2" fmla="+- 0 0 16515072"/>
                <a:gd name="T0" fmla="*/ 0 256 1"/>
                <a:gd name="T1" fmla="*/ 180 256 1"/>
                <a:gd name="G3" fmla="+- 16515072 T0 T1"/>
                <a:gd name="T2" fmla="*/ 0 256 1"/>
                <a:gd name="T3" fmla="*/ 90 256 1"/>
                <a:gd name="G4" fmla="+- 16515072 T2 T3"/>
                <a:gd name="G5" fmla="*/ G4 2 1"/>
                <a:gd name="T4" fmla="*/ 90 256 1"/>
                <a:gd name="T5" fmla="*/ 0 256 1"/>
                <a:gd name="G6" fmla="+- 16515072 T4 T5"/>
                <a:gd name="G7" fmla="*/ G6 2 1"/>
                <a:gd name="G8" fmla="abs 1651507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640"/>
                <a:gd name="G18" fmla="*/ 8640 1 2"/>
                <a:gd name="G19" fmla="+- G18 5400 0"/>
                <a:gd name="G20" fmla="cos G19 16515072"/>
                <a:gd name="G21" fmla="sin G19 16515072"/>
                <a:gd name="G22" fmla="+- G20 10800 0"/>
                <a:gd name="G23" fmla="+- G21 10800 0"/>
                <a:gd name="G24" fmla="+- 10800 0 G20"/>
                <a:gd name="G25" fmla="+- 8640 10800 0"/>
                <a:gd name="G26" fmla="?: G9 G17 G25"/>
                <a:gd name="G27" fmla="?: G9 0 21600"/>
                <a:gd name="G28" fmla="cos 10800 16515072"/>
                <a:gd name="G29" fmla="sin 10800 16515072"/>
                <a:gd name="G30" fmla="sin 8640 16515072"/>
                <a:gd name="G31" fmla="+- G28 10800 0"/>
                <a:gd name="G32" fmla="+- G29 10800 0"/>
                <a:gd name="G33" fmla="+- G30 10800 0"/>
                <a:gd name="G34" fmla="?: G4 0 G31"/>
                <a:gd name="G35" fmla="?: 16515072 G34 0"/>
                <a:gd name="G36" fmla="?: G6 G35 G31"/>
                <a:gd name="G37" fmla="+- 21600 0 G36"/>
                <a:gd name="G38" fmla="?: G4 0 G33"/>
                <a:gd name="G39" fmla="?: 16515072 G38 G32"/>
                <a:gd name="G40" fmla="?: G6 G39 0"/>
                <a:gd name="G41" fmla="?: G4 G32 21600"/>
                <a:gd name="G42" fmla="?: G6 G41 G33"/>
                <a:gd name="T12" fmla="*/ 10800 w 21600"/>
                <a:gd name="T13" fmla="*/ 0 h 21600"/>
                <a:gd name="T14" fmla="*/ 7796 w 21600"/>
                <a:gd name="T15" fmla="*/ 1555 h 21600"/>
                <a:gd name="T16" fmla="*/ 10800 w 21600"/>
                <a:gd name="T17" fmla="*/ 2160 h 21600"/>
                <a:gd name="T18" fmla="*/ 13804 w 21600"/>
                <a:gd name="T19" fmla="*/ 155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8130" y="2582"/>
                  </a:moveTo>
                  <a:cubicBezTo>
                    <a:pt x="8992" y="2302"/>
                    <a:pt x="9893" y="2160"/>
                    <a:pt x="10799" y="2160"/>
                  </a:cubicBezTo>
                  <a:cubicBezTo>
                    <a:pt x="11706" y="2159"/>
                    <a:pt x="12607" y="2302"/>
                    <a:pt x="13469" y="2582"/>
                  </a:cubicBezTo>
                  <a:lnTo>
                    <a:pt x="14137" y="528"/>
                  </a:lnTo>
                  <a:cubicBezTo>
                    <a:pt x="13059" y="178"/>
                    <a:pt x="11933" y="0"/>
                    <a:pt x="10800" y="0"/>
                  </a:cubicBezTo>
                  <a:cubicBezTo>
                    <a:pt x="9666" y="-1"/>
                    <a:pt x="8540" y="178"/>
                    <a:pt x="7462" y="528"/>
                  </a:cubicBezTo>
                  <a:close/>
                </a:path>
              </a:pathLst>
            </a:custGeom>
            <a:solidFill>
              <a:schemeClr val="accent1"/>
            </a:solidFill>
            <a:ln w="9525">
              <a:solidFill>
                <a:schemeClr val="accent1"/>
              </a:solidFill>
              <a:miter lim="800000"/>
              <a:headEnd/>
              <a:tailEnd/>
            </a:ln>
          </p:spPr>
          <p:txBody>
            <a:bodyPr anchor="ctr">
              <a:prstTxWarp prst="textNoShape">
                <a:avLst/>
              </a:prstTxWarp>
            </a:bodyPr>
            <a:lstStyle/>
            <a:p>
              <a:endParaRPr lang="en-US" sz="1000"/>
            </a:p>
          </p:txBody>
        </p:sp>
        <p:sp>
          <p:nvSpPr>
            <p:cNvPr id="247814" name="_s247814"/>
            <p:cNvSpPr>
              <a:spLocks noChangeArrowheads="1" noTextEdit="1"/>
            </p:cNvSpPr>
            <p:nvPr/>
          </p:nvSpPr>
          <p:spPr bwMode="auto">
            <a:xfrm rot="8640000">
              <a:off x="1656" y="936"/>
              <a:ext cx="2448" cy="2448"/>
            </a:xfrm>
            <a:custGeom>
              <a:avLst/>
              <a:gdLst>
                <a:gd name="G0" fmla="+- 8640 0 0"/>
                <a:gd name="G1" fmla="+- 16515072 0 0"/>
                <a:gd name="G2" fmla="+- 0 0 16515072"/>
                <a:gd name="T0" fmla="*/ 0 256 1"/>
                <a:gd name="T1" fmla="*/ 180 256 1"/>
                <a:gd name="G3" fmla="+- 16515072 T0 T1"/>
                <a:gd name="T2" fmla="*/ 0 256 1"/>
                <a:gd name="T3" fmla="*/ 90 256 1"/>
                <a:gd name="G4" fmla="+- 16515072 T2 T3"/>
                <a:gd name="G5" fmla="*/ G4 2 1"/>
                <a:gd name="T4" fmla="*/ 90 256 1"/>
                <a:gd name="T5" fmla="*/ 0 256 1"/>
                <a:gd name="G6" fmla="+- 16515072 T4 T5"/>
                <a:gd name="G7" fmla="*/ G6 2 1"/>
                <a:gd name="G8" fmla="abs 1651507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640"/>
                <a:gd name="G18" fmla="*/ 8640 1 2"/>
                <a:gd name="G19" fmla="+- G18 5400 0"/>
                <a:gd name="G20" fmla="cos G19 16515072"/>
                <a:gd name="G21" fmla="sin G19 16515072"/>
                <a:gd name="G22" fmla="+- G20 10800 0"/>
                <a:gd name="G23" fmla="+- G21 10800 0"/>
                <a:gd name="G24" fmla="+- 10800 0 G20"/>
                <a:gd name="G25" fmla="+- 8640 10800 0"/>
                <a:gd name="G26" fmla="?: G9 G17 G25"/>
                <a:gd name="G27" fmla="?: G9 0 21600"/>
                <a:gd name="G28" fmla="cos 10800 16515072"/>
                <a:gd name="G29" fmla="sin 10800 16515072"/>
                <a:gd name="G30" fmla="sin 8640 16515072"/>
                <a:gd name="G31" fmla="+- G28 10800 0"/>
                <a:gd name="G32" fmla="+- G29 10800 0"/>
                <a:gd name="G33" fmla="+- G30 10800 0"/>
                <a:gd name="G34" fmla="?: G4 0 G31"/>
                <a:gd name="G35" fmla="?: 16515072 G34 0"/>
                <a:gd name="G36" fmla="?: G6 G35 G31"/>
                <a:gd name="G37" fmla="+- 21600 0 G36"/>
                <a:gd name="G38" fmla="?: G4 0 G33"/>
                <a:gd name="G39" fmla="?: 16515072 G38 G32"/>
                <a:gd name="G40" fmla="?: G6 G39 0"/>
                <a:gd name="G41" fmla="?: G4 G32 21600"/>
                <a:gd name="G42" fmla="?: G6 G41 G33"/>
                <a:gd name="T12" fmla="*/ 10800 w 21600"/>
                <a:gd name="T13" fmla="*/ 0 h 21600"/>
                <a:gd name="T14" fmla="*/ 7796 w 21600"/>
                <a:gd name="T15" fmla="*/ 1555 h 21600"/>
                <a:gd name="T16" fmla="*/ 10800 w 21600"/>
                <a:gd name="T17" fmla="*/ 2160 h 21600"/>
                <a:gd name="T18" fmla="*/ 13804 w 21600"/>
                <a:gd name="T19" fmla="*/ 155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8130" y="2582"/>
                  </a:moveTo>
                  <a:cubicBezTo>
                    <a:pt x="8992" y="2302"/>
                    <a:pt x="9893" y="2160"/>
                    <a:pt x="10799" y="2160"/>
                  </a:cubicBezTo>
                  <a:cubicBezTo>
                    <a:pt x="11706" y="2159"/>
                    <a:pt x="12607" y="2302"/>
                    <a:pt x="13469" y="2582"/>
                  </a:cubicBezTo>
                  <a:lnTo>
                    <a:pt x="14137" y="528"/>
                  </a:lnTo>
                  <a:cubicBezTo>
                    <a:pt x="13059" y="178"/>
                    <a:pt x="11933" y="0"/>
                    <a:pt x="10800" y="0"/>
                  </a:cubicBezTo>
                  <a:cubicBezTo>
                    <a:pt x="9666" y="-1"/>
                    <a:pt x="8540" y="178"/>
                    <a:pt x="7462" y="528"/>
                  </a:cubicBezTo>
                  <a:close/>
                </a:path>
              </a:pathLst>
            </a:custGeom>
            <a:solidFill>
              <a:schemeClr val="accent1"/>
            </a:solidFill>
            <a:ln w="9525">
              <a:solidFill>
                <a:schemeClr val="accent1"/>
              </a:solidFill>
              <a:miter lim="800000"/>
              <a:headEnd/>
              <a:tailEnd/>
            </a:ln>
          </p:spPr>
          <p:txBody>
            <a:bodyPr anchor="ctr">
              <a:prstTxWarp prst="textNoShape">
                <a:avLst/>
              </a:prstTxWarp>
            </a:bodyPr>
            <a:lstStyle/>
            <a:p>
              <a:endParaRPr lang="en-US" sz="1000"/>
            </a:p>
          </p:txBody>
        </p:sp>
        <p:sp>
          <p:nvSpPr>
            <p:cNvPr id="247815" name="_s247815"/>
            <p:cNvSpPr>
              <a:spLocks noChangeArrowheads="1" noTextEdit="1"/>
            </p:cNvSpPr>
            <p:nvPr/>
          </p:nvSpPr>
          <p:spPr bwMode="auto">
            <a:xfrm rot="12960000">
              <a:off x="1656" y="936"/>
              <a:ext cx="2448" cy="2448"/>
            </a:xfrm>
            <a:custGeom>
              <a:avLst/>
              <a:gdLst>
                <a:gd name="G0" fmla="+- 8640 0 0"/>
                <a:gd name="G1" fmla="+- 16515072 0 0"/>
                <a:gd name="G2" fmla="+- 0 0 16515072"/>
                <a:gd name="T0" fmla="*/ 0 256 1"/>
                <a:gd name="T1" fmla="*/ 180 256 1"/>
                <a:gd name="G3" fmla="+- 16515072 T0 T1"/>
                <a:gd name="T2" fmla="*/ 0 256 1"/>
                <a:gd name="T3" fmla="*/ 90 256 1"/>
                <a:gd name="G4" fmla="+- 16515072 T2 T3"/>
                <a:gd name="G5" fmla="*/ G4 2 1"/>
                <a:gd name="T4" fmla="*/ 90 256 1"/>
                <a:gd name="T5" fmla="*/ 0 256 1"/>
                <a:gd name="G6" fmla="+- 16515072 T4 T5"/>
                <a:gd name="G7" fmla="*/ G6 2 1"/>
                <a:gd name="G8" fmla="abs 1651507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640"/>
                <a:gd name="G18" fmla="*/ 8640 1 2"/>
                <a:gd name="G19" fmla="+- G18 5400 0"/>
                <a:gd name="G20" fmla="cos G19 16515072"/>
                <a:gd name="G21" fmla="sin G19 16515072"/>
                <a:gd name="G22" fmla="+- G20 10800 0"/>
                <a:gd name="G23" fmla="+- G21 10800 0"/>
                <a:gd name="G24" fmla="+- 10800 0 G20"/>
                <a:gd name="G25" fmla="+- 8640 10800 0"/>
                <a:gd name="G26" fmla="?: G9 G17 G25"/>
                <a:gd name="G27" fmla="?: G9 0 21600"/>
                <a:gd name="G28" fmla="cos 10800 16515072"/>
                <a:gd name="G29" fmla="sin 10800 16515072"/>
                <a:gd name="G30" fmla="sin 8640 16515072"/>
                <a:gd name="G31" fmla="+- G28 10800 0"/>
                <a:gd name="G32" fmla="+- G29 10800 0"/>
                <a:gd name="G33" fmla="+- G30 10800 0"/>
                <a:gd name="G34" fmla="?: G4 0 G31"/>
                <a:gd name="G35" fmla="?: 16515072 G34 0"/>
                <a:gd name="G36" fmla="?: G6 G35 G31"/>
                <a:gd name="G37" fmla="+- 21600 0 G36"/>
                <a:gd name="G38" fmla="?: G4 0 G33"/>
                <a:gd name="G39" fmla="?: 16515072 G38 G32"/>
                <a:gd name="G40" fmla="?: G6 G39 0"/>
                <a:gd name="G41" fmla="?: G4 G32 21600"/>
                <a:gd name="G42" fmla="?: G6 G41 G33"/>
                <a:gd name="T12" fmla="*/ 10800 w 21600"/>
                <a:gd name="T13" fmla="*/ 0 h 21600"/>
                <a:gd name="T14" fmla="*/ 7796 w 21600"/>
                <a:gd name="T15" fmla="*/ 1555 h 21600"/>
                <a:gd name="T16" fmla="*/ 10800 w 21600"/>
                <a:gd name="T17" fmla="*/ 2160 h 21600"/>
                <a:gd name="T18" fmla="*/ 13804 w 21600"/>
                <a:gd name="T19" fmla="*/ 155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8130" y="2582"/>
                  </a:moveTo>
                  <a:cubicBezTo>
                    <a:pt x="8992" y="2302"/>
                    <a:pt x="9893" y="2160"/>
                    <a:pt x="10799" y="2160"/>
                  </a:cubicBezTo>
                  <a:cubicBezTo>
                    <a:pt x="11706" y="2159"/>
                    <a:pt x="12607" y="2302"/>
                    <a:pt x="13469" y="2582"/>
                  </a:cubicBezTo>
                  <a:lnTo>
                    <a:pt x="14137" y="528"/>
                  </a:lnTo>
                  <a:cubicBezTo>
                    <a:pt x="13059" y="178"/>
                    <a:pt x="11933" y="0"/>
                    <a:pt x="10800" y="0"/>
                  </a:cubicBezTo>
                  <a:cubicBezTo>
                    <a:pt x="9666" y="-1"/>
                    <a:pt x="8540" y="178"/>
                    <a:pt x="7462" y="528"/>
                  </a:cubicBezTo>
                  <a:close/>
                </a:path>
              </a:pathLst>
            </a:custGeom>
            <a:solidFill>
              <a:schemeClr val="accent1"/>
            </a:solidFill>
            <a:ln w="9525">
              <a:solidFill>
                <a:schemeClr val="accent1"/>
              </a:solidFill>
              <a:miter lim="800000"/>
              <a:headEnd/>
              <a:tailEnd/>
            </a:ln>
          </p:spPr>
          <p:txBody>
            <a:bodyPr anchor="ctr">
              <a:prstTxWarp prst="textNoShape">
                <a:avLst/>
              </a:prstTxWarp>
            </a:bodyPr>
            <a:lstStyle/>
            <a:p>
              <a:endParaRPr lang="en-US" sz="1000"/>
            </a:p>
          </p:txBody>
        </p:sp>
        <p:sp>
          <p:nvSpPr>
            <p:cNvPr id="247816" name="_s247816"/>
            <p:cNvSpPr>
              <a:spLocks noChangeArrowheads="1" noTextEdit="1"/>
            </p:cNvSpPr>
            <p:nvPr/>
          </p:nvSpPr>
          <p:spPr bwMode="auto">
            <a:xfrm rot="17280000">
              <a:off x="1656" y="936"/>
              <a:ext cx="2448" cy="2448"/>
            </a:xfrm>
            <a:custGeom>
              <a:avLst/>
              <a:gdLst>
                <a:gd name="G0" fmla="+- 8640 0 0"/>
                <a:gd name="G1" fmla="+- 16515072 0 0"/>
                <a:gd name="G2" fmla="+- 0 0 16515072"/>
                <a:gd name="T0" fmla="*/ 0 256 1"/>
                <a:gd name="T1" fmla="*/ 180 256 1"/>
                <a:gd name="G3" fmla="+- 16515072 T0 T1"/>
                <a:gd name="T2" fmla="*/ 0 256 1"/>
                <a:gd name="T3" fmla="*/ 90 256 1"/>
                <a:gd name="G4" fmla="+- 16515072 T2 T3"/>
                <a:gd name="G5" fmla="*/ G4 2 1"/>
                <a:gd name="T4" fmla="*/ 90 256 1"/>
                <a:gd name="T5" fmla="*/ 0 256 1"/>
                <a:gd name="G6" fmla="+- 16515072 T4 T5"/>
                <a:gd name="G7" fmla="*/ G6 2 1"/>
                <a:gd name="G8" fmla="abs 1651507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640"/>
                <a:gd name="G18" fmla="*/ 8640 1 2"/>
                <a:gd name="G19" fmla="+- G18 5400 0"/>
                <a:gd name="G20" fmla="cos G19 16515072"/>
                <a:gd name="G21" fmla="sin G19 16515072"/>
                <a:gd name="G22" fmla="+- G20 10800 0"/>
                <a:gd name="G23" fmla="+- G21 10800 0"/>
                <a:gd name="G24" fmla="+- 10800 0 G20"/>
                <a:gd name="G25" fmla="+- 8640 10800 0"/>
                <a:gd name="G26" fmla="?: G9 G17 G25"/>
                <a:gd name="G27" fmla="?: G9 0 21600"/>
                <a:gd name="G28" fmla="cos 10800 16515072"/>
                <a:gd name="G29" fmla="sin 10800 16515072"/>
                <a:gd name="G30" fmla="sin 8640 16515072"/>
                <a:gd name="G31" fmla="+- G28 10800 0"/>
                <a:gd name="G32" fmla="+- G29 10800 0"/>
                <a:gd name="G33" fmla="+- G30 10800 0"/>
                <a:gd name="G34" fmla="?: G4 0 G31"/>
                <a:gd name="G35" fmla="?: 16515072 G34 0"/>
                <a:gd name="G36" fmla="?: G6 G35 G31"/>
                <a:gd name="G37" fmla="+- 21600 0 G36"/>
                <a:gd name="G38" fmla="?: G4 0 G33"/>
                <a:gd name="G39" fmla="?: 16515072 G38 G32"/>
                <a:gd name="G40" fmla="?: G6 G39 0"/>
                <a:gd name="G41" fmla="?: G4 G32 21600"/>
                <a:gd name="G42" fmla="?: G6 G41 G33"/>
                <a:gd name="T12" fmla="*/ 10800 w 21600"/>
                <a:gd name="T13" fmla="*/ 0 h 21600"/>
                <a:gd name="T14" fmla="*/ 7796 w 21600"/>
                <a:gd name="T15" fmla="*/ 1555 h 21600"/>
                <a:gd name="T16" fmla="*/ 10800 w 21600"/>
                <a:gd name="T17" fmla="*/ 2160 h 21600"/>
                <a:gd name="T18" fmla="*/ 13804 w 21600"/>
                <a:gd name="T19" fmla="*/ 155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8130" y="2582"/>
                  </a:moveTo>
                  <a:cubicBezTo>
                    <a:pt x="8992" y="2302"/>
                    <a:pt x="9893" y="2160"/>
                    <a:pt x="10799" y="2160"/>
                  </a:cubicBezTo>
                  <a:cubicBezTo>
                    <a:pt x="11706" y="2159"/>
                    <a:pt x="12607" y="2302"/>
                    <a:pt x="13469" y="2582"/>
                  </a:cubicBezTo>
                  <a:lnTo>
                    <a:pt x="14137" y="528"/>
                  </a:lnTo>
                  <a:cubicBezTo>
                    <a:pt x="13059" y="178"/>
                    <a:pt x="11933" y="0"/>
                    <a:pt x="10800" y="0"/>
                  </a:cubicBezTo>
                  <a:cubicBezTo>
                    <a:pt x="9666" y="-1"/>
                    <a:pt x="8540" y="178"/>
                    <a:pt x="7462" y="528"/>
                  </a:cubicBezTo>
                  <a:close/>
                </a:path>
              </a:pathLst>
            </a:custGeom>
            <a:solidFill>
              <a:schemeClr val="accent1"/>
            </a:solidFill>
            <a:ln w="9525">
              <a:solidFill>
                <a:schemeClr val="accent1"/>
              </a:solidFill>
              <a:miter lim="800000"/>
              <a:headEnd/>
              <a:tailEnd/>
            </a:ln>
          </p:spPr>
          <p:txBody>
            <a:bodyPr anchor="ctr">
              <a:prstTxWarp prst="textNoShape">
                <a:avLst/>
              </a:prstTxWarp>
            </a:bodyPr>
            <a:lstStyle/>
            <a:p>
              <a:endParaRPr lang="en-US" sz="1000"/>
            </a:p>
          </p:txBody>
        </p:sp>
        <p:sp>
          <p:nvSpPr>
            <p:cNvPr id="247817" name="_s247817"/>
            <p:cNvSpPr>
              <a:spLocks noChangeArrowheads="1"/>
            </p:cNvSpPr>
            <p:nvPr/>
          </p:nvSpPr>
          <p:spPr bwMode="auto">
            <a:xfrm>
              <a:off x="3257" y="998"/>
              <a:ext cx="540" cy="540"/>
            </a:xfrm>
            <a:prstGeom prst="rect">
              <a:avLst/>
            </a:prstGeom>
            <a:solidFill>
              <a:schemeClr val="folHlink"/>
            </a:solidFill>
            <a:ln w="9525">
              <a:noFill/>
              <a:miter lim="800000"/>
              <a:headEnd/>
              <a:tailEnd/>
            </a:ln>
            <a:effectLst>
              <a:outerShdw blurRad="63500" dist="53882" dir="18900000" algn="ctr" rotWithShape="0">
                <a:schemeClr val="accent2">
                  <a:alpha val="74998"/>
                </a:schemeClr>
              </a:outerShdw>
            </a:effectLst>
          </p:spPr>
          <p:txBody>
            <a:bodyPr wrap="none" anchor="ctr">
              <a:prstTxWarp prst="textNoShape">
                <a:avLst/>
              </a:prstTxWarp>
            </a:bodyPr>
            <a:lstStyle/>
            <a:p>
              <a:pPr algn="ctr">
                <a:spcBef>
                  <a:spcPct val="0"/>
                </a:spcBef>
              </a:pPr>
              <a:r>
                <a:rPr lang="en-US" sz="1000" b="1">
                  <a:solidFill>
                    <a:schemeClr val="bg1"/>
                  </a:solidFill>
                  <a:latin typeface="Times New Roman" pitchFamily="-112" charset="0"/>
                </a:rPr>
                <a:t>PLANNING</a:t>
              </a:r>
            </a:p>
          </p:txBody>
        </p:sp>
        <p:sp>
          <p:nvSpPr>
            <p:cNvPr id="247818" name="_s247818"/>
            <p:cNvSpPr>
              <a:spLocks noChangeArrowheads="1"/>
            </p:cNvSpPr>
            <p:nvPr/>
          </p:nvSpPr>
          <p:spPr bwMode="auto">
            <a:xfrm>
              <a:off x="1563" y="2231"/>
              <a:ext cx="540" cy="540"/>
            </a:xfrm>
            <a:prstGeom prst="rect">
              <a:avLst/>
            </a:prstGeom>
            <a:solidFill>
              <a:schemeClr val="folHlink"/>
            </a:solidFill>
            <a:ln w="9525">
              <a:noFill/>
              <a:miter lim="800000"/>
              <a:headEnd/>
              <a:tailEnd/>
            </a:ln>
            <a:effectLst>
              <a:outerShdw blurRad="63500" dist="53882" dir="18900000" algn="ctr" rotWithShape="0">
                <a:schemeClr val="accent2">
                  <a:alpha val="74998"/>
                </a:schemeClr>
              </a:outerShdw>
            </a:effectLst>
          </p:spPr>
          <p:txBody>
            <a:bodyPr wrap="none" anchor="ctr">
              <a:prstTxWarp prst="textNoShape">
                <a:avLst/>
              </a:prstTxWarp>
            </a:bodyPr>
            <a:lstStyle/>
            <a:p>
              <a:pPr algn="ctr">
                <a:spcBef>
                  <a:spcPct val="0"/>
                </a:spcBef>
              </a:pPr>
              <a:r>
                <a:rPr lang="en-US" sz="1000" b="1" dirty="0">
                  <a:solidFill>
                    <a:schemeClr val="bg1"/>
                  </a:solidFill>
                  <a:latin typeface="Times New Roman" pitchFamily="-112" charset="0"/>
                </a:rPr>
                <a:t> CONTROLING</a:t>
              </a:r>
            </a:p>
          </p:txBody>
        </p:sp>
        <p:sp>
          <p:nvSpPr>
            <p:cNvPr id="247819" name="_s247819"/>
            <p:cNvSpPr>
              <a:spLocks noChangeArrowheads="1"/>
            </p:cNvSpPr>
            <p:nvPr/>
          </p:nvSpPr>
          <p:spPr bwMode="auto">
            <a:xfrm>
              <a:off x="1962" y="999"/>
              <a:ext cx="540" cy="540"/>
            </a:xfrm>
            <a:prstGeom prst="rect">
              <a:avLst/>
            </a:prstGeom>
            <a:solidFill>
              <a:schemeClr val="folHlink"/>
            </a:solidFill>
            <a:ln w="9525">
              <a:noFill/>
              <a:miter lim="800000"/>
              <a:headEnd/>
              <a:tailEnd/>
            </a:ln>
            <a:effectLst>
              <a:outerShdw blurRad="63500" dist="53882" dir="18900000" algn="ctr" rotWithShape="0">
                <a:schemeClr val="accent2">
                  <a:alpha val="74998"/>
                </a:schemeClr>
              </a:outerShdw>
            </a:effectLst>
          </p:spPr>
          <p:txBody>
            <a:bodyPr wrap="none" anchor="ctr">
              <a:prstTxWarp prst="textNoShape">
                <a:avLst/>
              </a:prstTxWarp>
            </a:bodyPr>
            <a:lstStyle/>
            <a:p>
              <a:pPr algn="ctr">
                <a:spcBef>
                  <a:spcPct val="0"/>
                </a:spcBef>
              </a:pPr>
              <a:r>
                <a:rPr lang="en-US" sz="1000" b="1">
                  <a:solidFill>
                    <a:schemeClr val="bg1"/>
                  </a:solidFill>
                  <a:latin typeface="Times New Roman" pitchFamily="-112" charset="0"/>
                </a:rPr>
                <a:t>EVALUATING</a:t>
              </a:r>
            </a:p>
          </p:txBody>
        </p:sp>
        <p:sp>
          <p:nvSpPr>
            <p:cNvPr id="247820" name="_s247820"/>
            <p:cNvSpPr>
              <a:spLocks noChangeArrowheads="1"/>
            </p:cNvSpPr>
            <p:nvPr/>
          </p:nvSpPr>
          <p:spPr bwMode="auto">
            <a:xfrm>
              <a:off x="2611" y="2991"/>
              <a:ext cx="540" cy="540"/>
            </a:xfrm>
            <a:prstGeom prst="rect">
              <a:avLst/>
            </a:prstGeom>
            <a:solidFill>
              <a:schemeClr val="folHlink"/>
            </a:solidFill>
            <a:ln w="9525">
              <a:noFill/>
              <a:miter lim="800000"/>
              <a:headEnd/>
              <a:tailEnd/>
            </a:ln>
            <a:effectLst>
              <a:outerShdw blurRad="63500" dist="53882" dir="18900000" algn="ctr" rotWithShape="0">
                <a:schemeClr val="accent2">
                  <a:alpha val="74998"/>
                </a:schemeClr>
              </a:outerShdw>
            </a:effectLst>
          </p:spPr>
          <p:txBody>
            <a:bodyPr wrap="none" anchor="ctr">
              <a:prstTxWarp prst="textNoShape">
                <a:avLst/>
              </a:prstTxWarp>
            </a:bodyPr>
            <a:lstStyle/>
            <a:p>
              <a:pPr algn="ctr">
                <a:spcBef>
                  <a:spcPct val="0"/>
                </a:spcBef>
              </a:pPr>
              <a:r>
                <a:rPr lang="en-US" sz="1000" b="1">
                  <a:solidFill>
                    <a:schemeClr val="bg1"/>
                  </a:solidFill>
                  <a:latin typeface="Times New Roman" pitchFamily="-112" charset="0"/>
                </a:rPr>
                <a:t>ACTION</a:t>
              </a:r>
            </a:p>
          </p:txBody>
        </p:sp>
        <p:sp>
          <p:nvSpPr>
            <p:cNvPr id="247821" name="_s247821"/>
            <p:cNvSpPr>
              <a:spLocks noChangeArrowheads="1"/>
            </p:cNvSpPr>
            <p:nvPr/>
          </p:nvSpPr>
          <p:spPr bwMode="auto">
            <a:xfrm>
              <a:off x="3658" y="2229"/>
              <a:ext cx="540" cy="540"/>
            </a:xfrm>
            <a:prstGeom prst="rect">
              <a:avLst/>
            </a:prstGeom>
            <a:solidFill>
              <a:schemeClr val="folHlink"/>
            </a:solidFill>
            <a:ln w="9525">
              <a:noFill/>
              <a:miter lim="800000"/>
              <a:headEnd/>
              <a:tailEnd/>
            </a:ln>
            <a:effectLst>
              <a:outerShdw blurRad="63500" dist="53882" dir="18900000" algn="ctr" rotWithShape="0">
                <a:schemeClr val="accent2">
                  <a:alpha val="74998"/>
                </a:schemeClr>
              </a:outerShdw>
            </a:effectLst>
          </p:spPr>
          <p:txBody>
            <a:bodyPr wrap="none" anchor="ctr">
              <a:prstTxWarp prst="textNoShape">
                <a:avLst/>
              </a:prstTxWarp>
            </a:bodyPr>
            <a:lstStyle/>
            <a:p>
              <a:pPr algn="ctr">
                <a:spcBef>
                  <a:spcPct val="0"/>
                </a:spcBef>
              </a:pPr>
              <a:r>
                <a:rPr lang="en-US" sz="1000" b="1">
                  <a:solidFill>
                    <a:schemeClr val="bg1"/>
                  </a:solidFill>
                  <a:latin typeface="Times New Roman" pitchFamily="-112" charset="0"/>
                </a:rPr>
                <a:t>ORGANIZING</a:t>
              </a:r>
            </a:p>
          </p:txBody>
        </p:sp>
      </p:grpSp>
      <p:sp>
        <p:nvSpPr>
          <p:cNvPr id="247822" name="Text Box 14"/>
          <p:cNvSpPr txBox="1">
            <a:spLocks noChangeArrowheads="1"/>
          </p:cNvSpPr>
          <p:nvPr/>
        </p:nvSpPr>
        <p:spPr bwMode="auto">
          <a:xfrm>
            <a:off x="2667000" y="914400"/>
            <a:ext cx="3962400" cy="457200"/>
          </a:xfrm>
          <a:prstGeom prst="rect">
            <a:avLst/>
          </a:prstGeom>
          <a:noFill/>
          <a:ln w="9525">
            <a:noFill/>
            <a:miter lim="800000"/>
            <a:headEnd/>
            <a:tailEnd/>
          </a:ln>
          <a:effectLst/>
        </p:spPr>
        <p:txBody>
          <a:bodyPr>
            <a:prstTxWarp prst="textNoShape">
              <a:avLst/>
            </a:prstTxWarp>
            <a:spAutoFit/>
          </a:bodyPr>
          <a:lstStyle/>
          <a:p>
            <a:r>
              <a:rPr lang="en-US" sz="2400">
                <a:latin typeface="Times New Roman" pitchFamily="-112" charset="0"/>
              </a:rPr>
              <a:t>MANAGEMENT PROCESS</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4"/>
          <p:cNvSpPr>
            <a:spLocks noGrp="1"/>
          </p:cNvSpPr>
          <p:nvPr>
            <p:ph type="dt" sz="half" idx="10"/>
          </p:nvPr>
        </p:nvSpPr>
        <p:spPr/>
        <p:txBody>
          <a:bodyPr/>
          <a:lstStyle/>
          <a:p>
            <a:fld id="{53AB7B01-4866-CE4F-BAF6-407102C263CF}" type="datetime4">
              <a:rPr lang="en-US"/>
              <a:pPr/>
              <a:t>August 24, 2020</a:t>
            </a:fld>
            <a:endParaRPr lang="en-US"/>
          </a:p>
        </p:txBody>
      </p:sp>
      <p:sp>
        <p:nvSpPr>
          <p:cNvPr id="12" name="Slide Number Placeholder 6"/>
          <p:cNvSpPr>
            <a:spLocks noGrp="1"/>
          </p:cNvSpPr>
          <p:nvPr>
            <p:ph type="sldNum" sz="quarter" idx="12"/>
          </p:nvPr>
        </p:nvSpPr>
        <p:spPr/>
        <p:txBody>
          <a:bodyPr/>
          <a:lstStyle/>
          <a:p>
            <a:fld id="{DC18CBC5-CDFE-8246-8D83-48AFAAE92A74}" type="slidenum">
              <a:rPr lang="en-US"/>
              <a:pPr/>
              <a:t>10</a:t>
            </a:fld>
            <a:endParaRPr lang="en-US"/>
          </a:p>
        </p:txBody>
      </p:sp>
      <p:sp>
        <p:nvSpPr>
          <p:cNvPr id="248834" name="Rectangle 2"/>
          <p:cNvSpPr>
            <a:spLocks noGrp="1" noChangeArrowheads="1"/>
          </p:cNvSpPr>
          <p:nvPr>
            <p:ph type="title"/>
          </p:nvPr>
        </p:nvSpPr>
        <p:spPr/>
        <p:txBody>
          <a:bodyPr/>
          <a:lstStyle/>
          <a:p>
            <a:pPr algn="ctr"/>
            <a:r>
              <a:rPr lang="en-US" sz="3500"/>
              <a:t>3. STRATEGIC ANALYSIS</a:t>
            </a:r>
          </a:p>
        </p:txBody>
      </p:sp>
      <p:grpSp>
        <p:nvGrpSpPr>
          <p:cNvPr id="2" name="Group 7"/>
          <p:cNvGrpSpPr>
            <a:grpSpLocks noChangeAspect="1"/>
          </p:cNvGrpSpPr>
          <p:nvPr/>
        </p:nvGrpSpPr>
        <p:grpSpPr bwMode="auto">
          <a:xfrm>
            <a:off x="2362200" y="1295400"/>
            <a:ext cx="4851400" cy="4338638"/>
            <a:chOff x="1056" y="789"/>
            <a:chExt cx="3056" cy="2733"/>
          </a:xfrm>
        </p:grpSpPr>
        <p:sp>
          <p:nvSpPr>
            <p:cNvPr id="248838" name="AutoShape 6"/>
            <p:cNvSpPr>
              <a:spLocks noChangeAspect="1" noChangeArrowheads="1" noTextEdit="1"/>
            </p:cNvSpPr>
            <p:nvPr/>
          </p:nvSpPr>
          <p:spPr bwMode="auto">
            <a:xfrm>
              <a:off x="1056" y="789"/>
              <a:ext cx="3056" cy="2733"/>
            </a:xfrm>
            <a:prstGeom prst="rect">
              <a:avLst/>
            </a:prstGeom>
            <a:noFill/>
            <a:ln w="9525">
              <a:noFill/>
              <a:miter lim="800000"/>
              <a:headEnd/>
              <a:tailEnd/>
            </a:ln>
          </p:spPr>
          <p:txBody>
            <a:bodyPr>
              <a:prstTxWarp prst="textNoShape">
                <a:avLst/>
              </a:prstTxWarp>
            </a:bodyPr>
            <a:lstStyle/>
            <a:p>
              <a:endParaRPr lang="en-US"/>
            </a:p>
          </p:txBody>
        </p:sp>
        <p:sp>
          <p:nvSpPr>
            <p:cNvPr id="248842" name="_s248842"/>
            <p:cNvSpPr>
              <a:spLocks noChangeArrowheads="1" noTextEdit="1"/>
            </p:cNvSpPr>
            <p:nvPr/>
          </p:nvSpPr>
          <p:spPr bwMode="auto">
            <a:xfrm>
              <a:off x="1384" y="956"/>
              <a:ext cx="2400" cy="2400"/>
            </a:xfrm>
            <a:custGeom>
              <a:avLst/>
              <a:gdLst>
                <a:gd name="G0" fmla="+- 7200 0 0"/>
                <a:gd name="G1" fmla="+- 15728640 0 0"/>
                <a:gd name="G2" fmla="+- 0 0 15728640"/>
                <a:gd name="T0" fmla="*/ 0 256 1"/>
                <a:gd name="T1" fmla="*/ 180 256 1"/>
                <a:gd name="G3" fmla="+- 15728640 T0 T1"/>
                <a:gd name="T2" fmla="*/ 0 256 1"/>
                <a:gd name="T3" fmla="*/ 90 256 1"/>
                <a:gd name="G4" fmla="+- 15728640 T2 T3"/>
                <a:gd name="G5" fmla="*/ G4 2 1"/>
                <a:gd name="T4" fmla="*/ 90 256 1"/>
                <a:gd name="T5" fmla="*/ 0 256 1"/>
                <a:gd name="G6" fmla="+- 15728640 T4 T5"/>
                <a:gd name="G7" fmla="*/ G6 2 1"/>
                <a:gd name="G8" fmla="abs 1572864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200"/>
                <a:gd name="G18" fmla="*/ 7200 1 2"/>
                <a:gd name="G19" fmla="+- G18 5400 0"/>
                <a:gd name="G20" fmla="cos G19 15728640"/>
                <a:gd name="G21" fmla="sin G19 15728640"/>
                <a:gd name="G22" fmla="+- G20 10800 0"/>
                <a:gd name="G23" fmla="+- G21 10800 0"/>
                <a:gd name="G24" fmla="+- 10800 0 G20"/>
                <a:gd name="G25" fmla="+- 7200 10800 0"/>
                <a:gd name="G26" fmla="?: G9 G17 G25"/>
                <a:gd name="G27" fmla="?: G9 0 21600"/>
                <a:gd name="G28" fmla="cos 10800 15728640"/>
                <a:gd name="G29" fmla="sin 10800 15728640"/>
                <a:gd name="G30" fmla="sin 7200 15728640"/>
                <a:gd name="G31" fmla="+- G28 10800 0"/>
                <a:gd name="G32" fmla="+- G29 10800 0"/>
                <a:gd name="G33" fmla="+- G30 10800 0"/>
                <a:gd name="G34" fmla="?: G4 0 G31"/>
                <a:gd name="G35" fmla="?: 15728640 G34 0"/>
                <a:gd name="G36" fmla="?: G6 G35 G31"/>
                <a:gd name="G37" fmla="+- 21600 0 G36"/>
                <a:gd name="G38" fmla="?: G4 0 G33"/>
                <a:gd name="G39" fmla="?: 15728640 G38 G32"/>
                <a:gd name="G40" fmla="?: G6 G39 0"/>
                <a:gd name="G41" fmla="?: G4 G32 21600"/>
                <a:gd name="G42" fmla="?: G6 G41 G33"/>
                <a:gd name="T12" fmla="*/ 10800 w 21600"/>
                <a:gd name="T13" fmla="*/ 0 h 21600"/>
                <a:gd name="T14" fmla="*/ 6299 w 21600"/>
                <a:gd name="T15" fmla="*/ 3005 h 21600"/>
                <a:gd name="T16" fmla="*/ 10800 w 21600"/>
                <a:gd name="T17" fmla="*/ 3600 h 21600"/>
                <a:gd name="T18" fmla="*/ 15301 w 21600"/>
                <a:gd name="T19" fmla="*/ 300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7199" y="4564"/>
                  </a:moveTo>
                  <a:cubicBezTo>
                    <a:pt x="8294" y="3932"/>
                    <a:pt x="9536" y="3600"/>
                    <a:pt x="10799" y="3600"/>
                  </a:cubicBezTo>
                  <a:cubicBezTo>
                    <a:pt x="12063" y="3599"/>
                    <a:pt x="13305" y="3932"/>
                    <a:pt x="14399" y="4564"/>
                  </a:cubicBezTo>
                  <a:lnTo>
                    <a:pt x="16199" y="1446"/>
                  </a:lnTo>
                  <a:cubicBezTo>
                    <a:pt x="14558" y="499"/>
                    <a:pt x="12695" y="0"/>
                    <a:pt x="10800" y="0"/>
                  </a:cubicBezTo>
                  <a:cubicBezTo>
                    <a:pt x="8904" y="-1"/>
                    <a:pt x="7041" y="499"/>
                    <a:pt x="5399" y="1446"/>
                  </a:cubicBezTo>
                  <a:close/>
                </a:path>
              </a:pathLst>
            </a:custGeom>
            <a:solidFill>
              <a:schemeClr val="bg2"/>
            </a:solidFill>
            <a:ln w="9525">
              <a:solidFill>
                <a:schemeClr val="tx1"/>
              </a:solidFill>
              <a:miter lim="800000"/>
              <a:headEnd/>
              <a:tailEnd/>
            </a:ln>
          </p:spPr>
          <p:txBody>
            <a:bodyPr anchor="ctr">
              <a:prstTxWarp prst="textNoShape">
                <a:avLst/>
              </a:prstTxWarp>
            </a:bodyPr>
            <a:lstStyle/>
            <a:p>
              <a:endParaRPr lang="en-US"/>
            </a:p>
          </p:txBody>
        </p:sp>
        <p:sp>
          <p:nvSpPr>
            <p:cNvPr id="248843" name="_s248843"/>
            <p:cNvSpPr>
              <a:spLocks noChangeArrowheads="1" noTextEdit="1"/>
            </p:cNvSpPr>
            <p:nvPr/>
          </p:nvSpPr>
          <p:spPr bwMode="auto">
            <a:xfrm rot="7200000">
              <a:off x="1384" y="956"/>
              <a:ext cx="2400" cy="2400"/>
            </a:xfrm>
            <a:custGeom>
              <a:avLst/>
              <a:gdLst>
                <a:gd name="G0" fmla="+- 7200 0 0"/>
                <a:gd name="G1" fmla="+- 15728640 0 0"/>
                <a:gd name="G2" fmla="+- 0 0 15728640"/>
                <a:gd name="T0" fmla="*/ 0 256 1"/>
                <a:gd name="T1" fmla="*/ 180 256 1"/>
                <a:gd name="G3" fmla="+- 15728640 T0 T1"/>
                <a:gd name="T2" fmla="*/ 0 256 1"/>
                <a:gd name="T3" fmla="*/ 90 256 1"/>
                <a:gd name="G4" fmla="+- 15728640 T2 T3"/>
                <a:gd name="G5" fmla="*/ G4 2 1"/>
                <a:gd name="T4" fmla="*/ 90 256 1"/>
                <a:gd name="T5" fmla="*/ 0 256 1"/>
                <a:gd name="G6" fmla="+- 15728640 T4 T5"/>
                <a:gd name="G7" fmla="*/ G6 2 1"/>
                <a:gd name="G8" fmla="abs 1572864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200"/>
                <a:gd name="G18" fmla="*/ 7200 1 2"/>
                <a:gd name="G19" fmla="+- G18 5400 0"/>
                <a:gd name="G20" fmla="cos G19 15728640"/>
                <a:gd name="G21" fmla="sin G19 15728640"/>
                <a:gd name="G22" fmla="+- G20 10800 0"/>
                <a:gd name="G23" fmla="+- G21 10800 0"/>
                <a:gd name="G24" fmla="+- 10800 0 G20"/>
                <a:gd name="G25" fmla="+- 7200 10800 0"/>
                <a:gd name="G26" fmla="?: G9 G17 G25"/>
                <a:gd name="G27" fmla="?: G9 0 21600"/>
                <a:gd name="G28" fmla="cos 10800 15728640"/>
                <a:gd name="G29" fmla="sin 10800 15728640"/>
                <a:gd name="G30" fmla="sin 7200 15728640"/>
                <a:gd name="G31" fmla="+- G28 10800 0"/>
                <a:gd name="G32" fmla="+- G29 10800 0"/>
                <a:gd name="G33" fmla="+- G30 10800 0"/>
                <a:gd name="G34" fmla="?: G4 0 G31"/>
                <a:gd name="G35" fmla="?: 15728640 G34 0"/>
                <a:gd name="G36" fmla="?: G6 G35 G31"/>
                <a:gd name="G37" fmla="+- 21600 0 G36"/>
                <a:gd name="G38" fmla="?: G4 0 G33"/>
                <a:gd name="G39" fmla="?: 15728640 G38 G32"/>
                <a:gd name="G40" fmla="?: G6 G39 0"/>
                <a:gd name="G41" fmla="?: G4 G32 21600"/>
                <a:gd name="G42" fmla="?: G6 G41 G33"/>
                <a:gd name="T12" fmla="*/ 10800 w 21600"/>
                <a:gd name="T13" fmla="*/ 0 h 21600"/>
                <a:gd name="T14" fmla="*/ 6299 w 21600"/>
                <a:gd name="T15" fmla="*/ 3005 h 21600"/>
                <a:gd name="T16" fmla="*/ 10800 w 21600"/>
                <a:gd name="T17" fmla="*/ 3600 h 21600"/>
                <a:gd name="T18" fmla="*/ 15301 w 21600"/>
                <a:gd name="T19" fmla="*/ 300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7199" y="4564"/>
                  </a:moveTo>
                  <a:cubicBezTo>
                    <a:pt x="8294" y="3932"/>
                    <a:pt x="9536" y="3600"/>
                    <a:pt x="10799" y="3600"/>
                  </a:cubicBezTo>
                  <a:cubicBezTo>
                    <a:pt x="12063" y="3599"/>
                    <a:pt x="13305" y="3932"/>
                    <a:pt x="14399" y="4564"/>
                  </a:cubicBezTo>
                  <a:lnTo>
                    <a:pt x="16199" y="1446"/>
                  </a:lnTo>
                  <a:cubicBezTo>
                    <a:pt x="14558" y="499"/>
                    <a:pt x="12695" y="0"/>
                    <a:pt x="10800" y="0"/>
                  </a:cubicBezTo>
                  <a:cubicBezTo>
                    <a:pt x="8904" y="-1"/>
                    <a:pt x="7041" y="499"/>
                    <a:pt x="5399" y="1446"/>
                  </a:cubicBezTo>
                  <a:close/>
                </a:path>
              </a:pathLst>
            </a:custGeom>
            <a:solidFill>
              <a:srgbClr val="00FF00"/>
            </a:solidFill>
            <a:ln w="9525">
              <a:solidFill>
                <a:schemeClr val="tx1"/>
              </a:solidFill>
              <a:miter lim="800000"/>
              <a:headEnd/>
              <a:tailEnd/>
            </a:ln>
          </p:spPr>
          <p:txBody>
            <a:bodyPr anchor="ctr">
              <a:prstTxWarp prst="textNoShape">
                <a:avLst/>
              </a:prstTxWarp>
            </a:bodyPr>
            <a:lstStyle/>
            <a:p>
              <a:endParaRPr lang="en-US"/>
            </a:p>
          </p:txBody>
        </p:sp>
        <p:sp>
          <p:nvSpPr>
            <p:cNvPr id="248845" name="_s248845"/>
            <p:cNvSpPr>
              <a:spLocks noChangeArrowheads="1" noTextEdit="1"/>
            </p:cNvSpPr>
            <p:nvPr/>
          </p:nvSpPr>
          <p:spPr bwMode="auto">
            <a:xfrm rot="14400000">
              <a:off x="1384" y="956"/>
              <a:ext cx="2400" cy="2400"/>
            </a:xfrm>
            <a:custGeom>
              <a:avLst/>
              <a:gdLst>
                <a:gd name="G0" fmla="+- 7200 0 0"/>
                <a:gd name="G1" fmla="+- 15728640 0 0"/>
                <a:gd name="G2" fmla="+- 0 0 15728640"/>
                <a:gd name="T0" fmla="*/ 0 256 1"/>
                <a:gd name="T1" fmla="*/ 180 256 1"/>
                <a:gd name="G3" fmla="+- 15728640 T0 T1"/>
                <a:gd name="T2" fmla="*/ 0 256 1"/>
                <a:gd name="T3" fmla="*/ 90 256 1"/>
                <a:gd name="G4" fmla="+- 15728640 T2 T3"/>
                <a:gd name="G5" fmla="*/ G4 2 1"/>
                <a:gd name="T4" fmla="*/ 90 256 1"/>
                <a:gd name="T5" fmla="*/ 0 256 1"/>
                <a:gd name="G6" fmla="+- 15728640 T4 T5"/>
                <a:gd name="G7" fmla="*/ G6 2 1"/>
                <a:gd name="G8" fmla="abs 1572864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200"/>
                <a:gd name="G18" fmla="*/ 7200 1 2"/>
                <a:gd name="G19" fmla="+- G18 5400 0"/>
                <a:gd name="G20" fmla="cos G19 15728640"/>
                <a:gd name="G21" fmla="sin G19 15728640"/>
                <a:gd name="G22" fmla="+- G20 10800 0"/>
                <a:gd name="G23" fmla="+- G21 10800 0"/>
                <a:gd name="G24" fmla="+- 10800 0 G20"/>
                <a:gd name="G25" fmla="+- 7200 10800 0"/>
                <a:gd name="G26" fmla="?: G9 G17 G25"/>
                <a:gd name="G27" fmla="?: G9 0 21600"/>
                <a:gd name="G28" fmla="cos 10800 15728640"/>
                <a:gd name="G29" fmla="sin 10800 15728640"/>
                <a:gd name="G30" fmla="sin 7200 15728640"/>
                <a:gd name="G31" fmla="+- G28 10800 0"/>
                <a:gd name="G32" fmla="+- G29 10800 0"/>
                <a:gd name="G33" fmla="+- G30 10800 0"/>
                <a:gd name="G34" fmla="?: G4 0 G31"/>
                <a:gd name="G35" fmla="?: 15728640 G34 0"/>
                <a:gd name="G36" fmla="?: G6 G35 G31"/>
                <a:gd name="G37" fmla="+- 21600 0 G36"/>
                <a:gd name="G38" fmla="?: G4 0 G33"/>
                <a:gd name="G39" fmla="?: 15728640 G38 G32"/>
                <a:gd name="G40" fmla="?: G6 G39 0"/>
                <a:gd name="G41" fmla="?: G4 G32 21600"/>
                <a:gd name="G42" fmla="?: G6 G41 G33"/>
                <a:gd name="T12" fmla="*/ 10800 w 21600"/>
                <a:gd name="T13" fmla="*/ 0 h 21600"/>
                <a:gd name="T14" fmla="*/ 6299 w 21600"/>
                <a:gd name="T15" fmla="*/ 3005 h 21600"/>
                <a:gd name="T16" fmla="*/ 10800 w 21600"/>
                <a:gd name="T17" fmla="*/ 3600 h 21600"/>
                <a:gd name="T18" fmla="*/ 15301 w 21600"/>
                <a:gd name="T19" fmla="*/ 300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7199" y="4564"/>
                  </a:moveTo>
                  <a:cubicBezTo>
                    <a:pt x="8294" y="3932"/>
                    <a:pt x="9536" y="3600"/>
                    <a:pt x="10799" y="3600"/>
                  </a:cubicBezTo>
                  <a:cubicBezTo>
                    <a:pt x="12063" y="3599"/>
                    <a:pt x="13305" y="3932"/>
                    <a:pt x="14399" y="4564"/>
                  </a:cubicBezTo>
                  <a:lnTo>
                    <a:pt x="16199" y="1446"/>
                  </a:lnTo>
                  <a:cubicBezTo>
                    <a:pt x="14558" y="499"/>
                    <a:pt x="12695" y="0"/>
                    <a:pt x="10800" y="0"/>
                  </a:cubicBezTo>
                  <a:cubicBezTo>
                    <a:pt x="8904" y="-1"/>
                    <a:pt x="7041" y="499"/>
                    <a:pt x="5399" y="1446"/>
                  </a:cubicBezTo>
                  <a:close/>
                </a:path>
              </a:pathLst>
            </a:custGeom>
            <a:solidFill>
              <a:srgbClr val="FF00FF"/>
            </a:solidFill>
            <a:ln w="9525">
              <a:solidFill>
                <a:schemeClr val="tx1"/>
              </a:solidFill>
              <a:miter lim="800000"/>
              <a:headEnd/>
              <a:tailEnd/>
            </a:ln>
          </p:spPr>
          <p:txBody>
            <a:bodyPr anchor="ctr">
              <a:prstTxWarp prst="textNoShape">
                <a:avLst/>
              </a:prstTxWarp>
            </a:bodyPr>
            <a:lstStyle/>
            <a:p>
              <a:endParaRPr lang="en-US"/>
            </a:p>
          </p:txBody>
        </p:sp>
        <p:sp>
          <p:nvSpPr>
            <p:cNvPr id="248840" name="_s248840"/>
            <p:cNvSpPr>
              <a:spLocks noChangeArrowheads="1"/>
            </p:cNvSpPr>
            <p:nvPr/>
          </p:nvSpPr>
          <p:spPr bwMode="auto">
            <a:xfrm>
              <a:off x="3084" y="1289"/>
              <a:ext cx="732" cy="732"/>
            </a:xfrm>
            <a:prstGeom prst="rect">
              <a:avLst/>
            </a:prstGeom>
            <a:noFill/>
            <a:ln w="9525">
              <a:noFill/>
              <a:miter lim="800000"/>
              <a:headEnd/>
              <a:tailEnd/>
            </a:ln>
          </p:spPr>
          <p:txBody>
            <a:bodyPr wrap="none" anchor="ctr">
              <a:prstTxWarp prst="textNoShape">
                <a:avLst/>
              </a:prstTxWarp>
            </a:bodyPr>
            <a:lstStyle/>
            <a:p>
              <a:pPr algn="ctr">
                <a:spcBef>
                  <a:spcPct val="0"/>
                </a:spcBef>
              </a:pPr>
              <a:r>
                <a:rPr lang="en-US" sz="1600" b="1"/>
                <a:t>STRATEGIC </a:t>
              </a:r>
            </a:p>
            <a:p>
              <a:pPr algn="ctr">
                <a:spcBef>
                  <a:spcPct val="0"/>
                </a:spcBef>
              </a:pPr>
              <a:r>
                <a:rPr lang="en-US" sz="1600" b="1"/>
                <a:t>CHOICE</a:t>
              </a:r>
            </a:p>
          </p:txBody>
        </p:sp>
        <p:sp>
          <p:nvSpPr>
            <p:cNvPr id="248841" name="_s248841"/>
            <p:cNvSpPr>
              <a:spLocks noChangeArrowheads="1"/>
            </p:cNvSpPr>
            <p:nvPr/>
          </p:nvSpPr>
          <p:spPr bwMode="auto">
            <a:xfrm>
              <a:off x="2218" y="2790"/>
              <a:ext cx="732" cy="732"/>
            </a:xfrm>
            <a:prstGeom prst="rect">
              <a:avLst/>
            </a:prstGeom>
            <a:noFill/>
            <a:ln w="9525">
              <a:noFill/>
              <a:miter lim="800000"/>
              <a:headEnd/>
              <a:tailEnd/>
            </a:ln>
          </p:spPr>
          <p:txBody>
            <a:bodyPr wrap="none" anchor="ctr">
              <a:prstTxWarp prst="textNoShape">
                <a:avLst/>
              </a:prstTxWarp>
            </a:bodyPr>
            <a:lstStyle/>
            <a:p>
              <a:pPr algn="ctr">
                <a:spcBef>
                  <a:spcPct val="0"/>
                </a:spcBef>
              </a:pPr>
              <a:r>
                <a:rPr lang="en-US" b="1"/>
                <a:t>STRATEGIC</a:t>
              </a:r>
            </a:p>
            <a:p>
              <a:pPr algn="ctr">
                <a:spcBef>
                  <a:spcPct val="0"/>
                </a:spcBef>
              </a:pPr>
              <a:r>
                <a:rPr lang="en-US" b="1"/>
                <a:t>IMPLEMENTATION</a:t>
              </a:r>
            </a:p>
          </p:txBody>
        </p:sp>
        <p:sp>
          <p:nvSpPr>
            <p:cNvPr id="248844" name="_s248844"/>
            <p:cNvSpPr>
              <a:spLocks noChangeArrowheads="1"/>
            </p:cNvSpPr>
            <p:nvPr/>
          </p:nvSpPr>
          <p:spPr bwMode="auto">
            <a:xfrm>
              <a:off x="1351" y="1290"/>
              <a:ext cx="732" cy="732"/>
            </a:xfrm>
            <a:prstGeom prst="rect">
              <a:avLst/>
            </a:prstGeom>
            <a:noFill/>
            <a:ln w="9525">
              <a:noFill/>
              <a:miter lim="800000"/>
              <a:headEnd/>
              <a:tailEnd/>
            </a:ln>
          </p:spPr>
          <p:txBody>
            <a:bodyPr wrap="none" anchor="ctr">
              <a:prstTxWarp prst="textNoShape">
                <a:avLst/>
              </a:prstTxWarp>
            </a:bodyPr>
            <a:lstStyle/>
            <a:p>
              <a:pPr algn="ctr">
                <a:spcBef>
                  <a:spcPct val="0"/>
                </a:spcBef>
              </a:pPr>
              <a:r>
                <a:rPr lang="en-US" sz="1600" b="1"/>
                <a:t>STRATEGIC</a:t>
              </a:r>
            </a:p>
            <a:p>
              <a:pPr algn="ctr">
                <a:spcBef>
                  <a:spcPct val="0"/>
                </a:spcBef>
              </a:pPr>
              <a:r>
                <a:rPr lang="en-US" sz="1600" b="1"/>
                <a:t>ANALYSIS</a:t>
              </a:r>
            </a:p>
          </p:txBody>
        </p:sp>
      </p:gr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12373C9D-BE59-7B42-A22D-B0F98CAC07EA}" type="datetime4">
              <a:rPr lang="en-US"/>
              <a:pPr/>
              <a:t>August 24, 2020</a:t>
            </a:fld>
            <a:endParaRPr lang="en-US"/>
          </a:p>
        </p:txBody>
      </p:sp>
      <p:sp>
        <p:nvSpPr>
          <p:cNvPr id="7" name="Slide Number Placeholder 6"/>
          <p:cNvSpPr>
            <a:spLocks noGrp="1"/>
          </p:cNvSpPr>
          <p:nvPr>
            <p:ph type="sldNum" sz="quarter" idx="12"/>
          </p:nvPr>
        </p:nvSpPr>
        <p:spPr/>
        <p:txBody>
          <a:bodyPr/>
          <a:lstStyle/>
          <a:p>
            <a:fld id="{EAD4AB74-BDA1-B549-8786-4BC242C8D827}" type="slidenum">
              <a:rPr lang="en-US"/>
              <a:pPr/>
              <a:t>11</a:t>
            </a:fld>
            <a:endParaRPr lang="en-US"/>
          </a:p>
        </p:txBody>
      </p:sp>
      <p:sp>
        <p:nvSpPr>
          <p:cNvPr id="249858" name="Rectangle 2"/>
          <p:cNvSpPr>
            <a:spLocks noGrp="1" noChangeArrowheads="1"/>
          </p:cNvSpPr>
          <p:nvPr>
            <p:ph type="title"/>
          </p:nvPr>
        </p:nvSpPr>
        <p:spPr>
          <a:xfrm>
            <a:off x="685800" y="381000"/>
            <a:ext cx="7924800" cy="838200"/>
          </a:xfrm>
        </p:spPr>
        <p:txBody>
          <a:bodyPr/>
          <a:lstStyle/>
          <a:p>
            <a:r>
              <a:rPr lang="en-US"/>
              <a:t>PRODUCT LIFE CYCLE</a:t>
            </a:r>
          </a:p>
        </p:txBody>
      </p:sp>
      <p:sp>
        <p:nvSpPr>
          <p:cNvPr id="249859" name="Rectangle 3"/>
          <p:cNvSpPr>
            <a:spLocks noGrp="1" noChangeArrowheads="1"/>
          </p:cNvSpPr>
          <p:nvPr>
            <p:ph type="body" sz="half" idx="1"/>
          </p:nvPr>
        </p:nvSpPr>
        <p:spPr>
          <a:xfrm>
            <a:off x="457200" y="1219200"/>
            <a:ext cx="3810000" cy="2209800"/>
          </a:xfrm>
        </p:spPr>
        <p:txBody>
          <a:bodyPr>
            <a:normAutofit/>
          </a:bodyPr>
          <a:lstStyle/>
          <a:p>
            <a:r>
              <a:rPr lang="en-US" sz="1200" b="1" dirty="0"/>
              <a:t>The Product Life Cycle (PLC)</a:t>
            </a:r>
            <a:r>
              <a:rPr lang="en-US" sz="1200" dirty="0"/>
              <a:t> </a:t>
            </a:r>
          </a:p>
          <a:p>
            <a:r>
              <a:rPr lang="en-US" sz="1200" dirty="0"/>
              <a:t>is based upon the biological life cycle </a:t>
            </a:r>
          </a:p>
          <a:p>
            <a:endParaRPr lang="en-US" sz="1200" dirty="0"/>
          </a:p>
          <a:p>
            <a:r>
              <a:rPr lang="en-US" sz="1200" dirty="0"/>
              <a:t>For example, a seed is planted (introduction);</a:t>
            </a:r>
          </a:p>
          <a:p>
            <a:r>
              <a:rPr lang="en-US" sz="1200" dirty="0"/>
              <a:t>it begins to sprout (growth); it shoots\</a:t>
            </a:r>
          </a:p>
          <a:p>
            <a:r>
              <a:rPr lang="en-US" sz="1200" dirty="0"/>
              <a:t>out leaves and puts down roots as it becomes an adult (maturity); after a long period </a:t>
            </a:r>
          </a:p>
          <a:p>
            <a:r>
              <a:rPr lang="en-US" sz="1200" dirty="0"/>
              <a:t>as an adult the plant begins to shrink and die out (decline).</a:t>
            </a:r>
          </a:p>
          <a:p>
            <a:endParaRPr lang="en-US" sz="1200" dirty="0"/>
          </a:p>
          <a:p>
            <a:endParaRPr lang="en-US" sz="1200" dirty="0"/>
          </a:p>
        </p:txBody>
      </p:sp>
      <p:sp>
        <p:nvSpPr>
          <p:cNvPr id="249860" name="Rectangle 4"/>
          <p:cNvSpPr>
            <a:spLocks noChangeArrowheads="1"/>
          </p:cNvSpPr>
          <p:nvPr/>
        </p:nvSpPr>
        <p:spPr bwMode="auto">
          <a:xfrm>
            <a:off x="457200" y="4114800"/>
            <a:ext cx="7391400" cy="2105025"/>
          </a:xfrm>
          <a:prstGeom prst="rect">
            <a:avLst/>
          </a:prstGeom>
          <a:noFill/>
          <a:ln w="9525">
            <a:noFill/>
            <a:miter lim="800000"/>
            <a:headEnd/>
            <a:tailEnd/>
          </a:ln>
          <a:effectLst/>
        </p:spPr>
        <p:txBody>
          <a:bodyPr wrap="square" anchor="ctr">
            <a:prstTxWarp prst="textNoShape">
              <a:avLst/>
            </a:prstTxWarp>
            <a:spAutoFit/>
          </a:bodyPr>
          <a:lstStyle/>
          <a:p>
            <a:pPr>
              <a:spcBef>
                <a:spcPct val="0"/>
              </a:spcBef>
            </a:pPr>
            <a:r>
              <a:rPr lang="en-US" b="1" dirty="0">
                <a:latin typeface="Times New Roman" pitchFamily="-112" charset="0"/>
              </a:rPr>
              <a:t>Problems with Product Life Cycle</a:t>
            </a:r>
            <a:endParaRPr lang="en-US" dirty="0">
              <a:latin typeface="Times New Roman" pitchFamily="-112" charset="0"/>
            </a:endParaRPr>
          </a:p>
          <a:p>
            <a:pPr>
              <a:spcBef>
                <a:spcPct val="0"/>
              </a:spcBef>
            </a:pPr>
            <a:r>
              <a:rPr lang="en-US" dirty="0">
                <a:latin typeface="Times New Roman" pitchFamily="-112" charset="0"/>
              </a:rPr>
              <a:t>In reality very few products follow such a prescriptive cycle. The length of each stage varies enormously The decisions of marketers can change the stage, for example from maturity to decline by price-cutting. Not all products go through each stage. Some go from introduction to decline. It is not easy to tell which stage the product is in. Remember that PLC is like all other tools. Use it to inform your gut feeling. </a:t>
            </a:r>
          </a:p>
        </p:txBody>
      </p:sp>
      <p:pic>
        <p:nvPicPr>
          <p:cNvPr id="249861" name="Picture 5" descr="MATRIXV4_Analysis_LifeCycle_TextBook"/>
          <p:cNvPicPr>
            <a:picLocks noGrp="1" noChangeAspect="1" noChangeArrowheads="1"/>
          </p:cNvPicPr>
          <p:nvPr>
            <p:ph sz="half" idx="2"/>
          </p:nvPr>
        </p:nvPicPr>
        <p:blipFill>
          <a:blip r:embed="rId3"/>
          <a:srcRect/>
          <a:stretch>
            <a:fillRect/>
          </a:stretch>
        </p:blipFill>
        <p:spPr>
          <a:xfrm>
            <a:off x="4343400" y="1143000"/>
            <a:ext cx="4648200" cy="3011488"/>
          </a:xfrm>
          <a:noFill/>
          <a:ln/>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4"/>
          <p:cNvSpPr>
            <a:spLocks noGrp="1"/>
          </p:cNvSpPr>
          <p:nvPr>
            <p:ph type="dt" sz="half" idx="10"/>
          </p:nvPr>
        </p:nvSpPr>
        <p:spPr/>
        <p:txBody>
          <a:bodyPr/>
          <a:lstStyle/>
          <a:p>
            <a:fld id="{4DA78A2E-8B72-124F-B557-72C895F4EF2F}" type="datetime4">
              <a:rPr lang="en-US"/>
              <a:pPr/>
              <a:t>August 24, 2020</a:t>
            </a:fld>
            <a:endParaRPr lang="en-US"/>
          </a:p>
        </p:txBody>
      </p:sp>
      <p:sp>
        <p:nvSpPr>
          <p:cNvPr id="5" name="Slide Number Placeholder 6"/>
          <p:cNvSpPr>
            <a:spLocks noGrp="1"/>
          </p:cNvSpPr>
          <p:nvPr>
            <p:ph type="sldNum" sz="quarter" idx="12"/>
          </p:nvPr>
        </p:nvSpPr>
        <p:spPr/>
        <p:txBody>
          <a:bodyPr/>
          <a:lstStyle/>
          <a:p>
            <a:fld id="{F9825705-0A80-FC40-A717-ACADE3DB3BD7}" type="slidenum">
              <a:rPr lang="en-US"/>
              <a:pPr/>
              <a:t>12</a:t>
            </a:fld>
            <a:endParaRPr lang="en-US"/>
          </a:p>
        </p:txBody>
      </p:sp>
      <p:graphicFrame>
        <p:nvGraphicFramePr>
          <p:cNvPr id="250882" name="Object 2"/>
          <p:cNvGraphicFramePr>
            <a:graphicFrameLocks noGrp="1" noChangeAspect="1"/>
          </p:cNvGraphicFramePr>
          <p:nvPr>
            <p:ph sz="half" idx="1"/>
          </p:nvPr>
        </p:nvGraphicFramePr>
        <p:xfrm>
          <a:off x="457200" y="158750"/>
          <a:ext cx="8686800" cy="4768850"/>
        </p:xfrm>
        <a:graphic>
          <a:graphicData uri="http://schemas.openxmlformats.org/presentationml/2006/ole">
            <mc:AlternateContent xmlns:mc="http://schemas.openxmlformats.org/markup-compatibility/2006">
              <mc:Choice xmlns:v="urn:schemas-microsoft-com:vml" Requires="v">
                <p:oleObj spid="_x0000_s38915" name="Chart" r:id="rId4" imgW="7772400" imgH="4267200" progId="MSGraph.Chart.8">
                  <p:embed followColorScheme="full"/>
                </p:oleObj>
              </mc:Choice>
              <mc:Fallback>
                <p:oleObj name="Chart" r:id="rId4" imgW="7772400" imgH="4267200" progId="MSGraph.Chart.8">
                  <p:embed followColorScheme="full"/>
                  <p:pic>
                    <p:nvPicPr>
                      <p:cNvPr id="0" name="AutoShape 2"/>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457200" y="158750"/>
                        <a:ext cx="8686800" cy="4768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50883" name="Picture 3"/>
          <p:cNvPicPr>
            <a:picLocks noGrp="1" noChangeAspect="1" noChangeArrowheads="1"/>
          </p:cNvPicPr>
          <p:nvPr>
            <p:ph sz="half" idx="2"/>
          </p:nvPr>
        </p:nvPicPr>
        <p:blipFill>
          <a:blip r:embed="rId5"/>
          <a:srcRect/>
          <a:stretch>
            <a:fillRect/>
          </a:stretch>
        </p:blipFill>
        <p:spPr>
          <a:xfrm>
            <a:off x="228600" y="5029200"/>
            <a:ext cx="7391400" cy="995363"/>
          </a:xfrm>
          <a:noFill/>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DEA5059-B176-B54C-B138-13B922EE579F}" type="datetime4">
              <a:rPr lang="en-US"/>
              <a:pPr/>
              <a:t>August 24, 2020</a:t>
            </a:fld>
            <a:endParaRPr lang="en-US"/>
          </a:p>
        </p:txBody>
      </p:sp>
      <p:sp>
        <p:nvSpPr>
          <p:cNvPr id="5" name="Slide Number Placeholder 5"/>
          <p:cNvSpPr>
            <a:spLocks noGrp="1"/>
          </p:cNvSpPr>
          <p:nvPr>
            <p:ph type="sldNum" sz="quarter" idx="12"/>
          </p:nvPr>
        </p:nvSpPr>
        <p:spPr/>
        <p:txBody>
          <a:bodyPr/>
          <a:lstStyle/>
          <a:p>
            <a:fld id="{7F8BAFE0-A856-9A44-A618-3F77B07C8FD6}" type="slidenum">
              <a:rPr lang="en-US"/>
              <a:pPr/>
              <a:t>13</a:t>
            </a:fld>
            <a:endParaRPr lang="en-US"/>
          </a:p>
        </p:txBody>
      </p:sp>
      <p:sp>
        <p:nvSpPr>
          <p:cNvPr id="251906" name="Rectangle 2"/>
          <p:cNvSpPr>
            <a:spLocks noGrp="1" noChangeArrowheads="1"/>
          </p:cNvSpPr>
          <p:nvPr>
            <p:ph type="title"/>
          </p:nvPr>
        </p:nvSpPr>
        <p:spPr/>
        <p:txBody>
          <a:bodyPr/>
          <a:lstStyle/>
          <a:p>
            <a:r>
              <a:rPr lang="en-US" sz="1700"/>
              <a:t>Characteristic of Life Cycle Stages</a:t>
            </a:r>
          </a:p>
        </p:txBody>
      </p:sp>
      <p:pic>
        <p:nvPicPr>
          <p:cNvPr id="252020" name="Picture 116" descr="Picture3"/>
          <p:cNvPicPr>
            <a:picLocks noGrp="1" noChangeAspect="1" noChangeArrowheads="1"/>
          </p:cNvPicPr>
          <p:nvPr>
            <p:ph idx="1"/>
          </p:nvPr>
        </p:nvPicPr>
        <p:blipFill>
          <a:blip r:embed="rId3"/>
          <a:srcRect/>
          <a:stretch>
            <a:fillRect/>
          </a:stretch>
        </p:blipFill>
        <p:spPr>
          <a:xfrm>
            <a:off x="152400" y="1143000"/>
            <a:ext cx="8842924" cy="5135563"/>
          </a:xfrm>
          <a:noFill/>
          <a:ln/>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p>
            <a:fld id="{1F5D4B76-4BF5-6E40-9B10-56B2D4F21B9E}" type="datetime4">
              <a:rPr lang="en-US"/>
              <a:pPr/>
              <a:t>August 24, 2020</a:t>
            </a:fld>
            <a:endParaRPr lang="en-US"/>
          </a:p>
        </p:txBody>
      </p:sp>
      <p:sp>
        <p:nvSpPr>
          <p:cNvPr id="4" name="Slide Number Placeholder 3"/>
          <p:cNvSpPr>
            <a:spLocks noGrp="1"/>
          </p:cNvSpPr>
          <p:nvPr>
            <p:ph type="sldNum" sz="quarter" idx="12"/>
          </p:nvPr>
        </p:nvSpPr>
        <p:spPr/>
        <p:txBody>
          <a:bodyPr/>
          <a:lstStyle/>
          <a:p>
            <a:fld id="{A0EDAB5B-4EE5-1044-BFD7-A0A201033BD6}" type="slidenum">
              <a:rPr lang="en-US"/>
              <a:pPr/>
              <a:t>14</a:t>
            </a:fld>
            <a:endParaRPr lang="en-US"/>
          </a:p>
        </p:txBody>
      </p:sp>
      <p:graphicFrame>
        <p:nvGraphicFramePr>
          <p:cNvPr id="452610" name="Object 2"/>
          <p:cNvGraphicFramePr>
            <a:graphicFrameLocks noChangeAspect="1"/>
          </p:cNvGraphicFramePr>
          <p:nvPr/>
        </p:nvGraphicFramePr>
        <p:xfrm>
          <a:off x="533400" y="304800"/>
          <a:ext cx="8153400" cy="5654675"/>
        </p:xfrm>
        <a:graphic>
          <a:graphicData uri="http://schemas.openxmlformats.org/presentationml/2006/ole">
            <mc:AlternateContent xmlns:mc="http://schemas.openxmlformats.org/markup-compatibility/2006">
              <mc:Choice xmlns:v="urn:schemas-microsoft-com:vml" Requires="v">
                <p:oleObj spid="_x0000_s43011" name="VISIO" r:id="rId4" imgW="6949440" imgH="9757440" progId="Visio.Drawing.5">
                  <p:embed/>
                </p:oleObj>
              </mc:Choice>
              <mc:Fallback>
                <p:oleObj name="VISIO" r:id="rId4" imgW="6949440" imgH="9757440" progId="Visio.Drawing.5">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l="3206" t="17070" r="2237" b="18065"/>
                      <a:stretch>
                        <a:fillRect/>
                      </a:stretch>
                    </p:blipFill>
                    <p:spPr bwMode="auto">
                      <a:xfrm>
                        <a:off x="533400" y="304800"/>
                        <a:ext cx="8153400" cy="5654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0EB43EF6-D610-F749-9919-06721CCB1D81}" type="datetime4">
              <a:rPr lang="en-US"/>
              <a:pPr/>
              <a:t>August 24, 2020</a:t>
            </a:fld>
            <a:endParaRPr lang="en-US"/>
          </a:p>
        </p:txBody>
      </p:sp>
      <p:sp>
        <p:nvSpPr>
          <p:cNvPr id="7" name="Slide Number Placeholder 6"/>
          <p:cNvSpPr>
            <a:spLocks noGrp="1"/>
          </p:cNvSpPr>
          <p:nvPr>
            <p:ph type="sldNum" sz="quarter" idx="12"/>
          </p:nvPr>
        </p:nvSpPr>
        <p:spPr/>
        <p:txBody>
          <a:bodyPr/>
          <a:lstStyle/>
          <a:p>
            <a:fld id="{89A6198D-155D-D84F-96AD-54A590C97EF3}" type="slidenum">
              <a:rPr lang="en-US"/>
              <a:pPr/>
              <a:t>15</a:t>
            </a:fld>
            <a:endParaRPr lang="en-US"/>
          </a:p>
        </p:txBody>
      </p:sp>
      <p:sp>
        <p:nvSpPr>
          <p:cNvPr id="253954" name="Rectangle 2"/>
          <p:cNvSpPr>
            <a:spLocks noGrp="1" noChangeArrowheads="1"/>
          </p:cNvSpPr>
          <p:nvPr>
            <p:ph type="body" sz="half" idx="1"/>
          </p:nvPr>
        </p:nvSpPr>
        <p:spPr>
          <a:xfrm>
            <a:off x="457200" y="990600"/>
            <a:ext cx="3810000" cy="3124200"/>
          </a:xfrm>
        </p:spPr>
        <p:txBody>
          <a:bodyPr>
            <a:normAutofit fontScale="92500" lnSpcReduction="10000"/>
          </a:bodyPr>
          <a:lstStyle/>
          <a:p>
            <a:pPr>
              <a:lnSpc>
                <a:spcPct val="80000"/>
              </a:lnSpc>
            </a:pPr>
            <a:r>
              <a:rPr lang="en-US" sz="1600" b="1"/>
              <a:t>Introduction </a:t>
            </a:r>
            <a:endParaRPr lang="en-US" sz="1600"/>
          </a:p>
          <a:p>
            <a:pPr>
              <a:lnSpc>
                <a:spcPct val="80000"/>
              </a:lnSpc>
            </a:pPr>
            <a:r>
              <a:rPr lang="en-US" sz="1600"/>
              <a:t>The need for immediate profit is not a pressure. The product is promoted to create awareness. If the product has no or few competitors, a skimming price strategy is employed. Limited numbers of product are available in few channels of distribution. </a:t>
            </a:r>
          </a:p>
          <a:p>
            <a:pPr>
              <a:lnSpc>
                <a:spcPct val="80000"/>
              </a:lnSpc>
            </a:pPr>
            <a:endParaRPr lang="en-US" sz="1600"/>
          </a:p>
          <a:p>
            <a:pPr>
              <a:lnSpc>
                <a:spcPct val="80000"/>
              </a:lnSpc>
            </a:pPr>
            <a:r>
              <a:rPr lang="en-US" sz="1600" b="1"/>
              <a:t>Growth</a:t>
            </a:r>
            <a:r>
              <a:rPr lang="en-US" sz="1600"/>
              <a:t> </a:t>
            </a:r>
          </a:p>
          <a:p>
            <a:pPr>
              <a:lnSpc>
                <a:spcPct val="80000"/>
              </a:lnSpc>
            </a:pPr>
            <a:r>
              <a:rPr lang="en-US" sz="1600"/>
              <a:t>Competitors are attracted into the market with very similar offerings. Products become more profitable and companies form alliances, joint ventures and take each other over. Advertising spend is high and focuses upon building brand. Market share tends to stabilize. </a:t>
            </a:r>
          </a:p>
          <a:p>
            <a:pPr>
              <a:lnSpc>
                <a:spcPct val="80000"/>
              </a:lnSpc>
            </a:pPr>
            <a:endParaRPr lang="en-US" sz="1600"/>
          </a:p>
          <a:p>
            <a:pPr>
              <a:lnSpc>
                <a:spcPct val="80000"/>
              </a:lnSpc>
            </a:pPr>
            <a:endParaRPr lang="en-US" sz="1600"/>
          </a:p>
        </p:txBody>
      </p:sp>
      <p:sp>
        <p:nvSpPr>
          <p:cNvPr id="253955" name="Rectangle 3"/>
          <p:cNvSpPr>
            <a:spLocks noGrp="1" noChangeArrowheads="1"/>
          </p:cNvSpPr>
          <p:nvPr>
            <p:ph type="body" sz="half" idx="2"/>
          </p:nvPr>
        </p:nvSpPr>
        <p:spPr>
          <a:xfrm>
            <a:off x="4876800" y="1524000"/>
            <a:ext cx="3810000" cy="4267200"/>
          </a:xfrm>
          <a:noFill/>
          <a:ln/>
        </p:spPr>
        <p:txBody>
          <a:bodyPr/>
          <a:lstStyle/>
          <a:p>
            <a:pPr>
              <a:lnSpc>
                <a:spcPct val="80000"/>
              </a:lnSpc>
            </a:pPr>
            <a:r>
              <a:rPr lang="en-US" sz="1400" b="1"/>
              <a:t>Maturity</a:t>
            </a:r>
            <a:endParaRPr lang="en-US" sz="1400"/>
          </a:p>
          <a:p>
            <a:pPr>
              <a:lnSpc>
                <a:spcPct val="80000"/>
              </a:lnSpc>
            </a:pPr>
            <a:r>
              <a:rPr lang="en-US" sz="1400"/>
              <a:t>Those products that survive the earlier stages tend to spend longest in this phase. Sales grow at a decreasing rate and then stabilise. Producers attempt to differentiate products and brands are key to this. Price wars and intense competition occur. At this point the market reaches saturation. Producers begin to leave the market due to poor margins. Promotion becomes more widespread and use a greater variety of media.</a:t>
            </a:r>
          </a:p>
          <a:p>
            <a:pPr>
              <a:lnSpc>
                <a:spcPct val="80000"/>
              </a:lnSpc>
            </a:pPr>
            <a:endParaRPr lang="en-US" sz="1400"/>
          </a:p>
          <a:p>
            <a:pPr>
              <a:lnSpc>
                <a:spcPct val="80000"/>
              </a:lnSpc>
            </a:pPr>
            <a:r>
              <a:rPr lang="en-US" sz="1400" b="1"/>
              <a:t>Decline</a:t>
            </a:r>
            <a:endParaRPr lang="en-US" sz="1400"/>
          </a:p>
          <a:p>
            <a:pPr>
              <a:lnSpc>
                <a:spcPct val="80000"/>
              </a:lnSpc>
            </a:pPr>
            <a:r>
              <a:rPr lang="en-US" sz="1400"/>
              <a:t>At this point there is a downturn in the market. For example more innovative products are introduced or consumer tastes have changed. There is intense price-cutting and many more products are withdrawn from the market. Profits can be improved by reducing marketing spend and cost cutting.</a:t>
            </a:r>
          </a:p>
        </p:txBody>
      </p:sp>
      <p:sp>
        <p:nvSpPr>
          <p:cNvPr id="253956" name="Rectangle 4"/>
          <p:cNvSpPr>
            <a:spLocks noChangeArrowheads="1"/>
          </p:cNvSpPr>
          <p:nvPr/>
        </p:nvSpPr>
        <p:spPr bwMode="auto">
          <a:xfrm>
            <a:off x="304800" y="914400"/>
            <a:ext cx="4267200" cy="41148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253957" name="Rectangle 5"/>
          <p:cNvSpPr>
            <a:spLocks noChangeArrowheads="1"/>
          </p:cNvSpPr>
          <p:nvPr/>
        </p:nvSpPr>
        <p:spPr bwMode="auto">
          <a:xfrm>
            <a:off x="4648200" y="1371600"/>
            <a:ext cx="4267200" cy="44958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A5A6FF6-CF28-664B-8D18-11012297200A}" type="datetime4">
              <a:rPr lang="en-US"/>
              <a:pPr/>
              <a:t>August 24, 2020</a:t>
            </a:fld>
            <a:endParaRPr lang="en-US"/>
          </a:p>
        </p:txBody>
      </p:sp>
      <p:sp>
        <p:nvSpPr>
          <p:cNvPr id="6" name="Slide Number Placeholder 6"/>
          <p:cNvSpPr>
            <a:spLocks noGrp="1"/>
          </p:cNvSpPr>
          <p:nvPr>
            <p:ph type="sldNum" sz="quarter" idx="12"/>
          </p:nvPr>
        </p:nvSpPr>
        <p:spPr/>
        <p:txBody>
          <a:bodyPr/>
          <a:lstStyle/>
          <a:p>
            <a:fld id="{0DAA3F0F-F9B1-434B-80A3-B72B0718D76B}" type="slidenum">
              <a:rPr lang="en-US"/>
              <a:pPr/>
              <a:t>16</a:t>
            </a:fld>
            <a:endParaRPr lang="en-US"/>
          </a:p>
        </p:txBody>
      </p:sp>
      <p:sp>
        <p:nvSpPr>
          <p:cNvPr id="254978" name="Rectangle 2"/>
          <p:cNvSpPr>
            <a:spLocks noGrp="1" noChangeArrowheads="1"/>
          </p:cNvSpPr>
          <p:nvPr>
            <p:ph type="title"/>
          </p:nvPr>
        </p:nvSpPr>
        <p:spPr/>
        <p:txBody>
          <a:bodyPr/>
          <a:lstStyle/>
          <a:p>
            <a:r>
              <a:rPr lang="en-US" sz="2200"/>
              <a:t>The Boston Matrix - Product Portfolio Decisions </a:t>
            </a:r>
          </a:p>
        </p:txBody>
      </p:sp>
      <p:sp>
        <p:nvSpPr>
          <p:cNvPr id="254979" name="Rectangle 3"/>
          <p:cNvSpPr>
            <a:spLocks noGrp="1" noChangeArrowheads="1"/>
          </p:cNvSpPr>
          <p:nvPr>
            <p:ph type="body" sz="half" idx="1"/>
          </p:nvPr>
        </p:nvSpPr>
        <p:spPr>
          <a:xfrm>
            <a:off x="304800" y="1600200"/>
            <a:ext cx="4343400" cy="4114800"/>
          </a:xfrm>
        </p:spPr>
        <p:txBody>
          <a:bodyPr/>
          <a:lstStyle/>
          <a:p>
            <a:r>
              <a:rPr lang="en-US" sz="1400"/>
              <a:t>It was developed by the large US consulting group and is an approach to product portfolio planning. It has two controlling aspect namely relative market share (meaning relative to your competition) and market growth.</a:t>
            </a:r>
          </a:p>
          <a:p>
            <a:endParaRPr lang="en-US" sz="1400"/>
          </a:p>
          <a:p>
            <a:r>
              <a:rPr lang="en-US" sz="1400"/>
              <a:t>You would look at each individual product in your range (or portfolio) and place it onto the matrix. You would do this for every product in the range. You can then plot the products of your rivals to give relative market share.</a:t>
            </a:r>
          </a:p>
          <a:p>
            <a:endParaRPr lang="en-US" sz="1400"/>
          </a:p>
          <a:p>
            <a:endParaRPr lang="en-US" sz="1400"/>
          </a:p>
          <a:p>
            <a:r>
              <a:rPr lang="en-US" sz="1400"/>
              <a:t> </a:t>
            </a:r>
          </a:p>
        </p:txBody>
      </p:sp>
      <p:pic>
        <p:nvPicPr>
          <p:cNvPr id="254980" name="Picture 4" descr="MATRIXV4_Analysis_Boston_Process"/>
          <p:cNvPicPr>
            <a:picLocks noGrp="1" noChangeAspect="1" noChangeArrowheads="1"/>
          </p:cNvPicPr>
          <p:nvPr>
            <p:ph sz="half" idx="2"/>
          </p:nvPr>
        </p:nvPicPr>
        <p:blipFill>
          <a:blip r:embed="rId2"/>
          <a:srcRect/>
          <a:stretch>
            <a:fillRect/>
          </a:stretch>
        </p:blipFill>
        <p:spPr>
          <a:xfrm>
            <a:off x="4953000" y="1828800"/>
            <a:ext cx="3962400" cy="3962400"/>
          </a:xfrm>
          <a:noFill/>
          <a:ln/>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Date Placeholder 2"/>
          <p:cNvSpPr>
            <a:spLocks noGrp="1"/>
          </p:cNvSpPr>
          <p:nvPr>
            <p:ph type="dt" sz="half" idx="10"/>
          </p:nvPr>
        </p:nvSpPr>
        <p:spPr/>
        <p:txBody>
          <a:bodyPr/>
          <a:lstStyle/>
          <a:p>
            <a:fld id="{6C5C3A07-0DE6-D944-931B-10AA24ECAEFB}" type="datetime4">
              <a:rPr lang="en-US"/>
              <a:pPr/>
              <a:t>August 24, 2020</a:t>
            </a:fld>
            <a:endParaRPr lang="en-US"/>
          </a:p>
        </p:txBody>
      </p:sp>
      <p:sp>
        <p:nvSpPr>
          <p:cNvPr id="20" name="Slide Number Placeholder 4"/>
          <p:cNvSpPr>
            <a:spLocks noGrp="1"/>
          </p:cNvSpPr>
          <p:nvPr>
            <p:ph type="sldNum" sz="quarter" idx="12"/>
          </p:nvPr>
        </p:nvSpPr>
        <p:spPr/>
        <p:txBody>
          <a:bodyPr/>
          <a:lstStyle/>
          <a:p>
            <a:fld id="{C02BE2D9-99E0-7D4D-A5F5-B02701878F1D}" type="slidenum">
              <a:rPr lang="en-US"/>
              <a:pPr/>
              <a:t>17</a:t>
            </a:fld>
            <a:endParaRPr lang="en-US"/>
          </a:p>
        </p:txBody>
      </p:sp>
      <p:grpSp>
        <p:nvGrpSpPr>
          <p:cNvPr id="2" name="Group 3"/>
          <p:cNvGrpSpPr>
            <a:grpSpLocks/>
          </p:cNvGrpSpPr>
          <p:nvPr/>
        </p:nvGrpSpPr>
        <p:grpSpPr bwMode="auto">
          <a:xfrm>
            <a:off x="914400" y="304800"/>
            <a:ext cx="6578600" cy="5499100"/>
            <a:chOff x="480" y="624"/>
            <a:chExt cx="4144" cy="3464"/>
          </a:xfrm>
        </p:grpSpPr>
        <p:graphicFrame>
          <p:nvGraphicFramePr>
            <p:cNvPr id="256004" name="Object 4">
              <a:hlinkClick r:id="" action="ppaction://ole?verb=0"/>
            </p:cNvPr>
            <p:cNvGraphicFramePr>
              <a:graphicFrameLocks/>
            </p:cNvGraphicFramePr>
            <p:nvPr/>
          </p:nvGraphicFramePr>
          <p:xfrm>
            <a:off x="1344" y="1044"/>
            <a:ext cx="3280" cy="3044"/>
          </p:xfrm>
          <a:graphic>
            <a:graphicData uri="http://schemas.openxmlformats.org/presentationml/2006/ole">
              <mc:AlternateContent xmlns:mc="http://schemas.openxmlformats.org/markup-compatibility/2006">
                <mc:Choice xmlns:v="urn:schemas-microsoft-com:vml" Requires="v">
                  <p:oleObj spid="_x0000_s47110" name="Microsoft ClipArt Gallery" r:id="rId3" imgW="4622760" imgH="4913280" progId="MS_ClipArt_Gallery">
                    <p:embed/>
                  </p:oleObj>
                </mc:Choice>
                <mc:Fallback>
                  <p:oleObj name="Microsoft ClipArt Gallery" r:id="rId3" imgW="4622760" imgH="4913280" progId="MS_ClipArt_Gallery">
                    <p:embed/>
                    <p:pic>
                      <p:nvPicPr>
                        <p:cNvPr id="0"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 y="1044"/>
                          <a:ext cx="3280" cy="3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56005" name="Object 5">
              <a:hlinkClick r:id="" action="ppaction://ole?verb=0"/>
            </p:cNvPr>
            <p:cNvGraphicFramePr>
              <a:graphicFrameLocks/>
            </p:cNvGraphicFramePr>
            <p:nvPr/>
          </p:nvGraphicFramePr>
          <p:xfrm>
            <a:off x="1381" y="1403"/>
            <a:ext cx="491" cy="517"/>
          </p:xfrm>
          <a:graphic>
            <a:graphicData uri="http://schemas.openxmlformats.org/presentationml/2006/ole">
              <mc:AlternateContent xmlns:mc="http://schemas.openxmlformats.org/markup-compatibility/2006">
                <mc:Choice xmlns:v="urn:schemas-microsoft-com:vml" Requires="v">
                  <p:oleObj spid="_x0000_s47111" name="Microsoft ClipArt Gallery" r:id="rId5" imgW="3693960" imgH="3465360" progId="MS_ClipArt_Gallery">
                    <p:embed/>
                  </p:oleObj>
                </mc:Choice>
                <mc:Fallback>
                  <p:oleObj name="Microsoft ClipArt Gallery" r:id="rId5" imgW="3693960" imgH="3465360" progId="MS_ClipArt_Gallery">
                    <p:embed/>
                    <p:pic>
                      <p:nvPicPr>
                        <p:cNvPr id="0" name="Picture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1" y="1403"/>
                          <a:ext cx="491" cy="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56006" name="Object 6">
              <a:hlinkClick r:id="" action="ppaction://ole?verb=0"/>
            </p:cNvPr>
            <p:cNvGraphicFramePr>
              <a:graphicFrameLocks/>
            </p:cNvGraphicFramePr>
            <p:nvPr/>
          </p:nvGraphicFramePr>
          <p:xfrm>
            <a:off x="1447" y="3524"/>
            <a:ext cx="703" cy="564"/>
          </p:xfrm>
          <a:graphic>
            <a:graphicData uri="http://schemas.openxmlformats.org/presentationml/2006/ole">
              <mc:AlternateContent xmlns:mc="http://schemas.openxmlformats.org/markup-compatibility/2006">
                <mc:Choice xmlns:v="urn:schemas-microsoft-com:vml" Requires="v">
                  <p:oleObj spid="_x0000_s47112" name="Microsoft ClipArt Gallery" r:id="rId7" imgW="4586040" imgH="3936960" progId="MS_ClipArt_Gallery">
                    <p:embed/>
                  </p:oleObj>
                </mc:Choice>
                <mc:Fallback>
                  <p:oleObj name="Microsoft ClipArt Gallery" r:id="rId7" imgW="4586040" imgH="3936960" progId="MS_ClipArt_Gallery">
                    <p:embed/>
                    <p:pic>
                      <p:nvPicPr>
                        <p:cNvPr id="0" name="Picture 4"/>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7" y="3524"/>
                          <a:ext cx="703" cy="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56007" name="Freeform 7"/>
            <p:cNvSpPr>
              <a:spLocks/>
            </p:cNvSpPr>
            <p:nvPr/>
          </p:nvSpPr>
          <p:spPr bwMode="auto">
            <a:xfrm>
              <a:off x="3403" y="3416"/>
              <a:ext cx="629" cy="537"/>
            </a:xfrm>
            <a:custGeom>
              <a:avLst/>
              <a:gdLst/>
              <a:ahLst/>
              <a:cxnLst>
                <a:cxn ang="0">
                  <a:pos x="292" y="252"/>
                </a:cxn>
                <a:cxn ang="0">
                  <a:pos x="313" y="199"/>
                </a:cxn>
                <a:cxn ang="0">
                  <a:pos x="323" y="127"/>
                </a:cxn>
                <a:cxn ang="0">
                  <a:pos x="340" y="79"/>
                </a:cxn>
                <a:cxn ang="0">
                  <a:pos x="371" y="69"/>
                </a:cxn>
                <a:cxn ang="0">
                  <a:pos x="386" y="50"/>
                </a:cxn>
                <a:cxn ang="0">
                  <a:pos x="387" y="33"/>
                </a:cxn>
                <a:cxn ang="0">
                  <a:pos x="369" y="27"/>
                </a:cxn>
                <a:cxn ang="0">
                  <a:pos x="347" y="14"/>
                </a:cxn>
                <a:cxn ang="0">
                  <a:pos x="337" y="3"/>
                </a:cxn>
                <a:cxn ang="0">
                  <a:pos x="301" y="2"/>
                </a:cxn>
                <a:cxn ang="0">
                  <a:pos x="282" y="20"/>
                </a:cxn>
                <a:cxn ang="0">
                  <a:pos x="263" y="56"/>
                </a:cxn>
                <a:cxn ang="0">
                  <a:pos x="251" y="85"/>
                </a:cxn>
                <a:cxn ang="0">
                  <a:pos x="249" y="96"/>
                </a:cxn>
                <a:cxn ang="0">
                  <a:pos x="229" y="116"/>
                </a:cxn>
                <a:cxn ang="0">
                  <a:pos x="200" y="123"/>
                </a:cxn>
                <a:cxn ang="0">
                  <a:pos x="154" y="132"/>
                </a:cxn>
                <a:cxn ang="0">
                  <a:pos x="96" y="125"/>
                </a:cxn>
                <a:cxn ang="0">
                  <a:pos x="51" y="106"/>
                </a:cxn>
                <a:cxn ang="0">
                  <a:pos x="28" y="66"/>
                </a:cxn>
                <a:cxn ang="0">
                  <a:pos x="34" y="13"/>
                </a:cxn>
                <a:cxn ang="0">
                  <a:pos x="16" y="38"/>
                </a:cxn>
                <a:cxn ang="0">
                  <a:pos x="22" y="96"/>
                </a:cxn>
                <a:cxn ang="0">
                  <a:pos x="52" y="138"/>
                </a:cxn>
                <a:cxn ang="0">
                  <a:pos x="57" y="162"/>
                </a:cxn>
                <a:cxn ang="0">
                  <a:pos x="40" y="201"/>
                </a:cxn>
                <a:cxn ang="0">
                  <a:pos x="28" y="286"/>
                </a:cxn>
                <a:cxn ang="0">
                  <a:pos x="11" y="305"/>
                </a:cxn>
                <a:cxn ang="0">
                  <a:pos x="6" y="350"/>
                </a:cxn>
                <a:cxn ang="0">
                  <a:pos x="5" y="393"/>
                </a:cxn>
                <a:cxn ang="0">
                  <a:pos x="23" y="386"/>
                </a:cxn>
                <a:cxn ang="0">
                  <a:pos x="21" y="359"/>
                </a:cxn>
                <a:cxn ang="0">
                  <a:pos x="39" y="307"/>
                </a:cxn>
                <a:cxn ang="0">
                  <a:pos x="97" y="241"/>
                </a:cxn>
                <a:cxn ang="0">
                  <a:pos x="130" y="233"/>
                </a:cxn>
                <a:cxn ang="0">
                  <a:pos x="174" y="260"/>
                </a:cxn>
                <a:cxn ang="0">
                  <a:pos x="219" y="272"/>
                </a:cxn>
                <a:cxn ang="0">
                  <a:pos x="243" y="282"/>
                </a:cxn>
                <a:cxn ang="0">
                  <a:pos x="252" y="346"/>
                </a:cxn>
                <a:cxn ang="0">
                  <a:pos x="256" y="375"/>
                </a:cxn>
                <a:cxn ang="0">
                  <a:pos x="265" y="390"/>
                </a:cxn>
                <a:cxn ang="0">
                  <a:pos x="296" y="397"/>
                </a:cxn>
                <a:cxn ang="0">
                  <a:pos x="292" y="382"/>
                </a:cxn>
                <a:cxn ang="0">
                  <a:pos x="273" y="356"/>
                </a:cxn>
                <a:cxn ang="0">
                  <a:pos x="275" y="266"/>
                </a:cxn>
              </a:cxnLst>
              <a:rect l="0" t="0" r="r" b="b"/>
              <a:pathLst>
                <a:path w="388" h="401">
                  <a:moveTo>
                    <a:pt x="275" y="266"/>
                  </a:moveTo>
                  <a:lnTo>
                    <a:pt x="284" y="260"/>
                  </a:lnTo>
                  <a:lnTo>
                    <a:pt x="292" y="252"/>
                  </a:lnTo>
                  <a:lnTo>
                    <a:pt x="302" y="238"/>
                  </a:lnTo>
                  <a:lnTo>
                    <a:pt x="309" y="219"/>
                  </a:lnTo>
                  <a:lnTo>
                    <a:pt x="313" y="199"/>
                  </a:lnTo>
                  <a:lnTo>
                    <a:pt x="315" y="175"/>
                  </a:lnTo>
                  <a:lnTo>
                    <a:pt x="318" y="151"/>
                  </a:lnTo>
                  <a:lnTo>
                    <a:pt x="323" y="127"/>
                  </a:lnTo>
                  <a:lnTo>
                    <a:pt x="329" y="98"/>
                  </a:lnTo>
                  <a:lnTo>
                    <a:pt x="336" y="85"/>
                  </a:lnTo>
                  <a:lnTo>
                    <a:pt x="340" y="79"/>
                  </a:lnTo>
                  <a:lnTo>
                    <a:pt x="354" y="79"/>
                  </a:lnTo>
                  <a:lnTo>
                    <a:pt x="363" y="76"/>
                  </a:lnTo>
                  <a:lnTo>
                    <a:pt x="371" y="69"/>
                  </a:lnTo>
                  <a:lnTo>
                    <a:pt x="381" y="65"/>
                  </a:lnTo>
                  <a:lnTo>
                    <a:pt x="385" y="58"/>
                  </a:lnTo>
                  <a:lnTo>
                    <a:pt x="386" y="50"/>
                  </a:lnTo>
                  <a:lnTo>
                    <a:pt x="385" y="44"/>
                  </a:lnTo>
                  <a:lnTo>
                    <a:pt x="387" y="36"/>
                  </a:lnTo>
                  <a:lnTo>
                    <a:pt x="387" y="33"/>
                  </a:lnTo>
                  <a:lnTo>
                    <a:pt x="382" y="29"/>
                  </a:lnTo>
                  <a:lnTo>
                    <a:pt x="378" y="27"/>
                  </a:lnTo>
                  <a:lnTo>
                    <a:pt x="369" y="27"/>
                  </a:lnTo>
                  <a:lnTo>
                    <a:pt x="359" y="23"/>
                  </a:lnTo>
                  <a:lnTo>
                    <a:pt x="352" y="19"/>
                  </a:lnTo>
                  <a:lnTo>
                    <a:pt x="347" y="14"/>
                  </a:lnTo>
                  <a:lnTo>
                    <a:pt x="345" y="9"/>
                  </a:lnTo>
                  <a:lnTo>
                    <a:pt x="342" y="5"/>
                  </a:lnTo>
                  <a:lnTo>
                    <a:pt x="337" y="3"/>
                  </a:lnTo>
                  <a:lnTo>
                    <a:pt x="327" y="2"/>
                  </a:lnTo>
                  <a:lnTo>
                    <a:pt x="315" y="0"/>
                  </a:lnTo>
                  <a:lnTo>
                    <a:pt x="301" y="2"/>
                  </a:lnTo>
                  <a:lnTo>
                    <a:pt x="291" y="6"/>
                  </a:lnTo>
                  <a:lnTo>
                    <a:pt x="286" y="11"/>
                  </a:lnTo>
                  <a:lnTo>
                    <a:pt x="282" y="20"/>
                  </a:lnTo>
                  <a:lnTo>
                    <a:pt x="276" y="25"/>
                  </a:lnTo>
                  <a:lnTo>
                    <a:pt x="269" y="44"/>
                  </a:lnTo>
                  <a:lnTo>
                    <a:pt x="263" y="56"/>
                  </a:lnTo>
                  <a:lnTo>
                    <a:pt x="259" y="65"/>
                  </a:lnTo>
                  <a:lnTo>
                    <a:pt x="256" y="77"/>
                  </a:lnTo>
                  <a:lnTo>
                    <a:pt x="251" y="85"/>
                  </a:lnTo>
                  <a:lnTo>
                    <a:pt x="251" y="95"/>
                  </a:lnTo>
                  <a:lnTo>
                    <a:pt x="256" y="101"/>
                  </a:lnTo>
                  <a:lnTo>
                    <a:pt x="249" y="96"/>
                  </a:lnTo>
                  <a:lnTo>
                    <a:pt x="244" y="102"/>
                  </a:lnTo>
                  <a:lnTo>
                    <a:pt x="238" y="110"/>
                  </a:lnTo>
                  <a:lnTo>
                    <a:pt x="229" y="116"/>
                  </a:lnTo>
                  <a:lnTo>
                    <a:pt x="220" y="117"/>
                  </a:lnTo>
                  <a:lnTo>
                    <a:pt x="210" y="120"/>
                  </a:lnTo>
                  <a:lnTo>
                    <a:pt x="200" y="123"/>
                  </a:lnTo>
                  <a:lnTo>
                    <a:pt x="187" y="130"/>
                  </a:lnTo>
                  <a:lnTo>
                    <a:pt x="176" y="132"/>
                  </a:lnTo>
                  <a:lnTo>
                    <a:pt x="154" y="132"/>
                  </a:lnTo>
                  <a:lnTo>
                    <a:pt x="133" y="128"/>
                  </a:lnTo>
                  <a:lnTo>
                    <a:pt x="118" y="124"/>
                  </a:lnTo>
                  <a:lnTo>
                    <a:pt x="96" y="125"/>
                  </a:lnTo>
                  <a:lnTo>
                    <a:pt x="79" y="125"/>
                  </a:lnTo>
                  <a:lnTo>
                    <a:pt x="62" y="116"/>
                  </a:lnTo>
                  <a:lnTo>
                    <a:pt x="51" y="106"/>
                  </a:lnTo>
                  <a:lnTo>
                    <a:pt x="39" y="91"/>
                  </a:lnTo>
                  <a:lnTo>
                    <a:pt x="32" y="77"/>
                  </a:lnTo>
                  <a:lnTo>
                    <a:pt x="28" y="66"/>
                  </a:lnTo>
                  <a:lnTo>
                    <a:pt x="28" y="46"/>
                  </a:lnTo>
                  <a:lnTo>
                    <a:pt x="32" y="31"/>
                  </a:lnTo>
                  <a:lnTo>
                    <a:pt x="34" y="13"/>
                  </a:lnTo>
                  <a:lnTo>
                    <a:pt x="34" y="5"/>
                  </a:lnTo>
                  <a:lnTo>
                    <a:pt x="22" y="22"/>
                  </a:lnTo>
                  <a:lnTo>
                    <a:pt x="16" y="38"/>
                  </a:lnTo>
                  <a:lnTo>
                    <a:pt x="12" y="57"/>
                  </a:lnTo>
                  <a:lnTo>
                    <a:pt x="14" y="76"/>
                  </a:lnTo>
                  <a:lnTo>
                    <a:pt x="22" y="96"/>
                  </a:lnTo>
                  <a:lnTo>
                    <a:pt x="32" y="114"/>
                  </a:lnTo>
                  <a:lnTo>
                    <a:pt x="41" y="125"/>
                  </a:lnTo>
                  <a:lnTo>
                    <a:pt x="52" y="138"/>
                  </a:lnTo>
                  <a:lnTo>
                    <a:pt x="59" y="146"/>
                  </a:lnTo>
                  <a:lnTo>
                    <a:pt x="60" y="150"/>
                  </a:lnTo>
                  <a:lnTo>
                    <a:pt x="57" y="162"/>
                  </a:lnTo>
                  <a:lnTo>
                    <a:pt x="50" y="173"/>
                  </a:lnTo>
                  <a:lnTo>
                    <a:pt x="42" y="187"/>
                  </a:lnTo>
                  <a:lnTo>
                    <a:pt x="40" y="201"/>
                  </a:lnTo>
                  <a:lnTo>
                    <a:pt x="37" y="238"/>
                  </a:lnTo>
                  <a:lnTo>
                    <a:pt x="34" y="272"/>
                  </a:lnTo>
                  <a:lnTo>
                    <a:pt x="28" y="286"/>
                  </a:lnTo>
                  <a:lnTo>
                    <a:pt x="23" y="295"/>
                  </a:lnTo>
                  <a:lnTo>
                    <a:pt x="16" y="300"/>
                  </a:lnTo>
                  <a:lnTo>
                    <a:pt x="11" y="305"/>
                  </a:lnTo>
                  <a:lnTo>
                    <a:pt x="9" y="314"/>
                  </a:lnTo>
                  <a:lnTo>
                    <a:pt x="7" y="326"/>
                  </a:lnTo>
                  <a:lnTo>
                    <a:pt x="6" y="350"/>
                  </a:lnTo>
                  <a:lnTo>
                    <a:pt x="1" y="372"/>
                  </a:lnTo>
                  <a:lnTo>
                    <a:pt x="0" y="386"/>
                  </a:lnTo>
                  <a:lnTo>
                    <a:pt x="5" y="393"/>
                  </a:lnTo>
                  <a:lnTo>
                    <a:pt x="16" y="396"/>
                  </a:lnTo>
                  <a:lnTo>
                    <a:pt x="22" y="393"/>
                  </a:lnTo>
                  <a:lnTo>
                    <a:pt x="23" y="386"/>
                  </a:lnTo>
                  <a:lnTo>
                    <a:pt x="19" y="381"/>
                  </a:lnTo>
                  <a:lnTo>
                    <a:pt x="17" y="377"/>
                  </a:lnTo>
                  <a:lnTo>
                    <a:pt x="21" y="359"/>
                  </a:lnTo>
                  <a:lnTo>
                    <a:pt x="28" y="334"/>
                  </a:lnTo>
                  <a:lnTo>
                    <a:pt x="33" y="318"/>
                  </a:lnTo>
                  <a:lnTo>
                    <a:pt x="39" y="307"/>
                  </a:lnTo>
                  <a:lnTo>
                    <a:pt x="56" y="288"/>
                  </a:lnTo>
                  <a:lnTo>
                    <a:pt x="81" y="259"/>
                  </a:lnTo>
                  <a:lnTo>
                    <a:pt x="97" y="241"/>
                  </a:lnTo>
                  <a:lnTo>
                    <a:pt x="109" y="234"/>
                  </a:lnTo>
                  <a:lnTo>
                    <a:pt x="119" y="231"/>
                  </a:lnTo>
                  <a:lnTo>
                    <a:pt x="130" y="233"/>
                  </a:lnTo>
                  <a:lnTo>
                    <a:pt x="152" y="243"/>
                  </a:lnTo>
                  <a:lnTo>
                    <a:pt x="164" y="255"/>
                  </a:lnTo>
                  <a:lnTo>
                    <a:pt x="174" y="260"/>
                  </a:lnTo>
                  <a:lnTo>
                    <a:pt x="185" y="263"/>
                  </a:lnTo>
                  <a:lnTo>
                    <a:pt x="198" y="266"/>
                  </a:lnTo>
                  <a:lnTo>
                    <a:pt x="219" y="272"/>
                  </a:lnTo>
                  <a:lnTo>
                    <a:pt x="232" y="278"/>
                  </a:lnTo>
                  <a:lnTo>
                    <a:pt x="241" y="280"/>
                  </a:lnTo>
                  <a:lnTo>
                    <a:pt x="243" y="282"/>
                  </a:lnTo>
                  <a:lnTo>
                    <a:pt x="244" y="297"/>
                  </a:lnTo>
                  <a:lnTo>
                    <a:pt x="247" y="317"/>
                  </a:lnTo>
                  <a:lnTo>
                    <a:pt x="252" y="346"/>
                  </a:lnTo>
                  <a:lnTo>
                    <a:pt x="254" y="357"/>
                  </a:lnTo>
                  <a:lnTo>
                    <a:pt x="253" y="371"/>
                  </a:lnTo>
                  <a:lnTo>
                    <a:pt x="256" y="375"/>
                  </a:lnTo>
                  <a:lnTo>
                    <a:pt x="262" y="375"/>
                  </a:lnTo>
                  <a:lnTo>
                    <a:pt x="264" y="379"/>
                  </a:lnTo>
                  <a:lnTo>
                    <a:pt x="265" y="390"/>
                  </a:lnTo>
                  <a:lnTo>
                    <a:pt x="274" y="398"/>
                  </a:lnTo>
                  <a:lnTo>
                    <a:pt x="286" y="400"/>
                  </a:lnTo>
                  <a:lnTo>
                    <a:pt x="296" y="397"/>
                  </a:lnTo>
                  <a:lnTo>
                    <a:pt x="300" y="393"/>
                  </a:lnTo>
                  <a:lnTo>
                    <a:pt x="300" y="390"/>
                  </a:lnTo>
                  <a:lnTo>
                    <a:pt x="292" y="382"/>
                  </a:lnTo>
                  <a:lnTo>
                    <a:pt x="284" y="376"/>
                  </a:lnTo>
                  <a:lnTo>
                    <a:pt x="277" y="368"/>
                  </a:lnTo>
                  <a:lnTo>
                    <a:pt x="273" y="356"/>
                  </a:lnTo>
                  <a:lnTo>
                    <a:pt x="272" y="342"/>
                  </a:lnTo>
                  <a:lnTo>
                    <a:pt x="273" y="292"/>
                  </a:lnTo>
                  <a:lnTo>
                    <a:pt x="275" y="266"/>
                  </a:lnTo>
                </a:path>
              </a:pathLst>
            </a:custGeom>
            <a:solidFill>
              <a:schemeClr val="accent2"/>
            </a:solidFill>
            <a:ln w="12700" cap="rnd" cmpd="sng">
              <a:noFill/>
              <a:prstDash val="solid"/>
              <a:round/>
              <a:headEnd type="none" w="med" len="med"/>
              <a:tailEnd type="none" w="med" len="med"/>
            </a:ln>
            <a:effectLst/>
          </p:spPr>
          <p:txBody>
            <a:bodyPr>
              <a:prstTxWarp prst="textNoShape">
                <a:avLst/>
              </a:prstTxWarp>
            </a:bodyPr>
            <a:lstStyle/>
            <a:p>
              <a:endParaRPr lang="en-US"/>
            </a:p>
          </p:txBody>
        </p:sp>
        <p:sp>
          <p:nvSpPr>
            <p:cNvPr id="256008" name="Rectangle 8"/>
            <p:cNvSpPr>
              <a:spLocks noChangeArrowheads="1"/>
            </p:cNvSpPr>
            <p:nvPr/>
          </p:nvSpPr>
          <p:spPr bwMode="auto">
            <a:xfrm>
              <a:off x="4209" y="1344"/>
              <a:ext cx="351" cy="478"/>
            </a:xfrm>
            <a:prstGeom prst="rect">
              <a:avLst/>
            </a:prstGeom>
            <a:noFill/>
            <a:ln w="12700">
              <a:noFill/>
              <a:miter lim="800000"/>
              <a:headEnd/>
              <a:tailEnd/>
            </a:ln>
            <a:effectLst/>
          </p:spPr>
          <p:txBody>
            <a:bodyPr lIns="90488" tIns="44450" rIns="90488" bIns="44450">
              <a:prstTxWarp prst="textNoShape">
                <a:avLst/>
              </a:prstTxWarp>
              <a:spAutoFit/>
            </a:bodyPr>
            <a:lstStyle/>
            <a:p>
              <a:pPr eaLnBrk="1" hangingPunct="1">
                <a:spcBef>
                  <a:spcPct val="0"/>
                </a:spcBef>
              </a:pPr>
              <a:r>
                <a:rPr lang="en-US" sz="4400" b="1">
                  <a:latin typeface="Arial" pitchFamily="-112" charset="0"/>
                </a:rPr>
                <a:t>?</a:t>
              </a:r>
              <a:endParaRPr lang="en-US" sz="4400">
                <a:latin typeface="Arial Rounded MT Bold" pitchFamily="-112" charset="0"/>
              </a:endParaRPr>
            </a:p>
          </p:txBody>
        </p:sp>
        <p:sp>
          <p:nvSpPr>
            <p:cNvPr id="256009" name="Rectangle 9"/>
            <p:cNvSpPr>
              <a:spLocks noChangeArrowheads="1"/>
            </p:cNvSpPr>
            <p:nvPr/>
          </p:nvSpPr>
          <p:spPr bwMode="auto">
            <a:xfrm>
              <a:off x="1968" y="624"/>
              <a:ext cx="1696" cy="248"/>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000">
                  <a:latin typeface="Arial" pitchFamily="-112" charset="0"/>
                </a:rPr>
                <a:t>Relative Market Share</a:t>
              </a:r>
              <a:endParaRPr lang="en-US" sz="2400">
                <a:latin typeface="Times New Roman" pitchFamily="-112" charset="0"/>
              </a:endParaRPr>
            </a:p>
          </p:txBody>
        </p:sp>
        <p:sp>
          <p:nvSpPr>
            <p:cNvPr id="256010" name="Rectangle 10"/>
            <p:cNvSpPr>
              <a:spLocks noChangeArrowheads="1"/>
            </p:cNvSpPr>
            <p:nvPr/>
          </p:nvSpPr>
          <p:spPr bwMode="auto">
            <a:xfrm>
              <a:off x="480" y="2352"/>
              <a:ext cx="682" cy="632"/>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000">
                  <a:latin typeface="Arial" pitchFamily="-112" charset="0"/>
                </a:rPr>
                <a:t>Industry</a:t>
              </a:r>
            </a:p>
            <a:p>
              <a:pPr eaLnBrk="1" hangingPunct="1">
                <a:spcBef>
                  <a:spcPct val="0"/>
                </a:spcBef>
              </a:pPr>
              <a:r>
                <a:rPr lang="en-US" sz="2000">
                  <a:latin typeface="Arial" pitchFamily="-112" charset="0"/>
                </a:rPr>
                <a:t>Growth</a:t>
              </a:r>
            </a:p>
            <a:p>
              <a:pPr eaLnBrk="1" hangingPunct="1">
                <a:spcBef>
                  <a:spcPct val="0"/>
                </a:spcBef>
              </a:pPr>
              <a:r>
                <a:rPr lang="en-US" sz="2000">
                  <a:latin typeface="Arial" pitchFamily="-112" charset="0"/>
                </a:rPr>
                <a:t>Rate</a:t>
              </a:r>
            </a:p>
          </p:txBody>
        </p:sp>
        <p:sp>
          <p:nvSpPr>
            <p:cNvPr id="256011" name="Rectangle 11"/>
            <p:cNvSpPr>
              <a:spLocks noChangeArrowheads="1"/>
            </p:cNvSpPr>
            <p:nvPr/>
          </p:nvSpPr>
          <p:spPr bwMode="auto">
            <a:xfrm>
              <a:off x="1095" y="1874"/>
              <a:ext cx="263" cy="286"/>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400" b="1">
                  <a:latin typeface="Times New Roman" pitchFamily="-112" charset="0"/>
                </a:rPr>
                <a:t>H</a:t>
              </a:r>
            </a:p>
          </p:txBody>
        </p:sp>
        <p:sp>
          <p:nvSpPr>
            <p:cNvPr id="256012" name="Rectangle 12"/>
            <p:cNvSpPr>
              <a:spLocks noChangeArrowheads="1"/>
            </p:cNvSpPr>
            <p:nvPr/>
          </p:nvSpPr>
          <p:spPr bwMode="auto">
            <a:xfrm>
              <a:off x="2089" y="816"/>
              <a:ext cx="263" cy="286"/>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400" b="1">
                  <a:latin typeface="Times New Roman" pitchFamily="-112" charset="0"/>
                </a:rPr>
                <a:t>H</a:t>
              </a:r>
            </a:p>
          </p:txBody>
        </p:sp>
        <p:sp>
          <p:nvSpPr>
            <p:cNvPr id="256013" name="Rectangle 13"/>
            <p:cNvSpPr>
              <a:spLocks noChangeArrowheads="1"/>
            </p:cNvSpPr>
            <p:nvPr/>
          </p:nvSpPr>
          <p:spPr bwMode="auto">
            <a:xfrm>
              <a:off x="3646" y="816"/>
              <a:ext cx="242" cy="286"/>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400" b="1">
                  <a:latin typeface="Times New Roman" pitchFamily="-112" charset="0"/>
                </a:rPr>
                <a:t>L</a:t>
              </a:r>
            </a:p>
          </p:txBody>
        </p:sp>
        <p:sp>
          <p:nvSpPr>
            <p:cNvPr id="256014" name="Rectangle 14"/>
            <p:cNvSpPr>
              <a:spLocks noChangeArrowheads="1"/>
            </p:cNvSpPr>
            <p:nvPr/>
          </p:nvSpPr>
          <p:spPr bwMode="auto">
            <a:xfrm>
              <a:off x="1102" y="3264"/>
              <a:ext cx="242" cy="286"/>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400" b="1">
                  <a:latin typeface="Times New Roman" pitchFamily="-112" charset="0"/>
                </a:rPr>
                <a:t>L</a:t>
              </a:r>
            </a:p>
          </p:txBody>
        </p:sp>
        <p:sp>
          <p:nvSpPr>
            <p:cNvPr id="256015" name="Rectangle 15"/>
            <p:cNvSpPr>
              <a:spLocks noChangeArrowheads="1"/>
            </p:cNvSpPr>
            <p:nvPr/>
          </p:nvSpPr>
          <p:spPr bwMode="auto">
            <a:xfrm>
              <a:off x="1968" y="1488"/>
              <a:ext cx="869" cy="1016"/>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000" b="1">
                  <a:solidFill>
                    <a:schemeClr val="bg1"/>
                  </a:solidFill>
                  <a:latin typeface="Arial" pitchFamily="-112" charset="0"/>
                </a:rPr>
                <a:t>Intensify</a:t>
              </a:r>
            </a:p>
            <a:p>
              <a:pPr eaLnBrk="1" hangingPunct="1">
                <a:spcBef>
                  <a:spcPct val="0"/>
                </a:spcBef>
              </a:pPr>
              <a:r>
                <a:rPr lang="en-US" sz="2000" b="1">
                  <a:solidFill>
                    <a:schemeClr val="bg1"/>
                  </a:solidFill>
                  <a:latin typeface="Arial" pitchFamily="-112" charset="0"/>
                </a:rPr>
                <a:t>Marketing</a:t>
              </a:r>
            </a:p>
            <a:p>
              <a:pPr eaLnBrk="1" hangingPunct="1">
                <a:spcBef>
                  <a:spcPct val="0"/>
                </a:spcBef>
              </a:pPr>
              <a:r>
                <a:rPr lang="en-US" sz="2000" b="1">
                  <a:solidFill>
                    <a:schemeClr val="bg1"/>
                  </a:solidFill>
                  <a:latin typeface="Arial" pitchFamily="-112" charset="0"/>
                </a:rPr>
                <a:t>Efforts to</a:t>
              </a:r>
            </a:p>
            <a:p>
              <a:pPr eaLnBrk="1" hangingPunct="1">
                <a:spcBef>
                  <a:spcPct val="0"/>
                </a:spcBef>
              </a:pPr>
              <a:r>
                <a:rPr lang="en-US" sz="2000" b="1">
                  <a:solidFill>
                    <a:schemeClr val="bg1"/>
                  </a:solidFill>
                  <a:latin typeface="Arial" pitchFamily="-112" charset="0"/>
                </a:rPr>
                <a:t>Increase</a:t>
              </a:r>
            </a:p>
            <a:p>
              <a:pPr eaLnBrk="1" hangingPunct="1">
                <a:spcBef>
                  <a:spcPct val="0"/>
                </a:spcBef>
              </a:pPr>
              <a:r>
                <a:rPr lang="en-US" sz="2000" b="1">
                  <a:solidFill>
                    <a:schemeClr val="bg1"/>
                  </a:solidFill>
                  <a:latin typeface="Arial" pitchFamily="-112" charset="0"/>
                </a:rPr>
                <a:t>Share</a:t>
              </a:r>
            </a:p>
          </p:txBody>
        </p:sp>
        <p:sp>
          <p:nvSpPr>
            <p:cNvPr id="256016" name="Rectangle 16"/>
            <p:cNvSpPr>
              <a:spLocks noChangeArrowheads="1"/>
            </p:cNvSpPr>
            <p:nvPr/>
          </p:nvSpPr>
          <p:spPr bwMode="auto">
            <a:xfrm>
              <a:off x="3168" y="1488"/>
              <a:ext cx="869" cy="1016"/>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000" b="1">
                  <a:latin typeface="Arial" pitchFamily="-112" charset="0"/>
                </a:rPr>
                <a:t>Intensify</a:t>
              </a:r>
            </a:p>
            <a:p>
              <a:pPr eaLnBrk="1" hangingPunct="1">
                <a:spcBef>
                  <a:spcPct val="0"/>
                </a:spcBef>
              </a:pPr>
              <a:r>
                <a:rPr lang="en-US" sz="2000" b="1">
                  <a:latin typeface="Arial" pitchFamily="-112" charset="0"/>
                </a:rPr>
                <a:t>Marketing</a:t>
              </a:r>
            </a:p>
            <a:p>
              <a:pPr eaLnBrk="1" hangingPunct="1">
                <a:spcBef>
                  <a:spcPct val="0"/>
                </a:spcBef>
              </a:pPr>
              <a:r>
                <a:rPr lang="en-US" sz="2000" b="1">
                  <a:latin typeface="Arial" pitchFamily="-112" charset="0"/>
                </a:rPr>
                <a:t>Efforts</a:t>
              </a:r>
            </a:p>
            <a:p>
              <a:pPr eaLnBrk="1" hangingPunct="1">
                <a:spcBef>
                  <a:spcPct val="0"/>
                </a:spcBef>
              </a:pPr>
              <a:r>
                <a:rPr lang="en-US" sz="2000" b="1">
                  <a:latin typeface="Arial" pitchFamily="-112" charset="0"/>
                </a:rPr>
                <a:t>or Leave  </a:t>
              </a:r>
            </a:p>
            <a:p>
              <a:pPr eaLnBrk="1" hangingPunct="1">
                <a:spcBef>
                  <a:spcPct val="0"/>
                </a:spcBef>
              </a:pPr>
              <a:r>
                <a:rPr lang="en-US" sz="2000" b="1">
                  <a:latin typeface="Arial" pitchFamily="-112" charset="0"/>
                </a:rPr>
                <a:t>Market</a:t>
              </a:r>
              <a:endParaRPr lang="en-US" sz="2400" b="1">
                <a:latin typeface="Times New Roman" pitchFamily="-112" charset="0"/>
              </a:endParaRPr>
            </a:p>
          </p:txBody>
        </p:sp>
        <p:sp>
          <p:nvSpPr>
            <p:cNvPr id="256017" name="Rectangle 17"/>
            <p:cNvSpPr>
              <a:spLocks noChangeArrowheads="1"/>
            </p:cNvSpPr>
            <p:nvPr/>
          </p:nvSpPr>
          <p:spPr bwMode="auto">
            <a:xfrm>
              <a:off x="1344" y="2784"/>
              <a:ext cx="1580" cy="632"/>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000" b="1">
                  <a:solidFill>
                    <a:schemeClr val="bg1"/>
                  </a:solidFill>
                  <a:latin typeface="Arial" pitchFamily="-112" charset="0"/>
                </a:rPr>
                <a:t>Use Profits to </a:t>
              </a:r>
            </a:p>
            <a:p>
              <a:pPr eaLnBrk="1" hangingPunct="1">
                <a:spcBef>
                  <a:spcPct val="0"/>
                </a:spcBef>
              </a:pPr>
              <a:r>
                <a:rPr lang="en-US" sz="2000" b="1">
                  <a:solidFill>
                    <a:schemeClr val="bg1"/>
                  </a:solidFill>
                  <a:latin typeface="Arial" pitchFamily="-112" charset="0"/>
                </a:rPr>
                <a:t>Aid Growing SBUs,</a:t>
              </a:r>
            </a:p>
            <a:p>
              <a:pPr eaLnBrk="1" hangingPunct="1">
                <a:spcBef>
                  <a:spcPct val="0"/>
                </a:spcBef>
              </a:pPr>
              <a:r>
                <a:rPr lang="en-US" sz="2000" b="1">
                  <a:solidFill>
                    <a:schemeClr val="bg1"/>
                  </a:solidFill>
                  <a:latin typeface="Arial" pitchFamily="-112" charset="0"/>
                </a:rPr>
                <a:t>Maintain Position </a:t>
              </a:r>
            </a:p>
          </p:txBody>
        </p:sp>
        <p:sp>
          <p:nvSpPr>
            <p:cNvPr id="256018" name="Rectangle 18"/>
            <p:cNvSpPr>
              <a:spLocks noChangeArrowheads="1"/>
            </p:cNvSpPr>
            <p:nvPr/>
          </p:nvSpPr>
          <p:spPr bwMode="auto">
            <a:xfrm>
              <a:off x="3159" y="2832"/>
              <a:ext cx="1252" cy="440"/>
            </a:xfrm>
            <a:prstGeom prst="rect">
              <a:avLst/>
            </a:prstGeom>
            <a:noFill/>
            <a:ln w="12700">
              <a:noFill/>
              <a:miter lim="800000"/>
              <a:headEnd/>
              <a:tailEnd/>
            </a:ln>
            <a:effectLst/>
          </p:spPr>
          <p:txBody>
            <a:bodyPr wrap="none" lIns="90488" tIns="44450" rIns="90488" bIns="44450">
              <a:prstTxWarp prst="textNoShape">
                <a:avLst/>
              </a:prstTxWarp>
              <a:spAutoFit/>
            </a:bodyPr>
            <a:lstStyle/>
            <a:p>
              <a:pPr eaLnBrk="1" hangingPunct="1">
                <a:spcBef>
                  <a:spcPct val="0"/>
                </a:spcBef>
              </a:pPr>
              <a:r>
                <a:rPr lang="en-US" sz="2000" b="1">
                  <a:latin typeface="Arial" pitchFamily="-112" charset="0"/>
                </a:rPr>
                <a:t>Reduce Efforts</a:t>
              </a:r>
            </a:p>
            <a:p>
              <a:pPr eaLnBrk="1" hangingPunct="1">
                <a:spcBef>
                  <a:spcPct val="0"/>
                </a:spcBef>
              </a:pPr>
              <a:r>
                <a:rPr lang="en-US" sz="2000" b="1">
                  <a:latin typeface="Arial" pitchFamily="-112" charset="0"/>
                </a:rPr>
                <a:t>       or Divest</a:t>
              </a:r>
            </a:p>
          </p:txBody>
        </p:sp>
        <p:graphicFrame>
          <p:nvGraphicFramePr>
            <p:cNvPr id="256019" name="Object 19">
              <a:hlinkClick r:id="" action="ppaction://ole?verb=0"/>
            </p:cNvPr>
            <p:cNvGraphicFramePr>
              <a:graphicFrameLocks/>
            </p:cNvGraphicFramePr>
            <p:nvPr/>
          </p:nvGraphicFramePr>
          <p:xfrm>
            <a:off x="2150" y="3744"/>
            <a:ext cx="657" cy="268"/>
          </p:xfrm>
          <a:graphic>
            <a:graphicData uri="http://schemas.openxmlformats.org/presentationml/2006/ole">
              <mc:AlternateContent xmlns:mc="http://schemas.openxmlformats.org/markup-compatibility/2006">
                <mc:Choice xmlns:v="urn:schemas-microsoft-com:vml" Requires="v">
                  <p:oleObj spid="_x0000_s47113" name="Clip" r:id="rId9" imgW="3319200" imgH="2938320" progId="MS_ClipArt_Gallery.2">
                    <p:embed/>
                  </p:oleObj>
                </mc:Choice>
                <mc:Fallback>
                  <p:oleObj name="Clip" r:id="rId9" imgW="3319200" imgH="2938320" progId="MS_ClipArt_Gallery.2">
                    <p:embed/>
                    <p:pic>
                      <p:nvPicPr>
                        <p:cNvPr id="0" name="Picture 5"/>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0" y="3744"/>
                          <a:ext cx="657"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4"/>
          <p:cNvSpPr>
            <a:spLocks noGrp="1"/>
          </p:cNvSpPr>
          <p:nvPr>
            <p:ph type="dt" sz="half" idx="10"/>
          </p:nvPr>
        </p:nvSpPr>
        <p:spPr/>
        <p:txBody>
          <a:bodyPr/>
          <a:lstStyle/>
          <a:p>
            <a:fld id="{3683B53A-7204-E044-9474-5973974D3EAC}" type="datetime4">
              <a:rPr lang="en-US"/>
              <a:pPr/>
              <a:t>August 24, 2020</a:t>
            </a:fld>
            <a:endParaRPr lang="en-US"/>
          </a:p>
        </p:txBody>
      </p:sp>
      <p:sp>
        <p:nvSpPr>
          <p:cNvPr id="8" name="Slide Number Placeholder 6"/>
          <p:cNvSpPr>
            <a:spLocks noGrp="1"/>
          </p:cNvSpPr>
          <p:nvPr>
            <p:ph type="sldNum" sz="quarter" idx="12"/>
          </p:nvPr>
        </p:nvSpPr>
        <p:spPr/>
        <p:txBody>
          <a:bodyPr/>
          <a:lstStyle/>
          <a:p>
            <a:fld id="{E4603260-B7B1-6A47-8642-D246A2F16F78}" type="slidenum">
              <a:rPr lang="en-US"/>
              <a:pPr/>
              <a:t>18</a:t>
            </a:fld>
            <a:endParaRPr lang="en-US"/>
          </a:p>
        </p:txBody>
      </p:sp>
      <p:sp>
        <p:nvSpPr>
          <p:cNvPr id="257026" name="Rectangle 2"/>
          <p:cNvSpPr>
            <a:spLocks noGrp="1" noChangeArrowheads="1"/>
          </p:cNvSpPr>
          <p:nvPr>
            <p:ph type="body" sz="half" idx="1"/>
          </p:nvPr>
        </p:nvSpPr>
        <p:spPr>
          <a:xfrm>
            <a:off x="381000" y="685800"/>
            <a:ext cx="3810000" cy="4267200"/>
          </a:xfrm>
        </p:spPr>
        <p:txBody>
          <a:bodyPr/>
          <a:lstStyle/>
          <a:p>
            <a:r>
              <a:rPr lang="en-US" sz="1400" b="1"/>
              <a:t>Dogs </a:t>
            </a:r>
            <a:r>
              <a:rPr lang="en-US" sz="1400"/>
              <a:t> </a:t>
            </a:r>
          </a:p>
          <a:p>
            <a:r>
              <a:rPr lang="en-US" sz="1000"/>
              <a:t>These are products with a low share of a low growth market. These are the canine version of 'real turkeys!'. They do not generate cash for the company, they tend to absorb it. Get rid of these products.</a:t>
            </a:r>
          </a:p>
          <a:p>
            <a:r>
              <a:rPr lang="en-US" sz="1200" b="1"/>
              <a:t>Cash Cows</a:t>
            </a:r>
            <a:endParaRPr lang="en-US" sz="1200"/>
          </a:p>
          <a:p>
            <a:r>
              <a:rPr lang="en-US" sz="1000"/>
              <a:t>These are products with a high share of a slow growth market. Cash Cows generate more more than is invested in them. So keep them in your portfolio of products for the time being </a:t>
            </a:r>
          </a:p>
        </p:txBody>
      </p:sp>
      <p:sp>
        <p:nvSpPr>
          <p:cNvPr id="257027" name="Rectangle 3"/>
          <p:cNvSpPr>
            <a:spLocks noGrp="1" noChangeArrowheads="1"/>
          </p:cNvSpPr>
          <p:nvPr>
            <p:ph type="body" sz="half" idx="2"/>
          </p:nvPr>
        </p:nvSpPr>
        <p:spPr>
          <a:xfrm>
            <a:off x="4648200" y="533400"/>
            <a:ext cx="3810000" cy="3048000"/>
          </a:xfrm>
        </p:spPr>
        <p:txBody>
          <a:bodyPr/>
          <a:lstStyle/>
          <a:p>
            <a:r>
              <a:rPr lang="en-US" sz="1200" b="1"/>
              <a:t>Problem Children/Question Mark</a:t>
            </a:r>
            <a:endParaRPr lang="en-US" sz="1200"/>
          </a:p>
          <a:p>
            <a:r>
              <a:rPr lang="en-US" sz="1200"/>
              <a:t>These are products with a low share of a high growth market. They consume resources and generate little in return. They absorb most money as you attempt to increase market share </a:t>
            </a:r>
          </a:p>
          <a:p>
            <a:endParaRPr lang="en-US" sz="1200" b="1"/>
          </a:p>
          <a:p>
            <a:r>
              <a:rPr lang="en-US" sz="1200" b="1"/>
              <a:t>Stars</a:t>
            </a:r>
            <a:endParaRPr lang="en-US" sz="1200"/>
          </a:p>
          <a:p>
            <a:r>
              <a:rPr lang="en-US" sz="1200"/>
              <a:t>These are products that are in high growth markets with a relatively high share of that market. Stars tend to generate high amounts of income. Keep and build your stars. </a:t>
            </a:r>
          </a:p>
          <a:p>
            <a:endParaRPr lang="en-US" sz="1200"/>
          </a:p>
        </p:txBody>
      </p:sp>
      <p:sp>
        <p:nvSpPr>
          <p:cNvPr id="257028" name="Rectangle 4"/>
          <p:cNvSpPr>
            <a:spLocks noChangeArrowheads="1"/>
          </p:cNvSpPr>
          <p:nvPr/>
        </p:nvSpPr>
        <p:spPr bwMode="auto">
          <a:xfrm>
            <a:off x="304800" y="609600"/>
            <a:ext cx="3962400" cy="37338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257029" name="Rectangle 5"/>
          <p:cNvSpPr>
            <a:spLocks noChangeArrowheads="1"/>
          </p:cNvSpPr>
          <p:nvPr/>
        </p:nvSpPr>
        <p:spPr bwMode="auto">
          <a:xfrm>
            <a:off x="4419600" y="533400"/>
            <a:ext cx="4114800" cy="41910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257030" name="Rectangle 6"/>
          <p:cNvSpPr>
            <a:spLocks noChangeArrowheads="1"/>
          </p:cNvSpPr>
          <p:nvPr/>
        </p:nvSpPr>
        <p:spPr bwMode="auto">
          <a:xfrm>
            <a:off x="457200" y="4953000"/>
            <a:ext cx="6934200" cy="1004888"/>
          </a:xfrm>
          <a:prstGeom prst="rect">
            <a:avLst/>
          </a:prstGeom>
          <a:noFill/>
          <a:ln w="9525">
            <a:noFill/>
            <a:miter lim="800000"/>
            <a:headEnd/>
            <a:tailEnd/>
          </a:ln>
          <a:effectLst/>
        </p:spPr>
        <p:txBody>
          <a:bodyPr anchor="ctr">
            <a:prstTxWarp prst="textNoShape">
              <a:avLst/>
            </a:prstTxWarp>
            <a:spAutoFit/>
          </a:bodyPr>
          <a:lstStyle/>
          <a:p>
            <a:pPr>
              <a:spcBef>
                <a:spcPct val="0"/>
              </a:spcBef>
            </a:pPr>
            <a:r>
              <a:rPr lang="en-US" sz="1200">
                <a:latin typeface="Times New Roman" pitchFamily="-112" charset="0"/>
              </a:rPr>
              <a:t>Look for some kind of balance within your portfolio. Try not to have any Dogs. Cash Cows, Problem Children and Stars need to be kept in a kind of equilibrium. The funds generated by your Cash Cows is used to turn problem children into Stars, which may eventually become Cash Cows. Some of the Problem Children will become Dogs, and this means that you will need a larger contribution from the successful products to compensate for the failures. </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878703E7-44F5-E946-BDE0-C9818E9D2BC2}" type="datetime4">
              <a:rPr lang="en-US"/>
              <a:pPr/>
              <a:t>August 24, 2020</a:t>
            </a:fld>
            <a:endParaRPr lang="en-US"/>
          </a:p>
        </p:txBody>
      </p:sp>
      <p:sp>
        <p:nvSpPr>
          <p:cNvPr id="7" name="Slide Number Placeholder 6"/>
          <p:cNvSpPr>
            <a:spLocks noGrp="1"/>
          </p:cNvSpPr>
          <p:nvPr>
            <p:ph type="sldNum" sz="quarter" idx="12"/>
          </p:nvPr>
        </p:nvSpPr>
        <p:spPr/>
        <p:txBody>
          <a:bodyPr/>
          <a:lstStyle/>
          <a:p>
            <a:fld id="{90D1B2CB-46CE-4143-9D02-735C85EC3A18}" type="slidenum">
              <a:rPr lang="en-US"/>
              <a:pPr/>
              <a:t>19</a:t>
            </a:fld>
            <a:endParaRPr lang="en-US"/>
          </a:p>
        </p:txBody>
      </p:sp>
      <p:sp>
        <p:nvSpPr>
          <p:cNvPr id="258050" name="Rectangle 2"/>
          <p:cNvSpPr>
            <a:spLocks noGrp="1" noChangeArrowheads="1"/>
          </p:cNvSpPr>
          <p:nvPr>
            <p:ph type="title"/>
          </p:nvPr>
        </p:nvSpPr>
        <p:spPr>
          <a:xfrm>
            <a:off x="685800" y="190500"/>
            <a:ext cx="7924800" cy="838200"/>
          </a:xfrm>
        </p:spPr>
        <p:txBody>
          <a:bodyPr/>
          <a:lstStyle/>
          <a:p>
            <a:r>
              <a:rPr lang="en-US" dirty="0" err="1"/>
              <a:t>Ansoff's</a:t>
            </a:r>
            <a:r>
              <a:rPr lang="en-US" dirty="0"/>
              <a:t> Matrix   </a:t>
            </a:r>
          </a:p>
        </p:txBody>
      </p:sp>
      <p:sp>
        <p:nvSpPr>
          <p:cNvPr id="258051" name="Rectangle 3"/>
          <p:cNvSpPr>
            <a:spLocks noGrp="1" noChangeArrowheads="1"/>
          </p:cNvSpPr>
          <p:nvPr>
            <p:ph type="body" sz="half" idx="1"/>
          </p:nvPr>
        </p:nvSpPr>
        <p:spPr>
          <a:xfrm>
            <a:off x="381000" y="1584325"/>
            <a:ext cx="3581400" cy="2759075"/>
          </a:xfrm>
        </p:spPr>
        <p:txBody>
          <a:bodyPr>
            <a:normAutofit lnSpcReduction="10000"/>
          </a:bodyPr>
          <a:lstStyle/>
          <a:p>
            <a:r>
              <a:rPr lang="en-US" sz="1400" dirty="0"/>
              <a:t>This well known marketing tool was first published in the Harvard Business Review</a:t>
            </a:r>
          </a:p>
          <a:p>
            <a:r>
              <a:rPr lang="en-US" sz="1400" dirty="0"/>
              <a:t>(1957) in an article called 'Strategies for Diversification' </a:t>
            </a:r>
          </a:p>
          <a:p>
            <a:endParaRPr lang="en-US" sz="1400" dirty="0"/>
          </a:p>
          <a:p>
            <a:r>
              <a:rPr lang="en-US" sz="1400" dirty="0"/>
              <a:t>It is used by marketers who have objectives for growth. </a:t>
            </a:r>
            <a:r>
              <a:rPr lang="en-US" sz="1400" dirty="0" err="1"/>
              <a:t>Ansoff's</a:t>
            </a:r>
            <a:r>
              <a:rPr lang="en-US" sz="1400" dirty="0"/>
              <a:t> matrix offers strategic choices to achieve the objectives. </a:t>
            </a:r>
          </a:p>
          <a:p>
            <a:endParaRPr lang="en-US" sz="1400" dirty="0"/>
          </a:p>
          <a:p>
            <a:r>
              <a:rPr lang="en-US" sz="1400" dirty="0"/>
              <a:t>There are four main categories for</a:t>
            </a:r>
          </a:p>
          <a:p>
            <a:r>
              <a:rPr lang="en-US" sz="1400" dirty="0"/>
              <a:t>selection. </a:t>
            </a:r>
          </a:p>
          <a:p>
            <a:endParaRPr lang="en-US" sz="1200" dirty="0"/>
          </a:p>
          <a:p>
            <a:endParaRPr lang="en-US" sz="1200" dirty="0"/>
          </a:p>
        </p:txBody>
      </p:sp>
      <p:sp>
        <p:nvSpPr>
          <p:cNvPr id="258052" name="Rectangle 4"/>
          <p:cNvSpPr>
            <a:spLocks noChangeArrowheads="1"/>
          </p:cNvSpPr>
          <p:nvPr/>
        </p:nvSpPr>
        <p:spPr bwMode="auto">
          <a:xfrm>
            <a:off x="2286000" y="5334000"/>
            <a:ext cx="6096000" cy="517525"/>
          </a:xfrm>
          <a:prstGeom prst="rect">
            <a:avLst/>
          </a:prstGeom>
          <a:noFill/>
          <a:ln w="9525">
            <a:noFill/>
            <a:miter lim="800000"/>
            <a:headEnd/>
            <a:tailEnd/>
          </a:ln>
          <a:effectLst/>
        </p:spPr>
        <p:txBody>
          <a:bodyPr anchor="ctr">
            <a:prstTxWarp prst="textNoShape">
              <a:avLst/>
            </a:prstTxWarp>
            <a:spAutoFit/>
          </a:bodyPr>
          <a:lstStyle/>
          <a:p>
            <a:pPr>
              <a:spcBef>
                <a:spcPct val="0"/>
              </a:spcBef>
            </a:pPr>
            <a:r>
              <a:rPr lang="en-US">
                <a:latin typeface="Times New Roman" pitchFamily="-112" charset="0"/>
              </a:rPr>
              <a:t>Ansoff's matrix is one of the most well know frameworks for deciding upon strategies for growth.</a:t>
            </a:r>
          </a:p>
        </p:txBody>
      </p:sp>
      <p:pic>
        <p:nvPicPr>
          <p:cNvPr id="258053" name="Picture 5" descr="Ansoff%20Matrix%20w500"/>
          <p:cNvPicPr>
            <a:picLocks noGrp="1" noChangeAspect="1" noChangeArrowheads="1"/>
          </p:cNvPicPr>
          <p:nvPr>
            <p:ph sz="half" idx="2"/>
          </p:nvPr>
        </p:nvPicPr>
        <p:blipFill>
          <a:blip r:embed="rId2"/>
          <a:srcRect/>
          <a:stretch>
            <a:fillRect/>
          </a:stretch>
        </p:blipFill>
        <p:spPr>
          <a:xfrm>
            <a:off x="3962400" y="1333500"/>
            <a:ext cx="5105400" cy="3829050"/>
          </a:xfrm>
          <a:noFill/>
          <a:ln/>
        </p:spPr>
      </p:pic>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B3EE8A3-5FB4-3F4D-B54D-8FFA18C5D4A8}" type="datetime4">
              <a:rPr lang="en-US"/>
              <a:pPr/>
              <a:t>August 24, 2020</a:t>
            </a:fld>
            <a:endParaRPr lang="en-US"/>
          </a:p>
        </p:txBody>
      </p:sp>
      <p:sp>
        <p:nvSpPr>
          <p:cNvPr id="5" name="Slide Number Placeholder 5"/>
          <p:cNvSpPr>
            <a:spLocks noGrp="1"/>
          </p:cNvSpPr>
          <p:nvPr>
            <p:ph type="sldNum" sz="quarter" idx="12"/>
          </p:nvPr>
        </p:nvSpPr>
        <p:spPr/>
        <p:txBody>
          <a:bodyPr/>
          <a:lstStyle/>
          <a:p>
            <a:fld id="{14E93A24-EE86-BA4E-A504-89D20A71663D}" type="slidenum">
              <a:rPr lang="en-US"/>
              <a:pPr/>
              <a:t>20</a:t>
            </a:fld>
            <a:endParaRPr lang="en-US"/>
          </a:p>
        </p:txBody>
      </p:sp>
      <p:sp>
        <p:nvSpPr>
          <p:cNvPr id="260098" name="Rectangle 2"/>
          <p:cNvSpPr>
            <a:spLocks noGrp="1" noChangeArrowheads="1"/>
          </p:cNvSpPr>
          <p:nvPr>
            <p:ph type="title"/>
          </p:nvPr>
        </p:nvSpPr>
        <p:spPr/>
        <p:txBody>
          <a:bodyPr/>
          <a:lstStyle/>
          <a:p>
            <a:r>
              <a:rPr lang="en-US"/>
              <a:t>Market Penetration Strategy</a:t>
            </a:r>
          </a:p>
        </p:txBody>
      </p:sp>
      <p:sp>
        <p:nvSpPr>
          <p:cNvPr id="260099" name="Rectangle 3"/>
          <p:cNvSpPr>
            <a:spLocks noGrp="1" noChangeArrowheads="1"/>
          </p:cNvSpPr>
          <p:nvPr>
            <p:ph type="body" idx="1"/>
          </p:nvPr>
        </p:nvSpPr>
        <p:spPr>
          <a:xfrm>
            <a:off x="685800" y="1676400"/>
            <a:ext cx="7772400" cy="4267200"/>
          </a:xfrm>
        </p:spPr>
        <p:txBody>
          <a:bodyPr/>
          <a:lstStyle/>
          <a:p>
            <a:pPr marL="95250" indent="-95250"/>
            <a:r>
              <a:rPr lang="en-US" dirty="0"/>
              <a:t> Increase Sales and Market Share in existing</a:t>
            </a:r>
          </a:p>
          <a:p>
            <a:pPr marL="95250" indent="-95250">
              <a:buNone/>
            </a:pPr>
            <a:r>
              <a:rPr lang="en-US" dirty="0"/>
              <a:t>   market segment with existing products</a:t>
            </a:r>
          </a:p>
          <a:p>
            <a:pPr marL="95250" indent="-95250"/>
            <a:endParaRPr lang="en-US" dirty="0"/>
          </a:p>
          <a:p>
            <a:pPr marL="95250" indent="-95250"/>
            <a:r>
              <a:rPr lang="en-US" dirty="0"/>
              <a:t>Example of Tactics :</a:t>
            </a:r>
          </a:p>
          <a:p>
            <a:pPr marL="476250" lvl="1" indent="-190500"/>
            <a:r>
              <a:rPr lang="en-US" dirty="0"/>
              <a:t> Doubling Call Frequency on A Class Doctors</a:t>
            </a:r>
          </a:p>
          <a:p>
            <a:pPr marL="476250" lvl="1" indent="-190500"/>
            <a:r>
              <a:rPr lang="en-US" dirty="0"/>
              <a:t> More Audio Video Meeting with Specialist</a:t>
            </a:r>
          </a:p>
          <a:p>
            <a:pPr marL="476250" lvl="1" indent="-190500"/>
            <a:r>
              <a:rPr lang="en-US" dirty="0"/>
              <a:t> Goods on Consignment to pharmacies</a:t>
            </a:r>
          </a:p>
          <a:p>
            <a:pPr marL="476250" lvl="1" indent="-190500">
              <a:buFontTx/>
              <a:buNone/>
            </a:pPr>
            <a:endParaRPr lang="en-US" dirty="0"/>
          </a:p>
          <a:p>
            <a:pPr marL="95250" indent="-95250"/>
            <a:endParaRPr lang="en-US" dirty="0"/>
          </a:p>
          <a:p>
            <a:pPr marL="95250" indent="-95250"/>
            <a:endParaRPr lang="en-US" dirty="0"/>
          </a:p>
          <a:p>
            <a:pPr marL="95250" indent="-95250"/>
            <a:endParaRPr lang="en-US" dirty="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B4D9991-2E9A-4C49-9B59-B3C8A277C168}" type="datetime4">
              <a:rPr lang="en-US"/>
              <a:pPr/>
              <a:t>August 24, 2020</a:t>
            </a:fld>
            <a:endParaRPr lang="en-US"/>
          </a:p>
        </p:txBody>
      </p:sp>
      <p:sp>
        <p:nvSpPr>
          <p:cNvPr id="5" name="Slide Number Placeholder 5"/>
          <p:cNvSpPr>
            <a:spLocks noGrp="1"/>
          </p:cNvSpPr>
          <p:nvPr>
            <p:ph type="sldNum" sz="quarter" idx="12"/>
          </p:nvPr>
        </p:nvSpPr>
        <p:spPr/>
        <p:txBody>
          <a:bodyPr/>
          <a:lstStyle/>
          <a:p>
            <a:fld id="{FDA51875-1E36-2F49-AA48-5B49461D91BE}" type="slidenum">
              <a:rPr lang="en-US"/>
              <a:pPr/>
              <a:t>21</a:t>
            </a:fld>
            <a:endParaRPr lang="en-US"/>
          </a:p>
        </p:txBody>
      </p:sp>
      <p:sp>
        <p:nvSpPr>
          <p:cNvPr id="261122" name="Rectangle 2"/>
          <p:cNvSpPr>
            <a:spLocks noGrp="1" noChangeArrowheads="1"/>
          </p:cNvSpPr>
          <p:nvPr>
            <p:ph type="title"/>
          </p:nvPr>
        </p:nvSpPr>
        <p:spPr/>
        <p:txBody>
          <a:bodyPr/>
          <a:lstStyle/>
          <a:p>
            <a:r>
              <a:rPr lang="en-US"/>
              <a:t>Market Development Strategy</a:t>
            </a:r>
          </a:p>
        </p:txBody>
      </p:sp>
      <p:sp>
        <p:nvSpPr>
          <p:cNvPr id="261123" name="Rectangle 3"/>
          <p:cNvSpPr>
            <a:spLocks noGrp="1" noChangeArrowheads="1"/>
          </p:cNvSpPr>
          <p:nvPr>
            <p:ph type="body" idx="1"/>
          </p:nvPr>
        </p:nvSpPr>
        <p:spPr>
          <a:xfrm>
            <a:off x="457200" y="1600200"/>
            <a:ext cx="8686800" cy="4525963"/>
          </a:xfrm>
        </p:spPr>
        <p:txBody>
          <a:bodyPr/>
          <a:lstStyle/>
          <a:p>
            <a:pPr marL="95250" indent="-95250">
              <a:buNone/>
            </a:pPr>
            <a:r>
              <a:rPr lang="en-US" dirty="0"/>
              <a:t>Increase sales in new markets with existing</a:t>
            </a:r>
          </a:p>
          <a:p>
            <a:pPr marL="95250" indent="-95250">
              <a:buNone/>
            </a:pPr>
            <a:r>
              <a:rPr lang="en-US" dirty="0"/>
              <a:t>  Products.</a:t>
            </a:r>
          </a:p>
          <a:p>
            <a:pPr marL="95250" indent="-95250">
              <a:buNone/>
            </a:pPr>
            <a:r>
              <a:rPr lang="en-US" dirty="0"/>
              <a:t>Examples of Tactics:</a:t>
            </a:r>
          </a:p>
          <a:p>
            <a:pPr marL="95250" indent="-95250">
              <a:buFontTx/>
              <a:buChar char="•"/>
            </a:pPr>
            <a:r>
              <a:rPr lang="en-US" dirty="0"/>
              <a:t> </a:t>
            </a:r>
            <a:r>
              <a:rPr lang="en-US" sz="2400" dirty="0"/>
              <a:t>Promote to another group ( From GP to Specialist)</a:t>
            </a:r>
          </a:p>
          <a:p>
            <a:pPr marL="95250" indent="-95250">
              <a:buFontTx/>
              <a:buChar char="•"/>
            </a:pPr>
            <a:r>
              <a:rPr lang="en-US" sz="2400" dirty="0"/>
              <a:t> New Indications to new group of patients</a:t>
            </a:r>
          </a:p>
          <a:p>
            <a:pPr marL="95250" indent="-95250">
              <a:buFontTx/>
              <a:buChar char="•"/>
            </a:pPr>
            <a:r>
              <a:rPr lang="en-US" sz="2400" dirty="0"/>
              <a:t> Rx to OTC or OTC to Rx</a:t>
            </a:r>
          </a:p>
          <a:p>
            <a:pPr marL="95250" indent="-95250"/>
            <a:endParaRPr lang="en-US" dirty="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DCC42F6-1B7B-FD43-9588-DC755B7FD88D}" type="datetime4">
              <a:rPr lang="en-US"/>
              <a:pPr/>
              <a:t>August 24, 2020</a:t>
            </a:fld>
            <a:endParaRPr lang="en-US"/>
          </a:p>
        </p:txBody>
      </p:sp>
      <p:sp>
        <p:nvSpPr>
          <p:cNvPr id="5" name="Slide Number Placeholder 5"/>
          <p:cNvSpPr>
            <a:spLocks noGrp="1"/>
          </p:cNvSpPr>
          <p:nvPr>
            <p:ph type="sldNum" sz="quarter" idx="12"/>
          </p:nvPr>
        </p:nvSpPr>
        <p:spPr/>
        <p:txBody>
          <a:bodyPr/>
          <a:lstStyle/>
          <a:p>
            <a:fld id="{5FE11125-F236-FD4C-9BDA-CDE3B8010664}" type="slidenum">
              <a:rPr lang="en-US"/>
              <a:pPr/>
              <a:t>22</a:t>
            </a:fld>
            <a:endParaRPr lang="en-US"/>
          </a:p>
        </p:txBody>
      </p:sp>
      <p:sp>
        <p:nvSpPr>
          <p:cNvPr id="262146" name="Rectangle 2"/>
          <p:cNvSpPr>
            <a:spLocks noGrp="1" noChangeArrowheads="1"/>
          </p:cNvSpPr>
          <p:nvPr>
            <p:ph type="title"/>
          </p:nvPr>
        </p:nvSpPr>
        <p:spPr/>
        <p:txBody>
          <a:bodyPr/>
          <a:lstStyle/>
          <a:p>
            <a:r>
              <a:rPr lang="en-US"/>
              <a:t>Product Development Strategy</a:t>
            </a:r>
          </a:p>
        </p:txBody>
      </p:sp>
      <p:sp>
        <p:nvSpPr>
          <p:cNvPr id="262147" name="Rectangle 3"/>
          <p:cNvSpPr>
            <a:spLocks noGrp="1" noChangeArrowheads="1"/>
          </p:cNvSpPr>
          <p:nvPr>
            <p:ph type="body" idx="1"/>
          </p:nvPr>
        </p:nvSpPr>
        <p:spPr>
          <a:xfrm>
            <a:off x="685800" y="1676400"/>
            <a:ext cx="7772400" cy="4267200"/>
          </a:xfrm>
        </p:spPr>
        <p:txBody>
          <a:bodyPr>
            <a:normAutofit fontScale="85000" lnSpcReduction="10000"/>
          </a:bodyPr>
          <a:lstStyle/>
          <a:p>
            <a:pPr marL="95250" indent="-95250">
              <a:buNone/>
            </a:pPr>
            <a:r>
              <a:rPr lang="en-US" dirty="0"/>
              <a:t>Introducing New or improved products, line extensions to an existing market segment.</a:t>
            </a:r>
          </a:p>
          <a:p>
            <a:pPr marL="95250" indent="-95250"/>
            <a:endParaRPr lang="en-US" dirty="0"/>
          </a:p>
          <a:p>
            <a:pPr marL="95250" indent="-95250">
              <a:buNone/>
            </a:pPr>
            <a:r>
              <a:rPr lang="en-US" dirty="0"/>
              <a:t>Examples of Tactics :</a:t>
            </a:r>
          </a:p>
          <a:p>
            <a:pPr marL="95250" indent="-95250">
              <a:buFontTx/>
              <a:buChar char="•"/>
            </a:pPr>
            <a:r>
              <a:rPr lang="en-US" dirty="0"/>
              <a:t> Develop new products features to offer new benefits  </a:t>
            </a:r>
          </a:p>
          <a:p>
            <a:pPr marL="95250" indent="-95250">
              <a:buNone/>
            </a:pPr>
            <a:r>
              <a:rPr lang="en-US" dirty="0"/>
              <a:t>   or </a:t>
            </a:r>
            <a:r>
              <a:rPr lang="en-US" dirty="0" err="1"/>
              <a:t>minimise</a:t>
            </a:r>
            <a:r>
              <a:rPr lang="en-US" dirty="0"/>
              <a:t>/eradicate existing products problems</a:t>
            </a:r>
          </a:p>
          <a:p>
            <a:pPr marL="95250" indent="-95250">
              <a:buFontTx/>
              <a:buChar char="•"/>
            </a:pPr>
            <a:r>
              <a:rPr lang="en-US" dirty="0"/>
              <a:t> Create higher quality version of existing product</a:t>
            </a:r>
          </a:p>
          <a:p>
            <a:pPr marL="95250" indent="-95250">
              <a:buFontTx/>
              <a:buChar char="•"/>
            </a:pPr>
            <a:r>
              <a:rPr lang="en-US" dirty="0"/>
              <a:t> Modifying pack  sizes</a:t>
            </a:r>
          </a:p>
          <a:p>
            <a:pPr marL="95250" indent="-95250"/>
            <a:endParaRPr lang="en-US" dirty="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A4A8A62-0B53-7746-843A-C7544A99959A}" type="datetime4">
              <a:rPr lang="en-US"/>
              <a:pPr/>
              <a:t>August 24, 2020</a:t>
            </a:fld>
            <a:endParaRPr lang="en-US"/>
          </a:p>
        </p:txBody>
      </p:sp>
      <p:sp>
        <p:nvSpPr>
          <p:cNvPr id="5" name="Slide Number Placeholder 5"/>
          <p:cNvSpPr>
            <a:spLocks noGrp="1"/>
          </p:cNvSpPr>
          <p:nvPr>
            <p:ph type="sldNum" sz="quarter" idx="12"/>
          </p:nvPr>
        </p:nvSpPr>
        <p:spPr/>
        <p:txBody>
          <a:bodyPr/>
          <a:lstStyle/>
          <a:p>
            <a:fld id="{0E630A13-11E5-6F4D-B7D1-0262EA7F4181}" type="slidenum">
              <a:rPr lang="en-US"/>
              <a:pPr/>
              <a:t>23</a:t>
            </a:fld>
            <a:endParaRPr lang="en-US"/>
          </a:p>
        </p:txBody>
      </p:sp>
      <p:sp>
        <p:nvSpPr>
          <p:cNvPr id="263170" name="Rectangle 2"/>
          <p:cNvSpPr>
            <a:spLocks noGrp="1" noChangeArrowheads="1"/>
          </p:cNvSpPr>
          <p:nvPr>
            <p:ph type="title"/>
          </p:nvPr>
        </p:nvSpPr>
        <p:spPr/>
        <p:txBody>
          <a:bodyPr/>
          <a:lstStyle/>
          <a:p>
            <a:r>
              <a:rPr lang="en-US"/>
              <a:t>Diversification</a:t>
            </a:r>
          </a:p>
        </p:txBody>
      </p:sp>
      <p:sp>
        <p:nvSpPr>
          <p:cNvPr id="263171" name="Rectangle 3"/>
          <p:cNvSpPr>
            <a:spLocks noGrp="1" noChangeArrowheads="1"/>
          </p:cNvSpPr>
          <p:nvPr>
            <p:ph type="body" idx="1"/>
          </p:nvPr>
        </p:nvSpPr>
        <p:spPr>
          <a:xfrm>
            <a:off x="685800" y="1295400"/>
            <a:ext cx="8839200" cy="3886200"/>
          </a:xfrm>
        </p:spPr>
        <p:txBody>
          <a:bodyPr>
            <a:normAutofit/>
          </a:bodyPr>
          <a:lstStyle/>
          <a:p>
            <a:pPr marL="95250" indent="-95250"/>
            <a:r>
              <a:rPr lang="en-US" sz="2400" dirty="0"/>
              <a:t>Entering new market with complete new product.</a:t>
            </a:r>
          </a:p>
          <a:p>
            <a:pPr marL="95250" indent="-95250"/>
            <a:endParaRPr lang="en-US" sz="2400" dirty="0"/>
          </a:p>
          <a:p>
            <a:pPr marL="95250" indent="-95250">
              <a:buNone/>
            </a:pPr>
            <a:r>
              <a:rPr lang="en-US" sz="2400" dirty="0"/>
              <a:t>Example of tactics :</a:t>
            </a:r>
          </a:p>
          <a:p>
            <a:pPr marL="95250" indent="-95250">
              <a:buFontTx/>
              <a:buChar char="•"/>
            </a:pPr>
            <a:r>
              <a:rPr lang="en-US" sz="2400" dirty="0"/>
              <a:t> New products in a new therapeutic class area</a:t>
            </a:r>
          </a:p>
          <a:p>
            <a:pPr marL="95250" indent="-95250">
              <a:buFontTx/>
              <a:buChar char="•"/>
            </a:pPr>
            <a:r>
              <a:rPr lang="en-US" sz="2400" dirty="0"/>
              <a:t> New product line in a related or non </a:t>
            </a:r>
            <a:r>
              <a:rPr lang="en-US" sz="2400" dirty="0" err="1"/>
              <a:t>pharma</a:t>
            </a:r>
            <a:r>
              <a:rPr lang="en-US" sz="2400" dirty="0"/>
              <a:t> related </a:t>
            </a:r>
          </a:p>
          <a:p>
            <a:pPr marL="95250" indent="-95250">
              <a:buNone/>
            </a:pPr>
            <a:r>
              <a:rPr lang="en-US" sz="2400" dirty="0"/>
              <a:t>   industry</a:t>
            </a:r>
          </a:p>
          <a:p>
            <a:pPr marL="95250" indent="-95250"/>
            <a:endParaRPr lang="en-US" sz="2400" dirty="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B8FC505-42D5-E247-B0C9-56049A31EA57}" type="datetime4">
              <a:rPr lang="en-US"/>
              <a:pPr/>
              <a:t>August 24, 2020</a:t>
            </a:fld>
            <a:endParaRPr lang="en-US"/>
          </a:p>
        </p:txBody>
      </p:sp>
      <p:sp>
        <p:nvSpPr>
          <p:cNvPr id="6" name="Slide Number Placeholder 6"/>
          <p:cNvSpPr>
            <a:spLocks noGrp="1"/>
          </p:cNvSpPr>
          <p:nvPr>
            <p:ph type="sldNum" sz="quarter" idx="12"/>
          </p:nvPr>
        </p:nvSpPr>
        <p:spPr/>
        <p:txBody>
          <a:bodyPr/>
          <a:lstStyle/>
          <a:p>
            <a:fld id="{B5499D44-8762-2D43-9C2D-8456C46550FF}" type="slidenum">
              <a:rPr lang="en-US"/>
              <a:pPr/>
              <a:t>24</a:t>
            </a:fld>
            <a:endParaRPr lang="en-US"/>
          </a:p>
        </p:txBody>
      </p:sp>
      <p:sp>
        <p:nvSpPr>
          <p:cNvPr id="264194" name="Rectangle 2"/>
          <p:cNvSpPr>
            <a:spLocks noGrp="1" noChangeArrowheads="1"/>
          </p:cNvSpPr>
          <p:nvPr>
            <p:ph type="title"/>
          </p:nvPr>
        </p:nvSpPr>
        <p:spPr>
          <a:xfrm>
            <a:off x="685800" y="457200"/>
            <a:ext cx="7924800" cy="838200"/>
          </a:xfrm>
        </p:spPr>
        <p:txBody>
          <a:bodyPr>
            <a:normAutofit fontScale="90000"/>
          </a:bodyPr>
          <a:lstStyle/>
          <a:p>
            <a:r>
              <a:rPr lang="en-US" dirty="0"/>
              <a:t>Generic Strategies - Michael Porter   </a:t>
            </a:r>
          </a:p>
        </p:txBody>
      </p:sp>
      <p:sp>
        <p:nvSpPr>
          <p:cNvPr id="264195" name="Rectangle 3"/>
          <p:cNvSpPr>
            <a:spLocks noGrp="1" noChangeArrowheads="1"/>
          </p:cNvSpPr>
          <p:nvPr>
            <p:ph type="body" sz="half" idx="1"/>
          </p:nvPr>
        </p:nvSpPr>
        <p:spPr>
          <a:xfrm>
            <a:off x="240054" y="1495425"/>
            <a:ext cx="3886200" cy="5029200"/>
          </a:xfrm>
        </p:spPr>
        <p:txBody>
          <a:bodyPr>
            <a:normAutofit/>
          </a:bodyPr>
          <a:lstStyle/>
          <a:p>
            <a:pPr marL="381000" indent="-381000"/>
            <a:r>
              <a:rPr lang="en-US" sz="1600" dirty="0"/>
              <a:t>Generic strategies were used initially in the early 1980s, and seem to be even more popular today.</a:t>
            </a:r>
          </a:p>
          <a:p>
            <a:pPr marL="381000" indent="-381000"/>
            <a:r>
              <a:rPr lang="en-US" sz="1600" dirty="0"/>
              <a:t>They outline the three main strategic options open to organization that wish to achieve a sustainable competitive advantage.  </a:t>
            </a:r>
          </a:p>
          <a:p>
            <a:pPr marL="381000" indent="-381000"/>
            <a:r>
              <a:rPr lang="en-US" sz="1600" dirty="0"/>
              <a:t>Each of the three options are considered within the context of two aspects of the competitive environment: </a:t>
            </a:r>
          </a:p>
          <a:p>
            <a:pPr marL="381000" indent="-381000"/>
            <a:r>
              <a:rPr lang="en-US" sz="1600" dirty="0"/>
              <a:t>The generic strategies are: </a:t>
            </a:r>
          </a:p>
          <a:p>
            <a:pPr marL="381000" indent="-381000">
              <a:buFontTx/>
              <a:buAutoNum type="arabicPeriod"/>
            </a:pPr>
            <a:r>
              <a:rPr lang="en-US" sz="1600" i="1" dirty="0"/>
              <a:t>Cost leadership, </a:t>
            </a:r>
          </a:p>
          <a:p>
            <a:pPr marL="381000" indent="-381000">
              <a:buFontTx/>
              <a:buAutoNum type="arabicPeriod"/>
            </a:pPr>
            <a:r>
              <a:rPr lang="en-US" sz="1600" i="1" dirty="0"/>
              <a:t>Differentiation, </a:t>
            </a:r>
          </a:p>
          <a:p>
            <a:pPr marL="381000" indent="-381000">
              <a:buFontTx/>
              <a:buAutoNum type="arabicPeriod"/>
            </a:pPr>
            <a:r>
              <a:rPr lang="en-US" sz="1600" i="1" dirty="0"/>
              <a:t>Focus</a:t>
            </a:r>
            <a:r>
              <a:rPr lang="en-US" sz="1600" dirty="0"/>
              <a:t> </a:t>
            </a:r>
          </a:p>
        </p:txBody>
      </p:sp>
      <p:pic>
        <p:nvPicPr>
          <p:cNvPr id="264196" name="Picture 4" descr="porter_generic"/>
          <p:cNvPicPr>
            <a:picLocks noGrp="1" noChangeAspect="1" noChangeArrowheads="1"/>
          </p:cNvPicPr>
          <p:nvPr>
            <p:ph sz="half" idx="2"/>
          </p:nvPr>
        </p:nvPicPr>
        <p:blipFill>
          <a:blip r:embed="rId2"/>
          <a:srcRect/>
          <a:stretch>
            <a:fillRect/>
          </a:stretch>
        </p:blipFill>
        <p:spPr>
          <a:xfrm>
            <a:off x="4126254" y="1600200"/>
            <a:ext cx="4865346" cy="3657600"/>
          </a:xfrm>
          <a:noFill/>
          <a:ln/>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46AC8A28-6181-FB49-B11D-71590DBBA1D5}" type="datetime4">
              <a:rPr lang="en-US"/>
              <a:pPr/>
              <a:t>August 24, 2020</a:t>
            </a:fld>
            <a:endParaRPr lang="en-US"/>
          </a:p>
        </p:txBody>
      </p:sp>
      <p:sp>
        <p:nvSpPr>
          <p:cNvPr id="4" name="Slide Number Placeholder 5"/>
          <p:cNvSpPr>
            <a:spLocks noGrp="1"/>
          </p:cNvSpPr>
          <p:nvPr>
            <p:ph type="sldNum" sz="quarter" idx="12"/>
          </p:nvPr>
        </p:nvSpPr>
        <p:spPr/>
        <p:txBody>
          <a:bodyPr/>
          <a:lstStyle/>
          <a:p>
            <a:fld id="{D5847842-4C8F-384B-A029-054FC0FB0F42}" type="slidenum">
              <a:rPr lang="en-US"/>
              <a:pPr/>
              <a:t>25</a:t>
            </a:fld>
            <a:endParaRPr lang="en-US"/>
          </a:p>
        </p:txBody>
      </p:sp>
      <p:sp>
        <p:nvSpPr>
          <p:cNvPr id="265218" name="Rectangle 2"/>
          <p:cNvSpPr>
            <a:spLocks noGrp="1" noChangeArrowheads="1"/>
          </p:cNvSpPr>
          <p:nvPr>
            <p:ph type="body" idx="1"/>
          </p:nvPr>
        </p:nvSpPr>
        <p:spPr>
          <a:xfrm>
            <a:off x="304800" y="609600"/>
            <a:ext cx="8686800" cy="5562600"/>
          </a:xfrm>
        </p:spPr>
        <p:txBody>
          <a:bodyPr>
            <a:normAutofit/>
          </a:bodyPr>
          <a:lstStyle/>
          <a:p>
            <a:pPr marL="95250" indent="-95250">
              <a:lnSpc>
                <a:spcPct val="90000"/>
              </a:lnSpc>
              <a:buNone/>
            </a:pPr>
            <a:r>
              <a:rPr lang="en-US" sz="1600" b="1" dirty="0"/>
              <a:t>1. Cost Leadership </a:t>
            </a:r>
            <a:endParaRPr lang="en-US" sz="1600" dirty="0"/>
          </a:p>
          <a:p>
            <a:pPr marL="95250" indent="-95250">
              <a:lnSpc>
                <a:spcPct val="90000"/>
              </a:lnSpc>
            </a:pPr>
            <a:r>
              <a:rPr lang="en-US" sz="1600" dirty="0"/>
              <a:t>The low cost leader in any market gains competitive advantage from being able to many to produce at the lowest cost. Factories are built and maintained, labor is recruited and trained to deliver the lowest possible costs of production. 'cost advantage' is the focus. Costs are shaved off every element of the value chain. Products tend to be 'no frills.' However, low cost does not always lead to low price. Producers could price at competitive parity, exploiting the benefits of a bigger margin than competitors. Some organization, such as Toyota, are very good not only at producing high quality autos at a low price, but have the brand and marketing skills to use a premium pricing policy. </a:t>
            </a:r>
          </a:p>
          <a:p>
            <a:pPr marL="95250" indent="-95250">
              <a:lnSpc>
                <a:spcPct val="90000"/>
              </a:lnSpc>
              <a:buNone/>
            </a:pPr>
            <a:r>
              <a:rPr lang="en-US" sz="1600" b="1" dirty="0"/>
              <a:t>2. Differentiation </a:t>
            </a:r>
            <a:endParaRPr lang="en-US" sz="1600" dirty="0"/>
          </a:p>
          <a:p>
            <a:pPr marL="95250" indent="-95250">
              <a:lnSpc>
                <a:spcPct val="90000"/>
              </a:lnSpc>
            </a:pPr>
            <a:r>
              <a:rPr lang="en-US" sz="1600" dirty="0"/>
              <a:t> Differentiated goods and services satisfy the needs of customers through a sustainable competitive advantage. This allows companies to desensitize prices and focus on value that generates a comparatively higher price and a better margin. The benefits of differentiation require producers to segment markets in order to target goods and services at specific segments, generating a higher than average price. For example, British Airways differentiates its service. The differentiating organization will incur additional costs in creating their competitive advantage. These costs must be offset by the increase in revenue generated by sales. Costs must be recovered. There is also the chance that any differentiation could be copied by competitors. Therefore there is always an incentive to innovated and continuously improve </a:t>
            </a:r>
          </a:p>
          <a:p>
            <a:pPr marL="95250" indent="-95250">
              <a:lnSpc>
                <a:spcPct val="90000"/>
              </a:lnSpc>
            </a:pPr>
            <a:endParaRPr lang="en-US" sz="1600"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14BAC131-A9B7-1E42-A6AE-BC19B9D3446C}" type="datetime4">
              <a:rPr lang="en-US"/>
              <a:pPr/>
              <a:t>August 24, 2020</a:t>
            </a:fld>
            <a:endParaRPr lang="en-US"/>
          </a:p>
        </p:txBody>
      </p:sp>
      <p:sp>
        <p:nvSpPr>
          <p:cNvPr id="4" name="Slide Number Placeholder 5"/>
          <p:cNvSpPr>
            <a:spLocks noGrp="1"/>
          </p:cNvSpPr>
          <p:nvPr>
            <p:ph type="sldNum" sz="quarter" idx="12"/>
          </p:nvPr>
        </p:nvSpPr>
        <p:spPr/>
        <p:txBody>
          <a:bodyPr/>
          <a:lstStyle/>
          <a:p>
            <a:fld id="{079D71E9-9FD1-1645-94CE-5B0789200464}" type="slidenum">
              <a:rPr lang="en-US"/>
              <a:pPr/>
              <a:t>26</a:t>
            </a:fld>
            <a:endParaRPr lang="en-US"/>
          </a:p>
        </p:txBody>
      </p:sp>
      <p:sp>
        <p:nvSpPr>
          <p:cNvPr id="266242" name="Rectangle 2"/>
          <p:cNvSpPr>
            <a:spLocks noGrp="1" noChangeArrowheads="1"/>
          </p:cNvSpPr>
          <p:nvPr>
            <p:ph type="body" idx="1"/>
          </p:nvPr>
        </p:nvSpPr>
        <p:spPr>
          <a:xfrm>
            <a:off x="457200" y="457200"/>
            <a:ext cx="8229600" cy="5257800"/>
          </a:xfrm>
        </p:spPr>
        <p:txBody>
          <a:bodyPr>
            <a:normAutofit/>
          </a:bodyPr>
          <a:lstStyle/>
          <a:p>
            <a:pPr marL="95250" indent="-95250">
              <a:buNone/>
            </a:pPr>
            <a:r>
              <a:rPr lang="en-US" sz="1800" b="1" dirty="0"/>
              <a:t>3. Focus or Niche strategy </a:t>
            </a:r>
            <a:endParaRPr lang="en-US" sz="1800" dirty="0"/>
          </a:p>
          <a:p>
            <a:pPr marL="95250" indent="-95250">
              <a:buNone/>
            </a:pPr>
            <a:r>
              <a:rPr lang="en-US" sz="1800" dirty="0"/>
              <a:t>The focus strategy is also known as a 'niche' strategy. Where an organization can  afford neither a wide scope cost leadership nor a wide scope differentiation strategy, a   niche strategy could be more suitable. Here an organization focuses effort and resources on a narrow, defined segment of a market. Competitive  advantage is generated specifically for the niche. A niche strategy is often  used by smaller firms. A company could use either a cost focus or a  differentiation focus. With a cost focus a firm aims at being the lowest cost  producer in that niche or segment. With a differentiation focus a firm  creates competitive advantage through differentiation within the niche or  segment. There are potentially problems with the niche approach. Small,  specialist niches could disappear in the long term. Cost focus is  unachievable with an industry depending upon economies of scale e.g. telecommunications. </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BF898CC-23AC-454E-8DA4-97E823B8B78D}" type="datetime4">
              <a:rPr lang="en-US"/>
              <a:pPr/>
              <a:t>August 24, 2020</a:t>
            </a:fld>
            <a:endParaRPr lang="en-US"/>
          </a:p>
        </p:txBody>
      </p:sp>
      <p:sp>
        <p:nvSpPr>
          <p:cNvPr id="6" name="Slide Number Placeholder 6"/>
          <p:cNvSpPr>
            <a:spLocks noGrp="1"/>
          </p:cNvSpPr>
          <p:nvPr>
            <p:ph type="sldNum" sz="quarter" idx="12"/>
          </p:nvPr>
        </p:nvSpPr>
        <p:spPr/>
        <p:txBody>
          <a:bodyPr/>
          <a:lstStyle/>
          <a:p>
            <a:fld id="{52B2A423-A57B-5745-BB83-DCD12E8E4E21}" type="slidenum">
              <a:rPr lang="en-US"/>
              <a:pPr/>
              <a:t>27</a:t>
            </a:fld>
            <a:endParaRPr lang="en-US"/>
          </a:p>
        </p:txBody>
      </p:sp>
      <p:sp>
        <p:nvSpPr>
          <p:cNvPr id="267266" name="Rectangle 2"/>
          <p:cNvSpPr>
            <a:spLocks noGrp="1" noChangeArrowheads="1"/>
          </p:cNvSpPr>
          <p:nvPr>
            <p:ph type="title"/>
          </p:nvPr>
        </p:nvSpPr>
        <p:spPr>
          <a:xfrm>
            <a:off x="685800" y="533400"/>
            <a:ext cx="7924800" cy="838200"/>
          </a:xfrm>
        </p:spPr>
        <p:txBody>
          <a:bodyPr/>
          <a:lstStyle/>
          <a:p>
            <a:r>
              <a:rPr lang="en-US"/>
              <a:t>Value Chain Analysis</a:t>
            </a:r>
          </a:p>
        </p:txBody>
      </p:sp>
      <p:sp>
        <p:nvSpPr>
          <p:cNvPr id="267267" name="Rectangle 3"/>
          <p:cNvSpPr>
            <a:spLocks noGrp="1" noChangeArrowheads="1"/>
          </p:cNvSpPr>
          <p:nvPr>
            <p:ph type="body" sz="half" idx="1"/>
          </p:nvPr>
        </p:nvSpPr>
        <p:spPr>
          <a:xfrm>
            <a:off x="76200" y="1447800"/>
            <a:ext cx="3810000" cy="4800600"/>
          </a:xfrm>
        </p:spPr>
        <p:txBody>
          <a:bodyPr>
            <a:normAutofit/>
          </a:bodyPr>
          <a:lstStyle/>
          <a:p>
            <a:r>
              <a:rPr lang="en-US" sz="1400" dirty="0"/>
              <a:t>The value chain is a systematic approach to examining the development of competitive advantage. </a:t>
            </a:r>
          </a:p>
          <a:p>
            <a:r>
              <a:rPr lang="en-US" sz="1400" dirty="0"/>
              <a:t>It was created by M. E. Porter in his book, Competitive Advantage (1980).</a:t>
            </a:r>
          </a:p>
          <a:p>
            <a:r>
              <a:rPr lang="en-US" sz="1400" dirty="0"/>
              <a:t>The chain consists of a series of activities that create and build value. </a:t>
            </a:r>
          </a:p>
          <a:p>
            <a:r>
              <a:rPr lang="en-US" sz="1400" dirty="0"/>
              <a:t>They culminate in the total value delivered by an organization.</a:t>
            </a:r>
          </a:p>
          <a:p>
            <a:r>
              <a:rPr lang="en-US" sz="1400" dirty="0"/>
              <a:t>The 'margin' depicted in the diagram is the same as added value. </a:t>
            </a:r>
          </a:p>
          <a:p>
            <a:r>
              <a:rPr lang="en-US" sz="1400" dirty="0"/>
              <a:t>The organization is split into 'primary activities' and 'support activities. </a:t>
            </a:r>
          </a:p>
        </p:txBody>
      </p:sp>
      <p:pic>
        <p:nvPicPr>
          <p:cNvPr id="267268" name="Picture 4" descr="value chain"/>
          <p:cNvPicPr>
            <a:picLocks noGrp="1" noChangeAspect="1" noChangeArrowheads="1"/>
          </p:cNvPicPr>
          <p:nvPr>
            <p:ph sz="half" idx="2"/>
          </p:nvPr>
        </p:nvPicPr>
        <p:blipFill>
          <a:blip r:embed="rId2"/>
          <a:srcRect/>
          <a:stretch>
            <a:fillRect/>
          </a:stretch>
        </p:blipFill>
        <p:spPr>
          <a:xfrm>
            <a:off x="4114800" y="1600200"/>
            <a:ext cx="4724400" cy="2819400"/>
          </a:xfrm>
          <a:noFill/>
          <a:ln/>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1F29A288-A271-FB43-A353-1164583D8733}" type="datetime4">
              <a:rPr lang="en-US"/>
              <a:pPr/>
              <a:t>August 24, 2020</a:t>
            </a:fld>
            <a:endParaRPr lang="en-US"/>
          </a:p>
        </p:txBody>
      </p:sp>
      <p:sp>
        <p:nvSpPr>
          <p:cNvPr id="4" name="Slide Number Placeholder 5"/>
          <p:cNvSpPr>
            <a:spLocks noGrp="1"/>
          </p:cNvSpPr>
          <p:nvPr>
            <p:ph type="sldNum" sz="quarter" idx="12"/>
          </p:nvPr>
        </p:nvSpPr>
        <p:spPr/>
        <p:txBody>
          <a:bodyPr/>
          <a:lstStyle/>
          <a:p>
            <a:fld id="{6C426339-AD29-EC44-B852-3A28CFD4E034}" type="slidenum">
              <a:rPr lang="en-US"/>
              <a:pPr/>
              <a:t>28</a:t>
            </a:fld>
            <a:endParaRPr lang="en-US"/>
          </a:p>
        </p:txBody>
      </p:sp>
      <p:sp>
        <p:nvSpPr>
          <p:cNvPr id="268290" name="Rectangle 2"/>
          <p:cNvSpPr>
            <a:spLocks noGrp="1" noChangeArrowheads="1"/>
          </p:cNvSpPr>
          <p:nvPr>
            <p:ph type="body" idx="1"/>
          </p:nvPr>
        </p:nvSpPr>
        <p:spPr>
          <a:xfrm>
            <a:off x="304800" y="609600"/>
            <a:ext cx="8382000" cy="5410200"/>
          </a:xfrm>
        </p:spPr>
        <p:txBody>
          <a:bodyPr>
            <a:normAutofit/>
          </a:bodyPr>
          <a:lstStyle/>
          <a:p>
            <a:pPr marL="95250" indent="-95250">
              <a:lnSpc>
                <a:spcPct val="80000"/>
              </a:lnSpc>
              <a:buNone/>
            </a:pPr>
            <a:r>
              <a:rPr lang="en-US" sz="1600" b="1" dirty="0"/>
              <a:t>Primary Activities</a:t>
            </a:r>
            <a:endParaRPr lang="en-US" sz="1600" i="1" dirty="0"/>
          </a:p>
          <a:p>
            <a:pPr marL="95250" indent="-95250">
              <a:lnSpc>
                <a:spcPct val="80000"/>
              </a:lnSpc>
            </a:pPr>
            <a:r>
              <a:rPr lang="en-US" sz="1600" i="1" dirty="0"/>
              <a:t>Inbound Logistics</a:t>
            </a:r>
            <a:endParaRPr lang="en-US" sz="1600" dirty="0"/>
          </a:p>
          <a:p>
            <a:pPr marL="95250" indent="-95250">
              <a:lnSpc>
                <a:spcPct val="80000"/>
              </a:lnSpc>
              <a:buNone/>
            </a:pPr>
            <a:r>
              <a:rPr lang="en-US" sz="1600" dirty="0"/>
              <a:t>Here goods are received from a company's suppliers. They are stored until they are  needed on the production/assembly line. Goods are moved around the organization. </a:t>
            </a:r>
            <a:endParaRPr lang="en-US" sz="1600" i="1" dirty="0"/>
          </a:p>
          <a:p>
            <a:pPr marL="95250" indent="-95250">
              <a:lnSpc>
                <a:spcPct val="80000"/>
              </a:lnSpc>
            </a:pPr>
            <a:endParaRPr lang="en-US" sz="1600" i="1" dirty="0"/>
          </a:p>
          <a:p>
            <a:pPr marL="95250" indent="-95250">
              <a:lnSpc>
                <a:spcPct val="80000"/>
              </a:lnSpc>
            </a:pPr>
            <a:r>
              <a:rPr lang="en-US" sz="1600" i="1" dirty="0"/>
              <a:t>Operations</a:t>
            </a:r>
            <a:endParaRPr lang="en-US" sz="1600" dirty="0"/>
          </a:p>
          <a:p>
            <a:pPr marL="95250" indent="-95250">
              <a:lnSpc>
                <a:spcPct val="80000"/>
              </a:lnSpc>
              <a:buNone/>
            </a:pPr>
            <a:r>
              <a:rPr lang="en-US" sz="1600" dirty="0"/>
              <a:t>This is where goods are manufactured or assembled. Individual operations could  include room service in an hotel, packing of books/videos/games by an online retailer,  or the final tune for a new car's engine.</a:t>
            </a:r>
            <a:endParaRPr lang="en-US" sz="1600" i="1" dirty="0"/>
          </a:p>
          <a:p>
            <a:pPr marL="95250" indent="-95250">
              <a:lnSpc>
                <a:spcPct val="80000"/>
              </a:lnSpc>
            </a:pPr>
            <a:endParaRPr lang="en-US" sz="1600" i="1" dirty="0"/>
          </a:p>
          <a:p>
            <a:pPr marL="95250" indent="-95250">
              <a:lnSpc>
                <a:spcPct val="80000"/>
              </a:lnSpc>
            </a:pPr>
            <a:r>
              <a:rPr lang="en-US" sz="1600" i="1" dirty="0"/>
              <a:t>Outbound Logistics</a:t>
            </a:r>
            <a:endParaRPr lang="en-US" sz="1600" dirty="0"/>
          </a:p>
          <a:p>
            <a:pPr marL="95250" indent="-95250">
              <a:lnSpc>
                <a:spcPct val="80000"/>
              </a:lnSpc>
              <a:buNone/>
            </a:pPr>
            <a:r>
              <a:rPr lang="en-US" sz="1600" dirty="0"/>
              <a:t>The goods are now finished, and they need to be sent along the supply chain to  wholesalers, retailers or the final consumer.</a:t>
            </a:r>
          </a:p>
          <a:p>
            <a:pPr marL="95250" indent="-95250">
              <a:lnSpc>
                <a:spcPct val="80000"/>
              </a:lnSpc>
              <a:buNone/>
            </a:pPr>
            <a:br>
              <a:rPr lang="en-US" sz="1600" dirty="0"/>
            </a:br>
            <a:endParaRPr lang="en-US" sz="1600" dirty="0"/>
          </a:p>
          <a:p>
            <a:pPr marL="95250" indent="-95250">
              <a:lnSpc>
                <a:spcPct val="80000"/>
              </a:lnSpc>
            </a:pPr>
            <a:r>
              <a:rPr lang="en-US" sz="1600" i="1" dirty="0"/>
              <a:t>Marketing and Sales</a:t>
            </a:r>
            <a:endParaRPr lang="en-US" sz="1600" dirty="0"/>
          </a:p>
          <a:p>
            <a:pPr marL="95250" indent="-95250">
              <a:lnSpc>
                <a:spcPct val="80000"/>
              </a:lnSpc>
              <a:buNone/>
            </a:pPr>
            <a:r>
              <a:rPr lang="en-US" sz="1600" dirty="0"/>
              <a:t>In true customer orientated fashion, at this stage the organization prepares the offering to  meet the needs of targeted customers. This area focuses strongly upon marketing  communications and the promotions mix. </a:t>
            </a:r>
            <a:endParaRPr lang="en-US" sz="1600" i="1" dirty="0"/>
          </a:p>
          <a:p>
            <a:pPr marL="95250" indent="-95250">
              <a:lnSpc>
                <a:spcPct val="80000"/>
              </a:lnSpc>
            </a:pPr>
            <a:endParaRPr lang="en-US" sz="1600" i="1" dirty="0"/>
          </a:p>
          <a:p>
            <a:pPr marL="95250" indent="-95250">
              <a:lnSpc>
                <a:spcPct val="80000"/>
              </a:lnSpc>
            </a:pPr>
            <a:r>
              <a:rPr lang="en-US" sz="1600" i="1" dirty="0"/>
              <a:t>Service</a:t>
            </a:r>
            <a:endParaRPr lang="en-US" sz="1600" dirty="0"/>
          </a:p>
          <a:p>
            <a:pPr marL="95250" indent="-95250">
              <a:lnSpc>
                <a:spcPct val="80000"/>
              </a:lnSpc>
              <a:buNone/>
            </a:pPr>
            <a:r>
              <a:rPr lang="en-US" sz="1600" dirty="0"/>
              <a:t>This includes all areas of service such as installation, after-sales service, complaints  handling, training and so on.</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E468875E-E7B3-114D-8A1A-66618996F5A7}" type="datetime4">
              <a:rPr lang="en-US"/>
              <a:pPr/>
              <a:t>August 24, 2020</a:t>
            </a:fld>
            <a:endParaRPr lang="en-US"/>
          </a:p>
        </p:txBody>
      </p:sp>
      <p:sp>
        <p:nvSpPr>
          <p:cNvPr id="4" name="Slide Number Placeholder 5"/>
          <p:cNvSpPr>
            <a:spLocks noGrp="1"/>
          </p:cNvSpPr>
          <p:nvPr>
            <p:ph type="sldNum" sz="quarter" idx="12"/>
          </p:nvPr>
        </p:nvSpPr>
        <p:spPr/>
        <p:txBody>
          <a:bodyPr/>
          <a:lstStyle/>
          <a:p>
            <a:fld id="{09933315-6FE3-F140-9AEB-3538B13D7492}" type="slidenum">
              <a:rPr lang="en-US"/>
              <a:pPr/>
              <a:t>29</a:t>
            </a:fld>
            <a:endParaRPr lang="en-US"/>
          </a:p>
        </p:txBody>
      </p:sp>
      <p:sp>
        <p:nvSpPr>
          <p:cNvPr id="269314" name="Rectangle 2"/>
          <p:cNvSpPr>
            <a:spLocks noGrp="1" noChangeArrowheads="1"/>
          </p:cNvSpPr>
          <p:nvPr>
            <p:ph type="body" idx="1"/>
          </p:nvPr>
        </p:nvSpPr>
        <p:spPr>
          <a:xfrm>
            <a:off x="304800" y="533400"/>
            <a:ext cx="8686800" cy="5257800"/>
          </a:xfrm>
        </p:spPr>
        <p:txBody>
          <a:bodyPr>
            <a:noAutofit/>
          </a:bodyPr>
          <a:lstStyle/>
          <a:p>
            <a:pPr marL="95250" indent="-95250">
              <a:lnSpc>
                <a:spcPct val="80000"/>
              </a:lnSpc>
              <a:buNone/>
            </a:pPr>
            <a:r>
              <a:rPr lang="en-US" sz="1600" b="1" dirty="0"/>
              <a:t>Support Activities</a:t>
            </a:r>
            <a:endParaRPr lang="en-US" sz="1600" i="1" dirty="0"/>
          </a:p>
          <a:p>
            <a:pPr marL="95250" indent="-95250">
              <a:lnSpc>
                <a:spcPct val="80000"/>
              </a:lnSpc>
            </a:pPr>
            <a:r>
              <a:rPr lang="en-US" sz="1600" i="1" dirty="0"/>
              <a:t>Procurement</a:t>
            </a:r>
            <a:endParaRPr lang="en-US" sz="1600" dirty="0"/>
          </a:p>
          <a:p>
            <a:pPr marL="95250" indent="-95250">
              <a:lnSpc>
                <a:spcPct val="80000"/>
              </a:lnSpc>
              <a:buNone/>
            </a:pPr>
            <a:r>
              <a:rPr lang="en-US" sz="1600" dirty="0"/>
              <a:t>This function is responsible for all purchasing of goods, services and materials. The aim is to secure the lowest possible price for purchases of the highest possible quality.  They will be responsible for outsourcing (components or operations that would  normally be done in-house are done by other organizations), and </a:t>
            </a:r>
            <a:r>
              <a:rPr lang="en-US" sz="1600" dirty="0" err="1"/>
              <a:t>e</a:t>
            </a:r>
            <a:r>
              <a:rPr lang="en-US" sz="1600" dirty="0"/>
              <a:t>-Purchasing (using  IT and web-based technologies to achieve procurement aims).</a:t>
            </a:r>
            <a:endParaRPr lang="en-US" sz="1600" i="1" dirty="0"/>
          </a:p>
          <a:p>
            <a:pPr marL="95250" indent="-95250">
              <a:lnSpc>
                <a:spcPct val="80000"/>
              </a:lnSpc>
            </a:pPr>
            <a:endParaRPr lang="en-US" sz="1600" i="1" dirty="0"/>
          </a:p>
          <a:p>
            <a:pPr marL="95250" indent="-95250">
              <a:lnSpc>
                <a:spcPct val="80000"/>
              </a:lnSpc>
            </a:pPr>
            <a:r>
              <a:rPr lang="en-US" sz="1600" i="1" dirty="0"/>
              <a:t>Technology Development</a:t>
            </a:r>
            <a:endParaRPr lang="en-US" sz="1600" dirty="0"/>
          </a:p>
          <a:p>
            <a:pPr marL="95250" indent="-95250">
              <a:lnSpc>
                <a:spcPct val="80000"/>
              </a:lnSpc>
              <a:buNone/>
            </a:pPr>
            <a:r>
              <a:rPr lang="en-US" sz="1600" dirty="0"/>
              <a:t>Technology is an important source of competitive advantage. Companies need to  innovate to reduce costs and to protect and sustain competitive advantage. This could  include production technology, Internet marketing activities, lean manufacturing, Customer Relationship Management (CRM), and many other technological developments. </a:t>
            </a:r>
            <a:endParaRPr lang="en-US" sz="1600" i="1" dirty="0"/>
          </a:p>
          <a:p>
            <a:pPr marL="95250" indent="-95250">
              <a:lnSpc>
                <a:spcPct val="80000"/>
              </a:lnSpc>
            </a:pPr>
            <a:endParaRPr lang="en-US" sz="1600" i="1" dirty="0"/>
          </a:p>
          <a:p>
            <a:pPr marL="95250" indent="-95250">
              <a:lnSpc>
                <a:spcPct val="80000"/>
              </a:lnSpc>
            </a:pPr>
            <a:r>
              <a:rPr lang="en-US" sz="1600" i="1" dirty="0"/>
              <a:t>Human Resource Management (HRM)</a:t>
            </a:r>
            <a:endParaRPr lang="en-US" sz="1600" dirty="0"/>
          </a:p>
          <a:p>
            <a:pPr marL="95250" indent="-95250">
              <a:lnSpc>
                <a:spcPct val="80000"/>
              </a:lnSpc>
              <a:buNone/>
            </a:pPr>
            <a:r>
              <a:rPr lang="en-US" sz="1600" dirty="0"/>
              <a:t>Employees are an expensive and vital resource. An organization would manage  recruitment and selection, training and development, and rewards and remuneration.  The mission and objectives of the organization would be driving force behind the HRM strategy.</a:t>
            </a:r>
            <a:endParaRPr lang="en-US" sz="1600" i="1" dirty="0"/>
          </a:p>
          <a:p>
            <a:pPr marL="95250" indent="-95250">
              <a:lnSpc>
                <a:spcPct val="80000"/>
              </a:lnSpc>
            </a:pPr>
            <a:endParaRPr lang="en-US" sz="1600" i="1" dirty="0"/>
          </a:p>
          <a:p>
            <a:pPr marL="95250" indent="-95250">
              <a:lnSpc>
                <a:spcPct val="80000"/>
              </a:lnSpc>
            </a:pPr>
            <a:r>
              <a:rPr lang="en-US" sz="1600" i="1" dirty="0"/>
              <a:t>Firm Infrastructure</a:t>
            </a:r>
            <a:endParaRPr lang="en-US" sz="1600" dirty="0"/>
          </a:p>
          <a:p>
            <a:pPr marL="95250" indent="-95250">
              <a:lnSpc>
                <a:spcPct val="80000"/>
              </a:lnSpc>
              <a:buNone/>
            </a:pPr>
            <a:r>
              <a:rPr lang="en-US" sz="1600" dirty="0"/>
              <a:t>This activity includes and is driven by corporate or strategic planning. It includes the  Management Information System (MIS), and other mechanisms for planning and  control such as the accounting department. </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F6600368-1C53-5E46-8F3F-CABA4FB41CC4}" type="datetime4">
              <a:rPr lang="en-US"/>
              <a:pPr/>
              <a:t>August 24, 2020</a:t>
            </a:fld>
            <a:endParaRPr lang="en-US"/>
          </a:p>
        </p:txBody>
      </p:sp>
      <p:sp>
        <p:nvSpPr>
          <p:cNvPr id="4" name="Slide Number Placeholder 5"/>
          <p:cNvSpPr>
            <a:spLocks noGrp="1"/>
          </p:cNvSpPr>
          <p:nvPr>
            <p:ph type="sldNum" sz="quarter" idx="12"/>
          </p:nvPr>
        </p:nvSpPr>
        <p:spPr/>
        <p:txBody>
          <a:bodyPr/>
          <a:lstStyle/>
          <a:p>
            <a:fld id="{FE692067-DFA4-9945-AFFF-17CBB116B3B8}" type="slidenum">
              <a:rPr lang="en-US"/>
              <a:pPr/>
              <a:t>30</a:t>
            </a:fld>
            <a:endParaRPr lang="en-US"/>
          </a:p>
        </p:txBody>
      </p:sp>
      <p:pic>
        <p:nvPicPr>
          <p:cNvPr id="270338" name="Picture 2" descr="MMS_ValueChain"/>
          <p:cNvPicPr>
            <a:picLocks noGrp="1" noChangeAspect="1" noChangeArrowheads="1"/>
          </p:cNvPicPr>
          <p:nvPr>
            <p:ph idx="1"/>
          </p:nvPr>
        </p:nvPicPr>
        <p:blipFill>
          <a:blip r:embed="rId2"/>
          <a:srcRect/>
          <a:stretch>
            <a:fillRect/>
          </a:stretch>
        </p:blipFill>
        <p:spPr>
          <a:xfrm>
            <a:off x="152400" y="625475"/>
            <a:ext cx="8915400" cy="5730875"/>
          </a:xfrm>
          <a:noFill/>
          <a:ln/>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335BA555-5DFE-2B42-9C03-2F477F605B7A}" type="datetime4">
              <a:rPr lang="en-US"/>
              <a:pPr/>
              <a:t>August 24, 2020</a:t>
            </a:fld>
            <a:endParaRPr lang="en-US"/>
          </a:p>
        </p:txBody>
      </p:sp>
      <p:sp>
        <p:nvSpPr>
          <p:cNvPr id="4" name="Slide Number Placeholder 5"/>
          <p:cNvSpPr>
            <a:spLocks noGrp="1"/>
          </p:cNvSpPr>
          <p:nvPr>
            <p:ph type="sldNum" sz="quarter" idx="12"/>
          </p:nvPr>
        </p:nvSpPr>
        <p:spPr/>
        <p:txBody>
          <a:bodyPr/>
          <a:lstStyle/>
          <a:p>
            <a:fld id="{E0BBDEA0-FA9A-034A-AA94-793E060FC2C0}" type="slidenum">
              <a:rPr lang="en-US"/>
              <a:pPr/>
              <a:t>31</a:t>
            </a:fld>
            <a:endParaRPr lang="en-US"/>
          </a:p>
        </p:txBody>
      </p:sp>
      <p:sp>
        <p:nvSpPr>
          <p:cNvPr id="271362" name="Rectangle 2"/>
          <p:cNvSpPr>
            <a:spLocks noGrp="1" noChangeArrowheads="1"/>
          </p:cNvSpPr>
          <p:nvPr>
            <p:ph type="title"/>
          </p:nvPr>
        </p:nvSpPr>
        <p:spPr>
          <a:xfrm>
            <a:off x="914400" y="2590800"/>
            <a:ext cx="7162800" cy="838200"/>
          </a:xfrm>
        </p:spPr>
        <p:txBody>
          <a:bodyPr>
            <a:normAutofit fontScale="90000"/>
          </a:bodyPr>
          <a:lstStyle/>
          <a:p>
            <a:pPr algn="ctr"/>
            <a:r>
              <a:rPr lang="en-US"/>
              <a:t>4. PREPARING MARKETING PLAN </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ate Placeholder 2"/>
          <p:cNvSpPr>
            <a:spLocks noGrp="1"/>
          </p:cNvSpPr>
          <p:nvPr>
            <p:ph type="dt" sz="half" idx="10"/>
          </p:nvPr>
        </p:nvSpPr>
        <p:spPr/>
        <p:txBody>
          <a:bodyPr/>
          <a:lstStyle/>
          <a:p>
            <a:fld id="{177B0050-3284-A241-9532-5D7436BDA317}" type="datetime4">
              <a:rPr lang="en-US"/>
              <a:pPr/>
              <a:t>August 24, 2020</a:t>
            </a:fld>
            <a:endParaRPr lang="en-US"/>
          </a:p>
        </p:txBody>
      </p:sp>
      <p:sp>
        <p:nvSpPr>
          <p:cNvPr id="13" name="Slide Number Placeholder 4"/>
          <p:cNvSpPr>
            <a:spLocks noGrp="1"/>
          </p:cNvSpPr>
          <p:nvPr>
            <p:ph type="sldNum" sz="quarter" idx="12"/>
          </p:nvPr>
        </p:nvSpPr>
        <p:spPr/>
        <p:txBody>
          <a:bodyPr/>
          <a:lstStyle/>
          <a:p>
            <a:fld id="{10E24613-9129-1E4F-9C0B-5E5B27C7A383}" type="slidenum">
              <a:rPr lang="en-US"/>
              <a:pPr/>
              <a:t>32</a:t>
            </a:fld>
            <a:endParaRPr lang="en-US"/>
          </a:p>
        </p:txBody>
      </p:sp>
      <p:grpSp>
        <p:nvGrpSpPr>
          <p:cNvPr id="2" name="Group 5"/>
          <p:cNvGrpSpPr>
            <a:grpSpLocks noChangeAspect="1"/>
          </p:cNvGrpSpPr>
          <p:nvPr/>
        </p:nvGrpSpPr>
        <p:grpSpPr bwMode="auto">
          <a:xfrm>
            <a:off x="685800" y="2171700"/>
            <a:ext cx="6134100" cy="4686300"/>
            <a:chOff x="384" y="428"/>
            <a:chExt cx="3864" cy="2952"/>
          </a:xfrm>
        </p:grpSpPr>
        <p:sp>
          <p:nvSpPr>
            <p:cNvPr id="288772" name="AutoShape 4"/>
            <p:cNvSpPr>
              <a:spLocks noChangeAspect="1" noChangeArrowheads="1" noTextEdit="1"/>
            </p:cNvSpPr>
            <p:nvPr/>
          </p:nvSpPr>
          <p:spPr bwMode="auto">
            <a:xfrm>
              <a:off x="384" y="428"/>
              <a:ext cx="3864" cy="2952"/>
            </a:xfrm>
            <a:prstGeom prst="rect">
              <a:avLst/>
            </a:prstGeom>
            <a:noFill/>
            <a:ln w="9525">
              <a:noFill/>
              <a:miter lim="800000"/>
              <a:headEnd/>
              <a:tailEnd/>
            </a:ln>
          </p:spPr>
          <p:txBody>
            <a:bodyPr>
              <a:prstTxWarp prst="textNoShape">
                <a:avLst/>
              </a:prstTxWarp>
            </a:bodyPr>
            <a:lstStyle/>
            <a:p>
              <a:endParaRPr lang="en-US"/>
            </a:p>
          </p:txBody>
        </p:sp>
        <p:sp>
          <p:nvSpPr>
            <p:cNvPr id="288778" name="_s288778"/>
            <p:cNvSpPr>
              <a:spLocks noChangeArrowheads="1" noTextEdit="1"/>
            </p:cNvSpPr>
            <p:nvPr/>
          </p:nvSpPr>
          <p:spPr bwMode="auto">
            <a:xfrm>
              <a:off x="1205" y="1135"/>
              <a:ext cx="1539" cy="1539"/>
            </a:xfrm>
            <a:custGeom>
              <a:avLst/>
              <a:gdLst>
                <a:gd name="G0" fmla="+- 3600 0 0"/>
                <a:gd name="G1" fmla="+- 21600 0 3600"/>
                <a:gd name="G2" fmla="+- 21600 0 36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600" y="10800"/>
                  </a:moveTo>
                  <a:cubicBezTo>
                    <a:pt x="3600" y="14776"/>
                    <a:pt x="6824" y="18000"/>
                    <a:pt x="10800" y="18000"/>
                  </a:cubicBezTo>
                  <a:cubicBezTo>
                    <a:pt x="14776" y="18000"/>
                    <a:pt x="18000" y="14776"/>
                    <a:pt x="18000" y="10800"/>
                  </a:cubicBezTo>
                  <a:cubicBezTo>
                    <a:pt x="18000" y="6824"/>
                    <a:pt x="14776" y="3600"/>
                    <a:pt x="10800" y="3600"/>
                  </a:cubicBezTo>
                  <a:cubicBezTo>
                    <a:pt x="6824" y="3600"/>
                    <a:pt x="3600" y="6824"/>
                    <a:pt x="3600" y="10800"/>
                  </a:cubicBezTo>
                  <a:close/>
                </a:path>
              </a:pathLst>
            </a:custGeom>
            <a:solidFill>
              <a:srgbClr val="FF9900"/>
            </a:solidFill>
            <a:ln w="9525">
              <a:solidFill>
                <a:schemeClr val="tx1"/>
              </a:solidFill>
              <a:round/>
              <a:headEnd/>
              <a:tailEnd/>
            </a:ln>
          </p:spPr>
          <p:txBody>
            <a:bodyPr>
              <a:prstTxWarp prst="textNoShape">
                <a:avLst/>
              </a:prstTxWarp>
            </a:bodyPr>
            <a:lstStyle/>
            <a:p>
              <a:endParaRPr lang="en-US"/>
            </a:p>
          </p:txBody>
        </p:sp>
        <p:sp>
          <p:nvSpPr>
            <p:cNvPr id="288779" name="_s288779"/>
            <p:cNvSpPr>
              <a:spLocks/>
            </p:cNvSpPr>
            <p:nvPr/>
          </p:nvSpPr>
          <p:spPr bwMode="auto">
            <a:xfrm>
              <a:off x="3274" y="1220"/>
              <a:ext cx="410" cy="342"/>
            </a:xfrm>
            <a:prstGeom prst="callout2">
              <a:avLst>
                <a:gd name="adj1" fmla="val 21051"/>
                <a:gd name="adj2" fmla="val -11708"/>
                <a:gd name="adj3" fmla="val 21051"/>
                <a:gd name="adj4" fmla="val -20000"/>
                <a:gd name="adj5" fmla="val 200000"/>
                <a:gd name="adj6" fmla="val -160486"/>
              </a:avLst>
            </a:prstGeom>
            <a:noFill/>
            <a:ln w="9525">
              <a:solidFill>
                <a:schemeClr val="tx1"/>
              </a:solidFill>
              <a:miter lim="800000"/>
              <a:headEnd/>
              <a:tailEnd/>
            </a:ln>
          </p:spPr>
          <p:txBody>
            <a:bodyPr wrap="none">
              <a:prstTxWarp prst="textNoShape">
                <a:avLst/>
              </a:prstTxWarp>
            </a:bodyPr>
            <a:lstStyle/>
            <a:p>
              <a:pPr>
                <a:spcBef>
                  <a:spcPct val="0"/>
                </a:spcBef>
              </a:pPr>
              <a:r>
                <a:rPr lang="en-US" sz="1800"/>
                <a:t>Macro Environment :</a:t>
              </a:r>
            </a:p>
            <a:p>
              <a:pPr>
                <a:spcBef>
                  <a:spcPct val="0"/>
                </a:spcBef>
              </a:pPr>
              <a:r>
                <a:rPr lang="en-US" sz="1200"/>
                <a:t>Politic, Economic, Sociocultural, Technology </a:t>
              </a:r>
            </a:p>
            <a:p>
              <a:pPr>
                <a:spcBef>
                  <a:spcPct val="0"/>
                </a:spcBef>
              </a:pPr>
              <a:r>
                <a:rPr lang="en-US" sz="1200"/>
                <a:t>forces </a:t>
              </a:r>
            </a:p>
          </p:txBody>
        </p:sp>
        <p:sp>
          <p:nvSpPr>
            <p:cNvPr id="288776" name="_s288776"/>
            <p:cNvSpPr>
              <a:spLocks noChangeArrowheads="1" noTextEdit="1"/>
            </p:cNvSpPr>
            <p:nvPr/>
          </p:nvSpPr>
          <p:spPr bwMode="auto">
            <a:xfrm>
              <a:off x="1461" y="1391"/>
              <a:ext cx="1026" cy="1026"/>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CCFFFF"/>
            </a:solidFill>
            <a:ln w="9525">
              <a:solidFill>
                <a:schemeClr val="tx1"/>
              </a:solidFill>
              <a:round/>
              <a:headEnd/>
              <a:tailEnd/>
            </a:ln>
          </p:spPr>
          <p:txBody>
            <a:bodyPr>
              <a:prstTxWarp prst="textNoShape">
                <a:avLst/>
              </a:prstTxWarp>
            </a:bodyPr>
            <a:lstStyle/>
            <a:p>
              <a:endParaRPr lang="en-US"/>
            </a:p>
          </p:txBody>
        </p:sp>
        <p:sp>
          <p:nvSpPr>
            <p:cNvPr id="288777" name="_s288777"/>
            <p:cNvSpPr>
              <a:spLocks/>
            </p:cNvSpPr>
            <p:nvPr/>
          </p:nvSpPr>
          <p:spPr bwMode="auto">
            <a:xfrm>
              <a:off x="3274" y="878"/>
              <a:ext cx="410" cy="342"/>
            </a:xfrm>
            <a:prstGeom prst="callout2">
              <a:avLst>
                <a:gd name="adj1" fmla="val 21051"/>
                <a:gd name="adj2" fmla="val -11708"/>
                <a:gd name="adj3" fmla="val 21051"/>
                <a:gd name="adj4" fmla="val -20000"/>
                <a:gd name="adj5" fmla="val 300000"/>
                <a:gd name="adj6" fmla="val -223171"/>
              </a:avLst>
            </a:prstGeom>
            <a:noFill/>
            <a:ln w="9525">
              <a:solidFill>
                <a:schemeClr val="tx1"/>
              </a:solidFill>
              <a:miter lim="800000"/>
              <a:headEnd/>
              <a:tailEnd/>
            </a:ln>
          </p:spPr>
          <p:txBody>
            <a:bodyPr wrap="none">
              <a:prstTxWarp prst="textNoShape">
                <a:avLst/>
              </a:prstTxWarp>
            </a:bodyPr>
            <a:lstStyle/>
            <a:p>
              <a:pPr>
                <a:spcBef>
                  <a:spcPct val="0"/>
                </a:spcBef>
              </a:pPr>
              <a:r>
                <a:rPr lang="en-US" sz="1800"/>
                <a:t>Industry Environment :</a:t>
              </a:r>
            </a:p>
            <a:p>
              <a:pPr>
                <a:spcBef>
                  <a:spcPct val="0"/>
                </a:spcBef>
              </a:pPr>
              <a:r>
                <a:rPr lang="en-US" sz="1200"/>
                <a:t>Customers, supplier, competitors ec</a:t>
              </a:r>
            </a:p>
          </p:txBody>
        </p:sp>
        <p:sp>
          <p:nvSpPr>
            <p:cNvPr id="288774" name="_s288774"/>
            <p:cNvSpPr>
              <a:spLocks noChangeArrowheads="1" noTextEdit="1"/>
            </p:cNvSpPr>
            <p:nvPr/>
          </p:nvSpPr>
          <p:spPr bwMode="auto">
            <a:xfrm>
              <a:off x="1718" y="1648"/>
              <a:ext cx="513" cy="513"/>
            </a:xfrm>
            <a:prstGeom prst="ellipse">
              <a:avLst/>
            </a:prstGeom>
            <a:solidFill>
              <a:srgbClr val="333399"/>
            </a:solidFill>
            <a:ln w="9525">
              <a:solidFill>
                <a:schemeClr val="tx1"/>
              </a:solidFill>
              <a:round/>
              <a:headEnd/>
              <a:tailEnd/>
            </a:ln>
          </p:spPr>
          <p:txBody>
            <a:bodyPr>
              <a:prstTxWarp prst="textNoShape">
                <a:avLst/>
              </a:prstTxWarp>
            </a:bodyPr>
            <a:lstStyle/>
            <a:p>
              <a:endParaRPr lang="en-US"/>
            </a:p>
          </p:txBody>
        </p:sp>
        <p:sp>
          <p:nvSpPr>
            <p:cNvPr id="288775" name="_s288775"/>
            <p:cNvSpPr>
              <a:spLocks/>
            </p:cNvSpPr>
            <p:nvPr/>
          </p:nvSpPr>
          <p:spPr bwMode="auto">
            <a:xfrm>
              <a:off x="3274" y="536"/>
              <a:ext cx="410" cy="342"/>
            </a:xfrm>
            <a:prstGeom prst="callout2">
              <a:avLst>
                <a:gd name="adj1" fmla="val 21051"/>
                <a:gd name="adj2" fmla="val -11708"/>
                <a:gd name="adj3" fmla="val 21051"/>
                <a:gd name="adj4" fmla="val -20000"/>
                <a:gd name="adj5" fmla="val 400000"/>
                <a:gd name="adj6" fmla="val -316829"/>
              </a:avLst>
            </a:prstGeom>
            <a:noFill/>
            <a:ln w="9525">
              <a:solidFill>
                <a:schemeClr val="tx1"/>
              </a:solidFill>
              <a:miter lim="800000"/>
              <a:headEnd/>
              <a:tailEnd/>
            </a:ln>
          </p:spPr>
          <p:txBody>
            <a:bodyPr wrap="none">
              <a:prstTxWarp prst="textNoShape">
                <a:avLst/>
              </a:prstTxWarp>
            </a:bodyPr>
            <a:lstStyle/>
            <a:p>
              <a:pPr>
                <a:spcBef>
                  <a:spcPct val="0"/>
                </a:spcBef>
              </a:pPr>
              <a:r>
                <a:rPr lang="en-US" sz="1800" b="1"/>
                <a:t>Internal Environment :</a:t>
              </a:r>
              <a:r>
                <a:rPr lang="en-US"/>
                <a:t> </a:t>
              </a:r>
            </a:p>
            <a:p>
              <a:pPr>
                <a:spcBef>
                  <a:spcPct val="0"/>
                </a:spcBef>
              </a:pPr>
              <a:r>
                <a:rPr lang="en-US"/>
                <a:t>Staff, finance, purchasing etc</a:t>
              </a:r>
            </a:p>
          </p:txBody>
        </p:sp>
      </p:grpSp>
      <p:sp>
        <p:nvSpPr>
          <p:cNvPr id="288782" name="Text Box 14"/>
          <p:cNvSpPr txBox="1">
            <a:spLocks noChangeArrowheads="1"/>
          </p:cNvSpPr>
          <p:nvPr/>
        </p:nvSpPr>
        <p:spPr bwMode="auto">
          <a:xfrm>
            <a:off x="533400" y="1600200"/>
            <a:ext cx="7467600" cy="457200"/>
          </a:xfrm>
          <a:prstGeom prst="rect">
            <a:avLst/>
          </a:prstGeom>
          <a:noFill/>
          <a:ln w="9525">
            <a:noFill/>
            <a:miter lim="800000"/>
            <a:headEnd/>
            <a:tailEnd/>
          </a:ln>
          <a:effectLst/>
        </p:spPr>
        <p:txBody>
          <a:bodyPr>
            <a:prstTxWarp prst="textNoShape">
              <a:avLst/>
            </a:prstTxWarp>
            <a:spAutoFit/>
          </a:bodyPr>
          <a:lstStyle/>
          <a:p>
            <a:r>
              <a:rPr lang="en-US" sz="2400"/>
              <a:t>The organization's Marketing Environment </a:t>
            </a:r>
          </a:p>
        </p:txBody>
      </p:sp>
      <p:sp>
        <p:nvSpPr>
          <p:cNvPr id="288783" name="Text Box 15"/>
          <p:cNvSpPr txBox="1">
            <a:spLocks noChangeArrowheads="1"/>
          </p:cNvSpPr>
          <p:nvPr/>
        </p:nvSpPr>
        <p:spPr bwMode="auto">
          <a:xfrm>
            <a:off x="838200" y="457200"/>
            <a:ext cx="7467600" cy="457200"/>
          </a:xfrm>
          <a:prstGeom prst="rect">
            <a:avLst/>
          </a:prstGeom>
          <a:noFill/>
          <a:ln w="9525">
            <a:noFill/>
            <a:miter lim="800000"/>
            <a:headEnd/>
            <a:tailEnd/>
          </a:ln>
          <a:effectLst/>
        </p:spPr>
        <p:txBody>
          <a:bodyPr>
            <a:prstTxWarp prst="textNoShape">
              <a:avLst/>
            </a:prstTxWarp>
            <a:spAutoFit/>
          </a:bodyPr>
          <a:lstStyle/>
          <a:p>
            <a:pPr algn="ctr"/>
            <a:r>
              <a:rPr lang="en-US" sz="2400" b="1"/>
              <a:t>ENVIRONMENTAL ANALYSIS </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ate Placeholder 4"/>
          <p:cNvSpPr>
            <a:spLocks noGrp="1"/>
          </p:cNvSpPr>
          <p:nvPr>
            <p:ph type="dt" sz="half" idx="10"/>
          </p:nvPr>
        </p:nvSpPr>
        <p:spPr/>
        <p:txBody>
          <a:bodyPr/>
          <a:lstStyle/>
          <a:p>
            <a:fld id="{49CAC04D-F17C-8347-941D-DEC6CD400EED}" type="datetime4">
              <a:rPr lang="en-US"/>
              <a:pPr/>
              <a:t>August 24, 2020</a:t>
            </a:fld>
            <a:endParaRPr lang="en-US"/>
          </a:p>
        </p:txBody>
      </p:sp>
      <p:sp>
        <p:nvSpPr>
          <p:cNvPr id="16" name="Slide Number Placeholder 6"/>
          <p:cNvSpPr>
            <a:spLocks noGrp="1"/>
          </p:cNvSpPr>
          <p:nvPr>
            <p:ph type="sldNum" sz="quarter" idx="12"/>
          </p:nvPr>
        </p:nvSpPr>
        <p:spPr/>
        <p:txBody>
          <a:bodyPr/>
          <a:lstStyle/>
          <a:p>
            <a:fld id="{1DDC85AC-255E-E049-B04B-81C7130E8E56}" type="slidenum">
              <a:rPr lang="en-US"/>
              <a:pPr/>
              <a:t>33</a:t>
            </a:fld>
            <a:endParaRPr lang="en-US"/>
          </a:p>
        </p:txBody>
      </p:sp>
      <p:sp>
        <p:nvSpPr>
          <p:cNvPr id="286722" name="Rectangle 2"/>
          <p:cNvSpPr>
            <a:spLocks noGrp="1" noChangeArrowheads="1"/>
          </p:cNvSpPr>
          <p:nvPr>
            <p:ph type="title"/>
          </p:nvPr>
        </p:nvSpPr>
        <p:spPr/>
        <p:txBody>
          <a:bodyPr/>
          <a:lstStyle/>
          <a:p>
            <a:r>
              <a:rPr lang="en-US"/>
              <a:t>PEST Analysis</a:t>
            </a:r>
          </a:p>
        </p:txBody>
      </p:sp>
      <p:sp>
        <p:nvSpPr>
          <p:cNvPr id="286723" name="Rectangle 3"/>
          <p:cNvSpPr>
            <a:spLocks noGrp="1" noChangeArrowheads="1"/>
          </p:cNvSpPr>
          <p:nvPr>
            <p:ph type="body" sz="half" idx="1"/>
          </p:nvPr>
        </p:nvSpPr>
        <p:spPr>
          <a:xfrm>
            <a:off x="685800" y="1752600"/>
            <a:ext cx="3505200" cy="3886200"/>
          </a:xfrm>
        </p:spPr>
        <p:txBody>
          <a:bodyPr/>
          <a:lstStyle/>
          <a:p>
            <a:r>
              <a:rPr lang="en-US" sz="1400" b="1" dirty="0"/>
              <a:t>PEST analysis :</a:t>
            </a:r>
            <a:r>
              <a:rPr lang="en-US" sz="1400" dirty="0"/>
              <a:t> </a:t>
            </a:r>
          </a:p>
          <a:p>
            <a:pPr>
              <a:buNone/>
            </a:pPr>
            <a:r>
              <a:rPr lang="en-US" sz="1400" dirty="0"/>
              <a:t> Very important that an organization </a:t>
            </a:r>
          </a:p>
          <a:p>
            <a:pPr>
              <a:buNone/>
            </a:pPr>
            <a:r>
              <a:rPr lang="en-US" sz="1400" dirty="0"/>
              <a:t>  considers its environment before </a:t>
            </a:r>
          </a:p>
          <a:p>
            <a:pPr>
              <a:buNone/>
            </a:pPr>
            <a:r>
              <a:rPr lang="en-US" sz="1400" dirty="0"/>
              <a:t>  beginning the marketing process. </a:t>
            </a:r>
          </a:p>
          <a:p>
            <a:pPr>
              <a:buNone/>
            </a:pPr>
            <a:r>
              <a:rPr lang="en-US" sz="1400" dirty="0"/>
              <a:t> Environmental analysis should be </a:t>
            </a:r>
          </a:p>
          <a:p>
            <a:pPr>
              <a:buNone/>
            </a:pPr>
            <a:r>
              <a:rPr lang="en-US" sz="1400" dirty="0"/>
              <a:t>  continuous and feed all aspects of   </a:t>
            </a:r>
          </a:p>
          <a:p>
            <a:pPr>
              <a:buNone/>
            </a:pPr>
            <a:r>
              <a:rPr lang="en-US" sz="1400" dirty="0"/>
              <a:t>  planning </a:t>
            </a:r>
          </a:p>
        </p:txBody>
      </p:sp>
      <p:grpSp>
        <p:nvGrpSpPr>
          <p:cNvPr id="2" name="Group 22"/>
          <p:cNvGrpSpPr>
            <a:grpSpLocks noChangeAspect="1"/>
          </p:cNvGrpSpPr>
          <p:nvPr/>
        </p:nvGrpSpPr>
        <p:grpSpPr bwMode="auto">
          <a:xfrm>
            <a:off x="4572000" y="1219200"/>
            <a:ext cx="3810000" cy="3886200"/>
            <a:chOff x="1680" y="1116"/>
            <a:chExt cx="2400" cy="2448"/>
          </a:xfrm>
        </p:grpSpPr>
        <p:sp>
          <p:nvSpPr>
            <p:cNvPr id="286741" name="AutoShape 21"/>
            <p:cNvSpPr>
              <a:spLocks noChangeAspect="1" noChangeArrowheads="1" noTextEdit="1"/>
            </p:cNvSpPr>
            <p:nvPr/>
          </p:nvSpPr>
          <p:spPr bwMode="auto">
            <a:xfrm>
              <a:off x="1680" y="1116"/>
              <a:ext cx="2400" cy="2448"/>
            </a:xfrm>
            <a:prstGeom prst="rect">
              <a:avLst/>
            </a:prstGeom>
            <a:noFill/>
            <a:ln w="9525">
              <a:noFill/>
              <a:miter lim="800000"/>
              <a:headEnd/>
              <a:tailEnd/>
            </a:ln>
          </p:spPr>
          <p:txBody>
            <a:bodyPr>
              <a:prstTxWarp prst="textNoShape">
                <a:avLst/>
              </a:prstTxWarp>
            </a:bodyPr>
            <a:lstStyle/>
            <a:p>
              <a:endParaRPr lang="en-US"/>
            </a:p>
          </p:txBody>
        </p:sp>
        <p:sp>
          <p:nvSpPr>
            <p:cNvPr id="286752" name="_s286752"/>
            <p:cNvSpPr>
              <a:spLocks noChangeShapeType="1"/>
            </p:cNvSpPr>
            <p:nvPr/>
          </p:nvSpPr>
          <p:spPr bwMode="auto">
            <a:xfrm flipH="1">
              <a:off x="2280" y="2340"/>
              <a:ext cx="300" cy="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86751" name="_s286751"/>
            <p:cNvSpPr>
              <a:spLocks noChangeArrowheads="1"/>
            </p:cNvSpPr>
            <p:nvPr/>
          </p:nvSpPr>
          <p:spPr bwMode="auto">
            <a:xfrm>
              <a:off x="1680" y="2040"/>
              <a:ext cx="600" cy="600"/>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2000" b="1">
                  <a:solidFill>
                    <a:schemeClr val="bg1"/>
                  </a:solidFill>
                </a:rPr>
                <a:t>T</a:t>
              </a:r>
              <a:r>
                <a:rPr lang="en-US" sz="1600">
                  <a:solidFill>
                    <a:schemeClr val="bg1"/>
                  </a:solidFill>
                </a:rPr>
                <a:t>echno</a:t>
              </a:r>
            </a:p>
            <a:p>
              <a:pPr algn="ctr">
                <a:spcBef>
                  <a:spcPct val="0"/>
                </a:spcBef>
              </a:pPr>
              <a:r>
                <a:rPr lang="en-US" sz="1600">
                  <a:solidFill>
                    <a:schemeClr val="bg1"/>
                  </a:solidFill>
                </a:rPr>
                <a:t>logy</a:t>
              </a:r>
            </a:p>
          </p:txBody>
        </p:sp>
        <p:sp>
          <p:nvSpPr>
            <p:cNvPr id="286749" name="_s286749"/>
            <p:cNvSpPr>
              <a:spLocks noChangeShapeType="1"/>
            </p:cNvSpPr>
            <p:nvPr/>
          </p:nvSpPr>
          <p:spPr bwMode="auto">
            <a:xfrm>
              <a:off x="2880" y="2640"/>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86748" name="_s286748"/>
            <p:cNvSpPr>
              <a:spLocks noChangeArrowheads="1"/>
            </p:cNvSpPr>
            <p:nvPr/>
          </p:nvSpPr>
          <p:spPr bwMode="auto">
            <a:xfrm>
              <a:off x="2580" y="2940"/>
              <a:ext cx="600" cy="600"/>
            </a:xfrm>
            <a:prstGeom prst="ellipse">
              <a:avLst/>
            </a:prstGeom>
            <a:solidFill>
              <a:srgbClr val="336666"/>
            </a:solidFill>
            <a:ln w="9525">
              <a:solidFill>
                <a:schemeClr val="tx1"/>
              </a:solidFill>
              <a:round/>
              <a:headEnd/>
              <a:tailEnd/>
            </a:ln>
          </p:spPr>
          <p:txBody>
            <a:bodyPr wrap="none" anchor="ctr">
              <a:prstTxWarp prst="textNoShape">
                <a:avLst/>
              </a:prstTxWarp>
            </a:bodyPr>
            <a:lstStyle/>
            <a:p>
              <a:pPr algn="ctr">
                <a:spcBef>
                  <a:spcPct val="0"/>
                </a:spcBef>
              </a:pPr>
              <a:r>
                <a:rPr lang="en-US" sz="2000" b="1">
                  <a:solidFill>
                    <a:schemeClr val="bg1"/>
                  </a:solidFill>
                </a:rPr>
                <a:t>S</a:t>
              </a:r>
              <a:r>
                <a:rPr lang="en-US" sz="1600">
                  <a:solidFill>
                    <a:schemeClr val="bg1"/>
                  </a:solidFill>
                </a:rPr>
                <a:t>ocio</a:t>
              </a:r>
            </a:p>
            <a:p>
              <a:pPr algn="ctr">
                <a:spcBef>
                  <a:spcPct val="0"/>
                </a:spcBef>
              </a:pPr>
              <a:r>
                <a:rPr lang="en-US" sz="1600">
                  <a:solidFill>
                    <a:schemeClr val="bg1"/>
                  </a:solidFill>
                </a:rPr>
                <a:t>cultural</a:t>
              </a:r>
            </a:p>
          </p:txBody>
        </p:sp>
        <p:sp>
          <p:nvSpPr>
            <p:cNvPr id="286747" name="_s286747"/>
            <p:cNvSpPr>
              <a:spLocks noChangeShapeType="1"/>
            </p:cNvSpPr>
            <p:nvPr/>
          </p:nvSpPr>
          <p:spPr bwMode="auto">
            <a:xfrm>
              <a:off x="3180" y="2340"/>
              <a:ext cx="300" cy="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86746" name="_s286746"/>
            <p:cNvSpPr>
              <a:spLocks noChangeArrowheads="1"/>
            </p:cNvSpPr>
            <p:nvPr/>
          </p:nvSpPr>
          <p:spPr bwMode="auto">
            <a:xfrm>
              <a:off x="3480" y="2040"/>
              <a:ext cx="600" cy="600"/>
            </a:xfrm>
            <a:prstGeom prst="ellipse">
              <a:avLst/>
            </a:prstGeom>
            <a:solidFill>
              <a:srgbClr val="FF3300"/>
            </a:solidFill>
            <a:ln w="9525">
              <a:solidFill>
                <a:schemeClr val="tx1"/>
              </a:solidFill>
              <a:round/>
              <a:headEnd/>
              <a:tailEnd/>
            </a:ln>
          </p:spPr>
          <p:txBody>
            <a:bodyPr wrap="none" anchor="ctr">
              <a:prstTxWarp prst="textNoShape">
                <a:avLst/>
              </a:prstTxWarp>
            </a:bodyPr>
            <a:lstStyle/>
            <a:p>
              <a:pPr algn="ctr">
                <a:spcBef>
                  <a:spcPct val="0"/>
                </a:spcBef>
              </a:pPr>
              <a:r>
                <a:rPr lang="en-US" sz="1800" b="1">
                  <a:solidFill>
                    <a:schemeClr val="bg1"/>
                  </a:solidFill>
                </a:rPr>
                <a:t>E</a:t>
              </a:r>
              <a:r>
                <a:rPr lang="en-US">
                  <a:solidFill>
                    <a:schemeClr val="bg1"/>
                  </a:solidFill>
                </a:rPr>
                <a:t>conomic</a:t>
              </a:r>
            </a:p>
          </p:txBody>
        </p:sp>
        <p:sp>
          <p:nvSpPr>
            <p:cNvPr id="286745" name="_s286745"/>
            <p:cNvSpPr>
              <a:spLocks noChangeShapeType="1"/>
            </p:cNvSpPr>
            <p:nvPr/>
          </p:nvSpPr>
          <p:spPr bwMode="auto">
            <a:xfrm flipV="1">
              <a:off x="2880" y="1740"/>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286744" name="_s286744"/>
            <p:cNvSpPr>
              <a:spLocks noChangeArrowheads="1"/>
            </p:cNvSpPr>
            <p:nvPr/>
          </p:nvSpPr>
          <p:spPr bwMode="auto">
            <a:xfrm>
              <a:off x="2580" y="1140"/>
              <a:ext cx="600" cy="600"/>
            </a:xfrm>
            <a:prstGeom prst="ellipse">
              <a:avLst/>
            </a:prstGeom>
            <a:solidFill>
              <a:schemeClr val="bg2"/>
            </a:solidFill>
            <a:ln w="9525">
              <a:solidFill>
                <a:schemeClr val="tx1"/>
              </a:solidFill>
              <a:round/>
              <a:headEnd/>
              <a:tailEnd/>
            </a:ln>
          </p:spPr>
          <p:txBody>
            <a:bodyPr wrap="none" anchor="ctr">
              <a:prstTxWarp prst="textNoShape">
                <a:avLst/>
              </a:prstTxWarp>
            </a:bodyPr>
            <a:lstStyle/>
            <a:p>
              <a:pPr algn="ctr">
                <a:spcBef>
                  <a:spcPct val="0"/>
                </a:spcBef>
              </a:pPr>
              <a:r>
                <a:rPr lang="en-US" sz="2000" b="1">
                  <a:solidFill>
                    <a:schemeClr val="bg1"/>
                  </a:solidFill>
                </a:rPr>
                <a:t>P</a:t>
              </a:r>
              <a:r>
                <a:rPr lang="en-US" sz="1600">
                  <a:solidFill>
                    <a:schemeClr val="bg1"/>
                  </a:solidFill>
                </a:rPr>
                <a:t>olitical</a:t>
              </a:r>
            </a:p>
          </p:txBody>
        </p:sp>
        <p:sp>
          <p:nvSpPr>
            <p:cNvPr id="286743" name="_s286743"/>
            <p:cNvSpPr>
              <a:spLocks noChangeArrowheads="1"/>
            </p:cNvSpPr>
            <p:nvPr/>
          </p:nvSpPr>
          <p:spPr bwMode="auto">
            <a:xfrm>
              <a:off x="2580" y="2040"/>
              <a:ext cx="600" cy="600"/>
            </a:xfrm>
            <a:prstGeom prst="ellipse">
              <a:avLst/>
            </a:prstGeom>
            <a:solidFill>
              <a:srgbClr val="FFFF99"/>
            </a:solidFill>
            <a:ln w="9525">
              <a:solidFill>
                <a:schemeClr val="tx1"/>
              </a:solidFill>
              <a:round/>
              <a:headEnd/>
              <a:tailEnd/>
            </a:ln>
          </p:spPr>
          <p:txBody>
            <a:bodyPr wrap="none" anchor="ctr">
              <a:prstTxWarp prst="textNoShape">
                <a:avLst/>
              </a:prstTxWarp>
            </a:bodyPr>
            <a:lstStyle/>
            <a:p>
              <a:pPr algn="ctr">
                <a:spcBef>
                  <a:spcPct val="0"/>
                </a:spcBef>
              </a:pPr>
              <a:r>
                <a:rPr lang="en-US" sz="2000"/>
                <a:t>O</a:t>
              </a:r>
              <a:r>
                <a:rPr lang="en-US" sz="1000"/>
                <a:t>pportunity</a:t>
              </a:r>
            </a:p>
            <a:p>
              <a:pPr algn="ctr">
                <a:spcBef>
                  <a:spcPct val="0"/>
                </a:spcBef>
              </a:pPr>
              <a:r>
                <a:rPr lang="en-US" sz="2000" b="1"/>
                <a:t>T</a:t>
              </a:r>
              <a:r>
                <a:rPr lang="en-US" sz="1000"/>
                <a:t>hreat</a:t>
              </a:r>
            </a:p>
          </p:txBody>
        </p:sp>
      </p:gr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A12E54F-3F68-874B-A4D5-0B337C1FD7AC}" type="datetime4">
              <a:rPr lang="en-US"/>
              <a:pPr/>
              <a:t>August 24, 2020</a:t>
            </a:fld>
            <a:endParaRPr lang="en-US"/>
          </a:p>
        </p:txBody>
      </p:sp>
      <p:sp>
        <p:nvSpPr>
          <p:cNvPr id="5" name="Slide Number Placeholder 5"/>
          <p:cNvSpPr>
            <a:spLocks noGrp="1"/>
          </p:cNvSpPr>
          <p:nvPr>
            <p:ph type="sldNum" sz="quarter" idx="12"/>
          </p:nvPr>
        </p:nvSpPr>
        <p:spPr/>
        <p:txBody>
          <a:bodyPr/>
          <a:lstStyle/>
          <a:p>
            <a:fld id="{98690FC6-589A-A74D-BD27-ED62137A3A97}" type="slidenum">
              <a:rPr lang="en-US"/>
              <a:pPr/>
              <a:t>34</a:t>
            </a:fld>
            <a:endParaRPr lang="en-US"/>
          </a:p>
        </p:txBody>
      </p:sp>
      <p:sp>
        <p:nvSpPr>
          <p:cNvPr id="290818" name="Rectangle 2"/>
          <p:cNvSpPr>
            <a:spLocks noGrp="1" noChangeArrowheads="1"/>
          </p:cNvSpPr>
          <p:nvPr>
            <p:ph type="title"/>
          </p:nvPr>
        </p:nvSpPr>
        <p:spPr>
          <a:xfrm>
            <a:off x="609600" y="457200"/>
            <a:ext cx="7924800" cy="838200"/>
          </a:xfrm>
        </p:spPr>
        <p:txBody>
          <a:bodyPr/>
          <a:lstStyle/>
          <a:p>
            <a:r>
              <a:rPr lang="en-US" b="0"/>
              <a:t>Political Factors</a:t>
            </a:r>
          </a:p>
        </p:txBody>
      </p:sp>
      <p:sp>
        <p:nvSpPr>
          <p:cNvPr id="290819" name="Rectangle 3"/>
          <p:cNvSpPr>
            <a:spLocks noGrp="1" noChangeArrowheads="1"/>
          </p:cNvSpPr>
          <p:nvPr>
            <p:ph type="body" idx="1"/>
          </p:nvPr>
        </p:nvSpPr>
        <p:spPr>
          <a:xfrm>
            <a:off x="457200" y="1403350"/>
            <a:ext cx="7772400" cy="4953000"/>
          </a:xfrm>
        </p:spPr>
        <p:txBody>
          <a:bodyPr/>
          <a:lstStyle/>
          <a:p>
            <a:pPr>
              <a:buNone/>
            </a:pPr>
            <a:r>
              <a:rPr lang="en-US" sz="1400" dirty="0"/>
              <a:t>The political arena has a huge influence upon: </a:t>
            </a:r>
          </a:p>
          <a:p>
            <a:r>
              <a:rPr lang="en-US" sz="1400" dirty="0"/>
              <a:t>the regulation of businesses  </a:t>
            </a:r>
          </a:p>
          <a:p>
            <a:r>
              <a:rPr lang="en-US" sz="1400" dirty="0"/>
              <a:t>the spending power of consumers and other businesses. </a:t>
            </a:r>
          </a:p>
          <a:p>
            <a:endParaRPr lang="en-US" sz="1400" dirty="0"/>
          </a:p>
          <a:p>
            <a:pPr>
              <a:buNone/>
            </a:pPr>
            <a:r>
              <a:rPr lang="en-US" sz="1400" dirty="0"/>
              <a:t>You must consider issues such as: </a:t>
            </a:r>
          </a:p>
          <a:p>
            <a:pPr>
              <a:buNone/>
            </a:pPr>
            <a:r>
              <a:rPr lang="en-US" sz="1400" dirty="0"/>
              <a:t>1. How stable is the political environment? </a:t>
            </a:r>
          </a:p>
          <a:p>
            <a:pPr>
              <a:buNone/>
            </a:pPr>
            <a:r>
              <a:rPr lang="en-US" sz="1400" dirty="0"/>
              <a:t>2. Will government policy influence laws that regulate or tax your business?</a:t>
            </a:r>
          </a:p>
          <a:p>
            <a:pPr>
              <a:buNone/>
            </a:pPr>
            <a:r>
              <a:rPr lang="en-US" sz="1400" dirty="0"/>
              <a:t>3. What is the government's position on marketing ethics? </a:t>
            </a:r>
          </a:p>
          <a:p>
            <a:pPr>
              <a:buNone/>
            </a:pPr>
            <a:r>
              <a:rPr lang="en-US" sz="1400" dirty="0"/>
              <a:t>4. What is the government's policy on the economy and health spending? </a:t>
            </a:r>
          </a:p>
          <a:p>
            <a:pPr>
              <a:buNone/>
            </a:pPr>
            <a:r>
              <a:rPr lang="en-US" sz="1400" dirty="0"/>
              <a:t>5. Does the government have a view on culture and religion? </a:t>
            </a:r>
          </a:p>
          <a:p>
            <a:pPr>
              <a:buNone/>
            </a:pPr>
            <a:r>
              <a:rPr lang="en-US" sz="1400" dirty="0"/>
              <a:t>6. Is the government involved in trading agreements such as WTO, EU, NAFTA,AFTA,</a:t>
            </a:r>
          </a:p>
          <a:p>
            <a:pPr>
              <a:buNone/>
            </a:pPr>
            <a:r>
              <a:rPr lang="en-US" sz="1400" dirty="0"/>
              <a:t>    Asian Harmonization or others?</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2EFC69D-B39F-B748-A60A-A719EE856B02}" type="datetime4">
              <a:rPr lang="en-US"/>
              <a:pPr/>
              <a:t>August 24, 2020</a:t>
            </a:fld>
            <a:endParaRPr lang="en-US"/>
          </a:p>
        </p:txBody>
      </p:sp>
      <p:sp>
        <p:nvSpPr>
          <p:cNvPr id="5" name="Slide Number Placeholder 5"/>
          <p:cNvSpPr>
            <a:spLocks noGrp="1"/>
          </p:cNvSpPr>
          <p:nvPr>
            <p:ph type="sldNum" sz="quarter" idx="12"/>
          </p:nvPr>
        </p:nvSpPr>
        <p:spPr/>
        <p:txBody>
          <a:bodyPr/>
          <a:lstStyle/>
          <a:p>
            <a:fld id="{2FB764F9-3F26-984E-B7A6-2CAB3C91E7E4}" type="slidenum">
              <a:rPr lang="en-US"/>
              <a:pPr/>
              <a:t>35</a:t>
            </a:fld>
            <a:endParaRPr lang="en-US"/>
          </a:p>
        </p:txBody>
      </p:sp>
      <p:sp>
        <p:nvSpPr>
          <p:cNvPr id="291842" name="Rectangle 2"/>
          <p:cNvSpPr>
            <a:spLocks noGrp="1" noChangeArrowheads="1"/>
          </p:cNvSpPr>
          <p:nvPr>
            <p:ph type="title"/>
          </p:nvPr>
        </p:nvSpPr>
        <p:spPr/>
        <p:txBody>
          <a:bodyPr>
            <a:normAutofit fontScale="90000"/>
          </a:bodyPr>
          <a:lstStyle/>
          <a:p>
            <a:r>
              <a:rPr lang="en-US" b="0"/>
              <a:t>Economic Factors</a:t>
            </a:r>
            <a:br>
              <a:rPr lang="en-US"/>
            </a:br>
            <a:endParaRPr lang="en-US"/>
          </a:p>
        </p:txBody>
      </p:sp>
      <p:sp>
        <p:nvSpPr>
          <p:cNvPr id="291843" name="Rectangle 3"/>
          <p:cNvSpPr>
            <a:spLocks noGrp="1" noChangeArrowheads="1"/>
          </p:cNvSpPr>
          <p:nvPr>
            <p:ph type="body" idx="1"/>
          </p:nvPr>
        </p:nvSpPr>
        <p:spPr>
          <a:xfrm>
            <a:off x="685800" y="1219200"/>
            <a:ext cx="7772400" cy="4495800"/>
          </a:xfrm>
        </p:spPr>
        <p:txBody>
          <a:bodyPr/>
          <a:lstStyle/>
          <a:p>
            <a:pPr>
              <a:buNone/>
            </a:pPr>
            <a:r>
              <a:rPr lang="en-US" sz="1800" dirty="0"/>
              <a:t> Marketers need to consider the state of a trading economy in the  short and long-terms. This is especially true when planning for international marketing. </a:t>
            </a:r>
          </a:p>
          <a:p>
            <a:pPr>
              <a:buNone/>
            </a:pPr>
            <a:endParaRPr lang="en-US" sz="1800" dirty="0"/>
          </a:p>
          <a:p>
            <a:pPr>
              <a:buNone/>
            </a:pPr>
            <a:r>
              <a:rPr lang="en-US" sz="1800" dirty="0"/>
              <a:t>You need to look at:</a:t>
            </a:r>
          </a:p>
          <a:p>
            <a:pPr>
              <a:buNone/>
            </a:pPr>
            <a:r>
              <a:rPr lang="en-US" sz="1800" dirty="0"/>
              <a:t>1. Interest rates and currency rate</a:t>
            </a:r>
          </a:p>
          <a:p>
            <a:pPr>
              <a:buNone/>
            </a:pPr>
            <a:r>
              <a:rPr lang="en-US" sz="1800" dirty="0"/>
              <a:t>2. The level of inflation Employment level per capita </a:t>
            </a:r>
          </a:p>
          <a:p>
            <a:pPr>
              <a:buNone/>
            </a:pPr>
            <a:r>
              <a:rPr lang="en-US" sz="1800" dirty="0"/>
              <a:t>3. Long-term prospects for the economy Gross Domestic Product (GDP) per</a:t>
            </a:r>
          </a:p>
          <a:p>
            <a:pPr>
              <a:buNone/>
            </a:pPr>
            <a:r>
              <a:rPr lang="en-US" sz="1800" dirty="0"/>
              <a:t>    capita, and so on</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456A5C5-B48E-3343-AB16-1B7DA16A39AD}" type="datetime4">
              <a:rPr lang="en-US"/>
              <a:pPr/>
              <a:t>August 24, 2020</a:t>
            </a:fld>
            <a:endParaRPr lang="en-US"/>
          </a:p>
        </p:txBody>
      </p:sp>
      <p:sp>
        <p:nvSpPr>
          <p:cNvPr id="5" name="Slide Number Placeholder 5"/>
          <p:cNvSpPr>
            <a:spLocks noGrp="1"/>
          </p:cNvSpPr>
          <p:nvPr>
            <p:ph type="sldNum" sz="quarter" idx="12"/>
          </p:nvPr>
        </p:nvSpPr>
        <p:spPr/>
        <p:txBody>
          <a:bodyPr/>
          <a:lstStyle/>
          <a:p>
            <a:fld id="{BE4B8B45-1175-7A4D-AED3-B10EFA6B986E}" type="slidenum">
              <a:rPr lang="en-US"/>
              <a:pPr/>
              <a:t>36</a:t>
            </a:fld>
            <a:endParaRPr lang="en-US"/>
          </a:p>
        </p:txBody>
      </p:sp>
      <p:sp>
        <p:nvSpPr>
          <p:cNvPr id="292866" name="Rectangle 2"/>
          <p:cNvSpPr>
            <a:spLocks noGrp="1" noChangeArrowheads="1"/>
          </p:cNvSpPr>
          <p:nvPr>
            <p:ph type="title"/>
          </p:nvPr>
        </p:nvSpPr>
        <p:spPr>
          <a:xfrm>
            <a:off x="685800" y="381000"/>
            <a:ext cx="7924800" cy="838200"/>
          </a:xfrm>
        </p:spPr>
        <p:txBody>
          <a:bodyPr/>
          <a:lstStyle/>
          <a:p>
            <a:r>
              <a:rPr lang="en-US" b="0"/>
              <a:t>Socio Cultural Factors</a:t>
            </a:r>
          </a:p>
        </p:txBody>
      </p:sp>
      <p:sp>
        <p:nvSpPr>
          <p:cNvPr id="292867" name="Rectangle 3"/>
          <p:cNvSpPr>
            <a:spLocks noGrp="1" noChangeArrowheads="1"/>
          </p:cNvSpPr>
          <p:nvPr>
            <p:ph type="body" idx="1"/>
          </p:nvPr>
        </p:nvSpPr>
        <p:spPr>
          <a:xfrm>
            <a:off x="457200" y="1631950"/>
            <a:ext cx="7772400" cy="4724400"/>
          </a:xfrm>
        </p:spPr>
        <p:txBody>
          <a:bodyPr/>
          <a:lstStyle/>
          <a:p>
            <a:pPr>
              <a:buNone/>
            </a:pPr>
            <a:r>
              <a:rPr lang="en-US" sz="1800" dirty="0"/>
              <a:t>The social and cultural influences on business vary from country to country. It is very important that such factors are considered. Factors include: </a:t>
            </a:r>
          </a:p>
          <a:p>
            <a:pPr>
              <a:buNone/>
            </a:pPr>
            <a:r>
              <a:rPr lang="en-US" sz="1800" dirty="0"/>
              <a:t>1. What is the dominant religion? </a:t>
            </a:r>
          </a:p>
          <a:p>
            <a:pPr>
              <a:buNone/>
            </a:pPr>
            <a:r>
              <a:rPr lang="en-US" sz="1800" dirty="0"/>
              <a:t>2. What are attitudes to foreign products and services? </a:t>
            </a:r>
          </a:p>
          <a:p>
            <a:pPr>
              <a:buNone/>
            </a:pPr>
            <a:r>
              <a:rPr lang="en-US" sz="1800" dirty="0"/>
              <a:t>3. Does language impact upon the diffusion of products onto </a:t>
            </a:r>
          </a:p>
          <a:p>
            <a:pPr>
              <a:buNone/>
            </a:pPr>
            <a:r>
              <a:rPr lang="en-US" sz="1800" dirty="0"/>
              <a:t>    markets? </a:t>
            </a:r>
          </a:p>
          <a:p>
            <a:pPr>
              <a:buNone/>
            </a:pPr>
            <a:r>
              <a:rPr lang="en-US" sz="1800" dirty="0"/>
              <a:t>4. How much time do consumers have for leisure? </a:t>
            </a:r>
          </a:p>
          <a:p>
            <a:pPr>
              <a:buNone/>
            </a:pPr>
            <a:r>
              <a:rPr lang="en-US" sz="1800" dirty="0"/>
              <a:t>5. What are the roles of men and women within society? </a:t>
            </a:r>
          </a:p>
          <a:p>
            <a:pPr>
              <a:buNone/>
            </a:pPr>
            <a:r>
              <a:rPr lang="en-US" sz="1800" dirty="0"/>
              <a:t>6. How long are the population living? Are the older generations </a:t>
            </a:r>
          </a:p>
          <a:p>
            <a:pPr>
              <a:buNone/>
            </a:pPr>
            <a:r>
              <a:rPr lang="en-US" sz="1800" dirty="0"/>
              <a:t>    wealthy? </a:t>
            </a:r>
          </a:p>
          <a:p>
            <a:pPr>
              <a:buNone/>
            </a:pPr>
            <a:r>
              <a:rPr lang="en-US" sz="1800" dirty="0"/>
              <a:t> </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864BFAE-1401-AD4E-9631-F9C91644E86A}" type="datetime4">
              <a:rPr lang="en-US"/>
              <a:pPr/>
              <a:t>August 24, 2020</a:t>
            </a:fld>
            <a:endParaRPr lang="en-US"/>
          </a:p>
        </p:txBody>
      </p:sp>
      <p:sp>
        <p:nvSpPr>
          <p:cNvPr id="5" name="Slide Number Placeholder 5"/>
          <p:cNvSpPr>
            <a:spLocks noGrp="1"/>
          </p:cNvSpPr>
          <p:nvPr>
            <p:ph type="sldNum" sz="quarter" idx="12"/>
          </p:nvPr>
        </p:nvSpPr>
        <p:spPr/>
        <p:txBody>
          <a:bodyPr/>
          <a:lstStyle/>
          <a:p>
            <a:fld id="{5CA3142B-ECEC-4E4F-BE31-06707F6BFF7A}" type="slidenum">
              <a:rPr lang="en-US"/>
              <a:pPr/>
              <a:t>37</a:t>
            </a:fld>
            <a:endParaRPr lang="en-US"/>
          </a:p>
        </p:txBody>
      </p:sp>
      <p:sp>
        <p:nvSpPr>
          <p:cNvPr id="293890" name="Rectangle 2"/>
          <p:cNvSpPr>
            <a:spLocks noGrp="1" noChangeArrowheads="1"/>
          </p:cNvSpPr>
          <p:nvPr>
            <p:ph type="title"/>
          </p:nvPr>
        </p:nvSpPr>
        <p:spPr/>
        <p:txBody>
          <a:bodyPr/>
          <a:lstStyle/>
          <a:p>
            <a:r>
              <a:rPr lang="en-US" b="0"/>
              <a:t>Technological Factors</a:t>
            </a:r>
          </a:p>
        </p:txBody>
      </p:sp>
      <p:sp>
        <p:nvSpPr>
          <p:cNvPr id="293891" name="Rectangle 3"/>
          <p:cNvSpPr>
            <a:spLocks noGrp="1" noChangeArrowheads="1"/>
          </p:cNvSpPr>
          <p:nvPr>
            <p:ph type="body" idx="1"/>
          </p:nvPr>
        </p:nvSpPr>
        <p:spPr>
          <a:xfrm>
            <a:off x="609600" y="1066800"/>
            <a:ext cx="7772400" cy="4495800"/>
          </a:xfrm>
        </p:spPr>
        <p:txBody>
          <a:bodyPr/>
          <a:lstStyle/>
          <a:p>
            <a:pPr marL="457200" indent="-457200"/>
            <a:endParaRPr lang="en-US" sz="1400"/>
          </a:p>
          <a:p>
            <a:pPr marL="457200" indent="-457200"/>
            <a:r>
              <a:rPr lang="en-US" sz="1400"/>
              <a:t>Technology is vital for competitive advantage, and is a major driver of globalization. Consider the following points: </a:t>
            </a:r>
          </a:p>
          <a:p>
            <a:pPr marL="457200" indent="-457200">
              <a:buFontTx/>
              <a:buAutoNum type="arabicPeriod"/>
            </a:pPr>
            <a:r>
              <a:rPr lang="en-US" sz="1400"/>
              <a:t>Does technology allow for products and services to be made more cheaply and to a better standard of quality? </a:t>
            </a:r>
          </a:p>
          <a:p>
            <a:pPr marL="457200" indent="-457200"/>
            <a:r>
              <a:rPr lang="en-US" sz="1400"/>
              <a:t>2.    Do the technologies offer consumers and businesses more innovative products and services such as , cancer vaccines, slow release drugs, Internet banking, new generation mobile telephones, etc?</a:t>
            </a:r>
          </a:p>
          <a:p>
            <a:pPr marL="457200" indent="-457200"/>
            <a:r>
              <a:rPr lang="en-US" sz="1400"/>
              <a:t>3.    How is distribution changed by new technologies e.g. drugs via the Internet, flight tickets, auctions, etc? </a:t>
            </a:r>
          </a:p>
          <a:p>
            <a:pPr marL="457200" indent="-457200"/>
            <a:r>
              <a:rPr lang="en-US" sz="1400"/>
              <a:t>4.    Does technology offer companies a new way to communicate with consumers e.g. banners, Customer Relationship Management (CRM), etc? </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Date Placeholder 4"/>
          <p:cNvSpPr>
            <a:spLocks noGrp="1"/>
          </p:cNvSpPr>
          <p:nvPr>
            <p:ph type="dt" sz="half" idx="10"/>
          </p:nvPr>
        </p:nvSpPr>
        <p:spPr/>
        <p:txBody>
          <a:bodyPr/>
          <a:lstStyle/>
          <a:p>
            <a:fld id="{F90A7D2D-D7C5-244C-98B7-4EF6BDC2F50D}" type="datetime4">
              <a:rPr lang="en-US"/>
              <a:pPr/>
              <a:t>August 24, 2020</a:t>
            </a:fld>
            <a:endParaRPr lang="en-US"/>
          </a:p>
        </p:txBody>
      </p:sp>
      <p:sp>
        <p:nvSpPr>
          <p:cNvPr id="24" name="Slide Number Placeholder 6"/>
          <p:cNvSpPr>
            <a:spLocks noGrp="1"/>
          </p:cNvSpPr>
          <p:nvPr>
            <p:ph type="sldNum" sz="quarter" idx="12"/>
          </p:nvPr>
        </p:nvSpPr>
        <p:spPr/>
        <p:txBody>
          <a:bodyPr/>
          <a:lstStyle/>
          <a:p>
            <a:fld id="{3884A122-68B4-6E49-8837-89117126E9EC}" type="slidenum">
              <a:rPr lang="en-US"/>
              <a:pPr/>
              <a:t>38</a:t>
            </a:fld>
            <a:endParaRPr lang="en-US"/>
          </a:p>
        </p:txBody>
      </p:sp>
      <p:sp>
        <p:nvSpPr>
          <p:cNvPr id="304130" name="Rectangle 2"/>
          <p:cNvSpPr>
            <a:spLocks noGrp="1" noChangeArrowheads="1"/>
          </p:cNvSpPr>
          <p:nvPr>
            <p:ph type="title"/>
          </p:nvPr>
        </p:nvSpPr>
        <p:spPr/>
        <p:txBody>
          <a:bodyPr/>
          <a:lstStyle/>
          <a:p>
            <a:pPr algn="ctr"/>
            <a:r>
              <a:rPr lang="en-US"/>
              <a:t>COMPETITOR ANALYSIS</a:t>
            </a:r>
          </a:p>
        </p:txBody>
      </p:sp>
      <p:grpSp>
        <p:nvGrpSpPr>
          <p:cNvPr id="2" name="Group 32"/>
          <p:cNvGrpSpPr>
            <a:grpSpLocks noChangeAspect="1"/>
          </p:cNvGrpSpPr>
          <p:nvPr/>
        </p:nvGrpSpPr>
        <p:grpSpPr bwMode="auto">
          <a:xfrm>
            <a:off x="685800" y="1295400"/>
            <a:ext cx="3810000" cy="3886200"/>
            <a:chOff x="1285" y="788"/>
            <a:chExt cx="2400" cy="2448"/>
          </a:xfrm>
        </p:grpSpPr>
        <p:sp>
          <p:nvSpPr>
            <p:cNvPr id="304159" name="AutoShape 31"/>
            <p:cNvSpPr>
              <a:spLocks noChangeAspect="1" noChangeArrowheads="1" noTextEdit="1"/>
            </p:cNvSpPr>
            <p:nvPr/>
          </p:nvSpPr>
          <p:spPr bwMode="auto">
            <a:xfrm>
              <a:off x="1285" y="788"/>
              <a:ext cx="2400" cy="2448"/>
            </a:xfrm>
            <a:prstGeom prst="rect">
              <a:avLst/>
            </a:prstGeom>
            <a:noFill/>
            <a:ln w="9525">
              <a:noFill/>
              <a:miter lim="800000"/>
              <a:headEnd/>
              <a:tailEnd/>
            </a:ln>
          </p:spPr>
          <p:txBody>
            <a:bodyPr>
              <a:prstTxWarp prst="textNoShape">
                <a:avLst/>
              </a:prstTxWarp>
            </a:bodyPr>
            <a:lstStyle/>
            <a:p>
              <a:endParaRPr lang="en-US"/>
            </a:p>
          </p:txBody>
        </p:sp>
        <p:sp>
          <p:nvSpPr>
            <p:cNvPr id="304163" name="_s304163"/>
            <p:cNvSpPr>
              <a:spLocks noChangeArrowheads="1" noTextEdit="1"/>
            </p:cNvSpPr>
            <p:nvPr/>
          </p:nvSpPr>
          <p:spPr bwMode="auto">
            <a:xfrm>
              <a:off x="2377" y="1562"/>
              <a:ext cx="900" cy="900"/>
            </a:xfrm>
            <a:prstGeom prst="ellipse">
              <a:avLst/>
            </a:prstGeom>
            <a:solidFill>
              <a:srgbClr val="FF0000">
                <a:alpha val="50000"/>
              </a:srgbClr>
            </a:solidFill>
            <a:ln w="4699">
              <a:solidFill>
                <a:schemeClr val="hlink"/>
              </a:solidFill>
              <a:round/>
              <a:headEnd/>
              <a:tailEnd/>
            </a:ln>
          </p:spPr>
          <p:txBody>
            <a:bodyPr anchor="ctr">
              <a:prstTxWarp prst="textNoShape">
                <a:avLst/>
              </a:prstTxWarp>
            </a:bodyPr>
            <a:lstStyle/>
            <a:p>
              <a:endParaRPr lang="en-US"/>
            </a:p>
          </p:txBody>
        </p:sp>
        <p:sp>
          <p:nvSpPr>
            <p:cNvPr id="304164" name="_s304164"/>
            <p:cNvSpPr>
              <a:spLocks noChangeArrowheads="1"/>
            </p:cNvSpPr>
            <p:nvPr/>
          </p:nvSpPr>
          <p:spPr bwMode="auto">
            <a:xfrm>
              <a:off x="3367" y="1900"/>
              <a:ext cx="240" cy="225"/>
            </a:xfrm>
            <a:prstGeom prst="rect">
              <a:avLst/>
            </a:prstGeom>
            <a:noFill/>
            <a:ln w="9525">
              <a:noFill/>
              <a:miter lim="800000"/>
              <a:headEnd/>
              <a:tailEnd/>
            </a:ln>
          </p:spPr>
          <p:txBody>
            <a:bodyPr wrap="none" anchor="ctr">
              <a:prstTxWarp prst="textNoShape">
                <a:avLst/>
              </a:prstTxWarp>
            </a:bodyPr>
            <a:lstStyle/>
            <a:p>
              <a:pPr algn="ctr">
                <a:spcBef>
                  <a:spcPct val="0"/>
                </a:spcBef>
              </a:pPr>
              <a:endParaRPr lang="en-US" sz="1800"/>
            </a:p>
          </p:txBody>
        </p:sp>
        <p:sp>
          <p:nvSpPr>
            <p:cNvPr id="304165" name="_s304165"/>
            <p:cNvSpPr>
              <a:spLocks noChangeArrowheads="1" noTextEdit="1"/>
            </p:cNvSpPr>
            <p:nvPr/>
          </p:nvSpPr>
          <p:spPr bwMode="auto">
            <a:xfrm>
              <a:off x="1692" y="1562"/>
              <a:ext cx="900" cy="900"/>
            </a:xfrm>
            <a:prstGeom prst="ellipse">
              <a:avLst/>
            </a:prstGeom>
            <a:solidFill>
              <a:srgbClr val="000080">
                <a:alpha val="50000"/>
              </a:srgbClr>
            </a:solidFill>
            <a:ln w="4699">
              <a:solidFill>
                <a:schemeClr val="folHlink"/>
              </a:solidFill>
              <a:round/>
              <a:headEnd/>
              <a:tailEnd/>
            </a:ln>
          </p:spPr>
          <p:txBody>
            <a:bodyPr anchor="ctr">
              <a:prstTxWarp prst="textNoShape">
                <a:avLst/>
              </a:prstTxWarp>
            </a:bodyPr>
            <a:lstStyle/>
            <a:p>
              <a:endParaRPr lang="en-US"/>
            </a:p>
          </p:txBody>
        </p:sp>
        <p:sp>
          <p:nvSpPr>
            <p:cNvPr id="304166" name="_s304166"/>
            <p:cNvSpPr>
              <a:spLocks noChangeArrowheads="1"/>
            </p:cNvSpPr>
            <p:nvPr/>
          </p:nvSpPr>
          <p:spPr bwMode="auto">
            <a:xfrm>
              <a:off x="1362" y="1900"/>
              <a:ext cx="240" cy="225"/>
            </a:xfrm>
            <a:prstGeom prst="rect">
              <a:avLst/>
            </a:prstGeom>
            <a:noFill/>
            <a:ln w="9525">
              <a:noFill/>
              <a:miter lim="800000"/>
              <a:headEnd/>
              <a:tailEnd/>
            </a:ln>
          </p:spPr>
          <p:txBody>
            <a:bodyPr wrap="none" anchor="ctr">
              <a:prstTxWarp prst="textNoShape">
                <a:avLst/>
              </a:prstTxWarp>
            </a:bodyPr>
            <a:lstStyle/>
            <a:p>
              <a:pPr algn="ctr">
                <a:spcBef>
                  <a:spcPct val="0"/>
                </a:spcBef>
              </a:pPr>
              <a:endParaRPr lang="en-US" sz="1800"/>
            </a:p>
          </p:txBody>
        </p:sp>
        <p:sp>
          <p:nvSpPr>
            <p:cNvPr id="304168" name="Text Box 40"/>
            <p:cNvSpPr txBox="1">
              <a:spLocks noChangeArrowheads="1"/>
            </p:cNvSpPr>
            <p:nvPr/>
          </p:nvSpPr>
          <p:spPr bwMode="auto">
            <a:xfrm>
              <a:off x="1824" y="1892"/>
              <a:ext cx="576" cy="192"/>
            </a:xfrm>
            <a:prstGeom prst="rect">
              <a:avLst/>
            </a:prstGeom>
            <a:noFill/>
            <a:ln w="9525">
              <a:noFill/>
              <a:miter lim="800000"/>
              <a:headEnd/>
              <a:tailEnd/>
            </a:ln>
            <a:effectLst/>
          </p:spPr>
          <p:txBody>
            <a:bodyPr>
              <a:prstTxWarp prst="textNoShape">
                <a:avLst/>
              </a:prstTxWarp>
              <a:spAutoFit/>
            </a:bodyPr>
            <a:lstStyle/>
            <a:p>
              <a:r>
                <a:rPr lang="en-US" b="1">
                  <a:solidFill>
                    <a:schemeClr val="bg1"/>
                  </a:solidFill>
                </a:rPr>
                <a:t>Actual</a:t>
              </a:r>
            </a:p>
          </p:txBody>
        </p:sp>
        <p:sp>
          <p:nvSpPr>
            <p:cNvPr id="304169" name="Text Box 41"/>
            <p:cNvSpPr txBox="1">
              <a:spLocks noChangeArrowheads="1"/>
            </p:cNvSpPr>
            <p:nvPr/>
          </p:nvSpPr>
          <p:spPr bwMode="auto">
            <a:xfrm>
              <a:off x="2640" y="1892"/>
              <a:ext cx="816" cy="192"/>
            </a:xfrm>
            <a:prstGeom prst="rect">
              <a:avLst/>
            </a:prstGeom>
            <a:noFill/>
            <a:ln w="9525">
              <a:noFill/>
              <a:miter lim="800000"/>
              <a:headEnd/>
              <a:tailEnd/>
            </a:ln>
            <a:effectLst/>
          </p:spPr>
          <p:txBody>
            <a:bodyPr>
              <a:prstTxWarp prst="textNoShape">
                <a:avLst/>
              </a:prstTxWarp>
              <a:spAutoFit/>
            </a:bodyPr>
            <a:lstStyle/>
            <a:p>
              <a:r>
                <a:rPr lang="en-US" b="1">
                  <a:solidFill>
                    <a:schemeClr val="bg1"/>
                  </a:solidFill>
                </a:rPr>
                <a:t>Potential</a:t>
              </a:r>
            </a:p>
          </p:txBody>
        </p:sp>
      </p:grpSp>
      <p:sp>
        <p:nvSpPr>
          <p:cNvPr id="304182" name="Rectangle 54"/>
          <p:cNvSpPr>
            <a:spLocks noChangeArrowheads="1"/>
          </p:cNvSpPr>
          <p:nvPr/>
        </p:nvSpPr>
        <p:spPr bwMode="auto">
          <a:xfrm>
            <a:off x="1143000" y="2362200"/>
            <a:ext cx="7010400" cy="18288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304183" name="Text Box 55"/>
          <p:cNvSpPr txBox="1">
            <a:spLocks noChangeArrowheads="1"/>
          </p:cNvSpPr>
          <p:nvPr/>
        </p:nvSpPr>
        <p:spPr bwMode="auto">
          <a:xfrm>
            <a:off x="2895600" y="1676400"/>
            <a:ext cx="4114800" cy="457200"/>
          </a:xfrm>
          <a:prstGeom prst="rect">
            <a:avLst/>
          </a:prstGeom>
          <a:noFill/>
          <a:ln w="9525">
            <a:noFill/>
            <a:miter lim="800000"/>
            <a:headEnd/>
            <a:tailEnd/>
          </a:ln>
          <a:effectLst/>
        </p:spPr>
        <p:txBody>
          <a:bodyPr>
            <a:prstTxWarp prst="textNoShape">
              <a:avLst/>
            </a:prstTxWarp>
            <a:spAutoFit/>
          </a:bodyPr>
          <a:lstStyle/>
          <a:p>
            <a:r>
              <a:rPr lang="en-US" sz="2400"/>
              <a:t>Who is my competitor?</a:t>
            </a:r>
          </a:p>
        </p:txBody>
      </p:sp>
      <p:sp>
        <p:nvSpPr>
          <p:cNvPr id="304184" name="Text Box 56"/>
          <p:cNvSpPr txBox="1">
            <a:spLocks noChangeArrowheads="1"/>
          </p:cNvSpPr>
          <p:nvPr/>
        </p:nvSpPr>
        <p:spPr bwMode="auto">
          <a:xfrm>
            <a:off x="3124200" y="4352925"/>
            <a:ext cx="3429000" cy="1590675"/>
          </a:xfrm>
          <a:prstGeom prst="rect">
            <a:avLst/>
          </a:prstGeom>
          <a:noFill/>
          <a:ln w="9525">
            <a:solidFill>
              <a:schemeClr val="tx1"/>
            </a:solidFill>
            <a:miter lim="800000"/>
            <a:headEnd/>
            <a:tailEnd/>
          </a:ln>
          <a:effectLst/>
        </p:spPr>
        <p:txBody>
          <a:bodyPr>
            <a:prstTxWarp prst="textNoShape">
              <a:avLst/>
            </a:prstTxWarp>
            <a:spAutoFit/>
          </a:bodyPr>
          <a:lstStyle/>
          <a:p>
            <a:pPr marL="457200" indent="-457200">
              <a:buFontTx/>
              <a:buChar char="•"/>
            </a:pPr>
            <a:r>
              <a:rPr lang="en-US"/>
              <a:t>Drug Composition/Ingredient</a:t>
            </a:r>
          </a:p>
          <a:p>
            <a:pPr marL="457200" indent="-457200">
              <a:buFontTx/>
              <a:buChar char="•"/>
            </a:pPr>
            <a:r>
              <a:rPr lang="en-US"/>
              <a:t>Indication </a:t>
            </a:r>
          </a:p>
          <a:p>
            <a:pPr marL="457200" indent="-457200">
              <a:buFontTx/>
              <a:buChar char="•"/>
            </a:pPr>
            <a:r>
              <a:rPr lang="en-US"/>
              <a:t>Therapeutic Class</a:t>
            </a:r>
          </a:p>
          <a:p>
            <a:pPr marL="457200" indent="-457200">
              <a:buFontTx/>
              <a:buChar char="•"/>
            </a:pPr>
            <a:r>
              <a:rPr lang="en-US"/>
              <a:t>Drug Generation</a:t>
            </a:r>
          </a:p>
          <a:p>
            <a:pPr marL="457200" indent="-457200">
              <a:buFontTx/>
              <a:buChar char="•"/>
            </a:pPr>
            <a:r>
              <a:rPr lang="en-US"/>
              <a:t>Drug Preparation  </a:t>
            </a:r>
          </a:p>
        </p:txBody>
      </p:sp>
      <p:sp>
        <p:nvSpPr>
          <p:cNvPr id="304185" name="AutoShape 57"/>
          <p:cNvSpPr>
            <a:spLocks noChangeArrowheads="1"/>
          </p:cNvSpPr>
          <p:nvPr/>
        </p:nvSpPr>
        <p:spPr bwMode="auto">
          <a:xfrm>
            <a:off x="2133600" y="4267200"/>
            <a:ext cx="685800" cy="1447800"/>
          </a:xfrm>
          <a:prstGeom prst="curvedRightArrow">
            <a:avLst>
              <a:gd name="adj1" fmla="val 42222"/>
              <a:gd name="adj2" fmla="val 84444"/>
              <a:gd name="adj3" fmla="val 33333"/>
            </a:avLst>
          </a:prstGeom>
          <a:solidFill>
            <a:schemeClr val="accent1"/>
          </a:solidFill>
          <a:ln w="9525">
            <a:solidFill>
              <a:schemeClr val="tx1"/>
            </a:solidFill>
            <a:miter lim="800000"/>
            <a:headEnd/>
            <a:tailEnd/>
          </a:ln>
          <a:effectLst/>
        </p:spPr>
        <p:txBody>
          <a:bodyPr wrap="none" anchor="ctr">
            <a:prstTxWarp prst="textNoShape">
              <a:avLst/>
            </a:prstTxWarp>
          </a:bodyPr>
          <a:lstStyle/>
          <a:p>
            <a:endParaRPr lang="en-US"/>
          </a:p>
        </p:txBody>
      </p:sp>
      <p:grpSp>
        <p:nvGrpSpPr>
          <p:cNvPr id="3" name="Group 65"/>
          <p:cNvGrpSpPr>
            <a:grpSpLocks noChangeAspect="1"/>
          </p:cNvGrpSpPr>
          <p:nvPr/>
        </p:nvGrpSpPr>
        <p:grpSpPr bwMode="auto">
          <a:xfrm>
            <a:off x="4495800" y="1371600"/>
            <a:ext cx="3810000" cy="3886200"/>
            <a:chOff x="1285" y="788"/>
            <a:chExt cx="2400" cy="2448"/>
          </a:xfrm>
        </p:grpSpPr>
        <p:sp>
          <p:nvSpPr>
            <p:cNvPr id="304194" name="AutoShape 66"/>
            <p:cNvSpPr>
              <a:spLocks noChangeAspect="1" noChangeArrowheads="1" noTextEdit="1"/>
            </p:cNvSpPr>
            <p:nvPr/>
          </p:nvSpPr>
          <p:spPr bwMode="auto">
            <a:xfrm>
              <a:off x="1285" y="788"/>
              <a:ext cx="2400" cy="2448"/>
            </a:xfrm>
            <a:prstGeom prst="rect">
              <a:avLst/>
            </a:prstGeom>
            <a:noFill/>
            <a:ln w="9525">
              <a:noFill/>
              <a:miter lim="800000"/>
              <a:headEnd/>
              <a:tailEnd/>
            </a:ln>
          </p:spPr>
          <p:txBody>
            <a:bodyPr>
              <a:prstTxWarp prst="textNoShape">
                <a:avLst/>
              </a:prstTxWarp>
            </a:bodyPr>
            <a:lstStyle/>
            <a:p>
              <a:endParaRPr lang="en-US"/>
            </a:p>
          </p:txBody>
        </p:sp>
        <p:sp>
          <p:nvSpPr>
            <p:cNvPr id="304195" name="_s304195"/>
            <p:cNvSpPr>
              <a:spLocks noChangeArrowheads="1" noTextEdit="1"/>
            </p:cNvSpPr>
            <p:nvPr/>
          </p:nvSpPr>
          <p:spPr bwMode="auto">
            <a:xfrm>
              <a:off x="2377" y="1562"/>
              <a:ext cx="900" cy="900"/>
            </a:xfrm>
            <a:prstGeom prst="ellipse">
              <a:avLst/>
            </a:prstGeom>
            <a:solidFill>
              <a:srgbClr val="FF0000">
                <a:alpha val="50000"/>
              </a:srgbClr>
            </a:solidFill>
            <a:ln w="4699">
              <a:solidFill>
                <a:schemeClr val="hlink"/>
              </a:solidFill>
              <a:round/>
              <a:headEnd/>
              <a:tailEnd/>
            </a:ln>
          </p:spPr>
          <p:txBody>
            <a:bodyPr anchor="ctr">
              <a:prstTxWarp prst="textNoShape">
                <a:avLst/>
              </a:prstTxWarp>
            </a:bodyPr>
            <a:lstStyle/>
            <a:p>
              <a:endParaRPr lang="en-US"/>
            </a:p>
          </p:txBody>
        </p:sp>
        <p:sp>
          <p:nvSpPr>
            <p:cNvPr id="304196" name="_s304196"/>
            <p:cNvSpPr>
              <a:spLocks noChangeArrowheads="1"/>
            </p:cNvSpPr>
            <p:nvPr/>
          </p:nvSpPr>
          <p:spPr bwMode="auto">
            <a:xfrm>
              <a:off x="3367" y="1900"/>
              <a:ext cx="240" cy="225"/>
            </a:xfrm>
            <a:prstGeom prst="rect">
              <a:avLst/>
            </a:prstGeom>
            <a:noFill/>
            <a:ln w="9525">
              <a:noFill/>
              <a:miter lim="800000"/>
              <a:headEnd/>
              <a:tailEnd/>
            </a:ln>
          </p:spPr>
          <p:txBody>
            <a:bodyPr wrap="none" anchor="ctr">
              <a:prstTxWarp prst="textNoShape">
                <a:avLst/>
              </a:prstTxWarp>
            </a:bodyPr>
            <a:lstStyle/>
            <a:p>
              <a:pPr algn="ctr">
                <a:spcBef>
                  <a:spcPct val="0"/>
                </a:spcBef>
              </a:pPr>
              <a:endParaRPr lang="en-US" sz="1800"/>
            </a:p>
          </p:txBody>
        </p:sp>
        <p:sp>
          <p:nvSpPr>
            <p:cNvPr id="304197" name="_s304197"/>
            <p:cNvSpPr>
              <a:spLocks noChangeArrowheads="1" noTextEdit="1"/>
            </p:cNvSpPr>
            <p:nvPr/>
          </p:nvSpPr>
          <p:spPr bwMode="auto">
            <a:xfrm>
              <a:off x="1692" y="1562"/>
              <a:ext cx="900" cy="900"/>
            </a:xfrm>
            <a:prstGeom prst="ellipse">
              <a:avLst/>
            </a:prstGeom>
            <a:solidFill>
              <a:srgbClr val="000080">
                <a:alpha val="50000"/>
              </a:srgbClr>
            </a:solidFill>
            <a:ln w="4699">
              <a:solidFill>
                <a:schemeClr val="folHlink"/>
              </a:solidFill>
              <a:round/>
              <a:headEnd/>
              <a:tailEnd/>
            </a:ln>
          </p:spPr>
          <p:txBody>
            <a:bodyPr anchor="ctr">
              <a:prstTxWarp prst="textNoShape">
                <a:avLst/>
              </a:prstTxWarp>
            </a:bodyPr>
            <a:lstStyle/>
            <a:p>
              <a:endParaRPr lang="en-US"/>
            </a:p>
          </p:txBody>
        </p:sp>
        <p:sp>
          <p:nvSpPr>
            <p:cNvPr id="304198" name="_s304198"/>
            <p:cNvSpPr>
              <a:spLocks noChangeArrowheads="1"/>
            </p:cNvSpPr>
            <p:nvPr/>
          </p:nvSpPr>
          <p:spPr bwMode="auto">
            <a:xfrm>
              <a:off x="1362" y="1900"/>
              <a:ext cx="240" cy="225"/>
            </a:xfrm>
            <a:prstGeom prst="rect">
              <a:avLst/>
            </a:prstGeom>
            <a:noFill/>
            <a:ln w="9525">
              <a:noFill/>
              <a:miter lim="800000"/>
              <a:headEnd/>
              <a:tailEnd/>
            </a:ln>
          </p:spPr>
          <p:txBody>
            <a:bodyPr wrap="none" anchor="ctr">
              <a:prstTxWarp prst="textNoShape">
                <a:avLst/>
              </a:prstTxWarp>
            </a:bodyPr>
            <a:lstStyle/>
            <a:p>
              <a:pPr algn="ctr">
                <a:spcBef>
                  <a:spcPct val="0"/>
                </a:spcBef>
              </a:pPr>
              <a:endParaRPr lang="en-US" sz="1800"/>
            </a:p>
          </p:txBody>
        </p:sp>
        <p:sp>
          <p:nvSpPr>
            <p:cNvPr id="304199" name="Text Box 71"/>
            <p:cNvSpPr txBox="1">
              <a:spLocks noChangeArrowheads="1"/>
            </p:cNvSpPr>
            <p:nvPr/>
          </p:nvSpPr>
          <p:spPr bwMode="auto">
            <a:xfrm>
              <a:off x="1824" y="1892"/>
              <a:ext cx="576" cy="192"/>
            </a:xfrm>
            <a:prstGeom prst="rect">
              <a:avLst/>
            </a:prstGeom>
            <a:noFill/>
            <a:ln w="9525">
              <a:noFill/>
              <a:miter lim="800000"/>
              <a:headEnd/>
              <a:tailEnd/>
            </a:ln>
            <a:effectLst/>
          </p:spPr>
          <p:txBody>
            <a:bodyPr>
              <a:prstTxWarp prst="textNoShape">
                <a:avLst/>
              </a:prstTxWarp>
              <a:spAutoFit/>
            </a:bodyPr>
            <a:lstStyle/>
            <a:p>
              <a:r>
                <a:rPr lang="en-US" b="1">
                  <a:solidFill>
                    <a:schemeClr val="bg1"/>
                  </a:solidFill>
                </a:rPr>
                <a:t>Direct</a:t>
              </a:r>
            </a:p>
          </p:txBody>
        </p:sp>
        <p:sp>
          <p:nvSpPr>
            <p:cNvPr id="304200" name="Text Box 72"/>
            <p:cNvSpPr txBox="1">
              <a:spLocks noChangeArrowheads="1"/>
            </p:cNvSpPr>
            <p:nvPr/>
          </p:nvSpPr>
          <p:spPr bwMode="auto">
            <a:xfrm>
              <a:off x="2640" y="1892"/>
              <a:ext cx="816" cy="192"/>
            </a:xfrm>
            <a:prstGeom prst="rect">
              <a:avLst/>
            </a:prstGeom>
            <a:noFill/>
            <a:ln w="9525">
              <a:noFill/>
              <a:miter lim="800000"/>
              <a:headEnd/>
              <a:tailEnd/>
            </a:ln>
            <a:effectLst/>
          </p:spPr>
          <p:txBody>
            <a:bodyPr>
              <a:prstTxWarp prst="textNoShape">
                <a:avLst/>
              </a:prstTxWarp>
              <a:spAutoFit/>
            </a:bodyPr>
            <a:lstStyle/>
            <a:p>
              <a:r>
                <a:rPr lang="en-US" b="1">
                  <a:solidFill>
                    <a:schemeClr val="bg1"/>
                  </a:solidFill>
                </a:rPr>
                <a:t>Indirect</a:t>
              </a:r>
            </a:p>
          </p:txBody>
        </p:sp>
      </p:gr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Date Placeholder 4"/>
          <p:cNvSpPr>
            <a:spLocks noGrp="1"/>
          </p:cNvSpPr>
          <p:nvPr>
            <p:ph type="dt" sz="half" idx="10"/>
          </p:nvPr>
        </p:nvSpPr>
        <p:spPr/>
        <p:txBody>
          <a:bodyPr/>
          <a:lstStyle/>
          <a:p>
            <a:fld id="{49753A15-92A9-AA43-B141-C54651956825}" type="datetime4">
              <a:rPr lang="en-US"/>
              <a:pPr/>
              <a:t>August 24, 2020</a:t>
            </a:fld>
            <a:endParaRPr lang="en-US"/>
          </a:p>
        </p:txBody>
      </p:sp>
      <p:sp>
        <p:nvSpPr>
          <p:cNvPr id="17" name="Slide Number Placeholder 6"/>
          <p:cNvSpPr>
            <a:spLocks noGrp="1"/>
          </p:cNvSpPr>
          <p:nvPr>
            <p:ph type="sldNum" sz="quarter" idx="12"/>
          </p:nvPr>
        </p:nvSpPr>
        <p:spPr/>
        <p:txBody>
          <a:bodyPr/>
          <a:lstStyle/>
          <a:p>
            <a:fld id="{CFF44187-803C-794F-A504-73F4C027DC45}" type="slidenum">
              <a:rPr lang="en-US"/>
              <a:pPr/>
              <a:t>39</a:t>
            </a:fld>
            <a:endParaRPr lang="en-US"/>
          </a:p>
        </p:txBody>
      </p:sp>
      <p:sp>
        <p:nvSpPr>
          <p:cNvPr id="308226" name="Rectangle 2"/>
          <p:cNvSpPr>
            <a:spLocks noGrp="1" noChangeArrowheads="1"/>
          </p:cNvSpPr>
          <p:nvPr>
            <p:ph type="title"/>
          </p:nvPr>
        </p:nvSpPr>
        <p:spPr>
          <a:xfrm>
            <a:off x="685800" y="381000"/>
            <a:ext cx="7924800" cy="838200"/>
          </a:xfrm>
        </p:spPr>
        <p:txBody>
          <a:bodyPr/>
          <a:lstStyle/>
          <a:p>
            <a:pPr algn="ctr"/>
            <a:r>
              <a:rPr lang="en-US"/>
              <a:t>COMPETITOR ANALYSIS</a:t>
            </a:r>
          </a:p>
        </p:txBody>
      </p:sp>
      <p:grpSp>
        <p:nvGrpSpPr>
          <p:cNvPr id="2" name="Group 3"/>
          <p:cNvGrpSpPr>
            <a:grpSpLocks noChangeAspect="1"/>
          </p:cNvGrpSpPr>
          <p:nvPr/>
        </p:nvGrpSpPr>
        <p:grpSpPr bwMode="auto">
          <a:xfrm>
            <a:off x="1066800" y="914400"/>
            <a:ext cx="6858000" cy="5334000"/>
            <a:chOff x="253" y="363"/>
            <a:chExt cx="4246" cy="2873"/>
          </a:xfrm>
        </p:grpSpPr>
        <p:sp>
          <p:nvSpPr>
            <p:cNvPr id="308228" name="AutoShape 4"/>
            <p:cNvSpPr>
              <a:spLocks noChangeAspect="1" noChangeArrowheads="1" noTextEdit="1"/>
            </p:cNvSpPr>
            <p:nvPr/>
          </p:nvSpPr>
          <p:spPr bwMode="auto">
            <a:xfrm>
              <a:off x="253" y="363"/>
              <a:ext cx="4246" cy="2873"/>
            </a:xfrm>
            <a:prstGeom prst="rect">
              <a:avLst/>
            </a:prstGeom>
            <a:noFill/>
            <a:ln w="9525">
              <a:noFill/>
              <a:miter lim="800000"/>
              <a:headEnd/>
              <a:tailEnd/>
            </a:ln>
          </p:spPr>
          <p:txBody>
            <a:bodyPr>
              <a:prstTxWarp prst="textNoShape">
                <a:avLst/>
              </a:prstTxWarp>
            </a:bodyPr>
            <a:lstStyle/>
            <a:p>
              <a:endParaRPr lang="en-US"/>
            </a:p>
          </p:txBody>
        </p:sp>
        <p:sp>
          <p:nvSpPr>
            <p:cNvPr id="308229" name="_s308229"/>
            <p:cNvSpPr>
              <a:spLocks noChangeArrowheads="1"/>
            </p:cNvSpPr>
            <p:nvPr/>
          </p:nvSpPr>
          <p:spPr bwMode="auto">
            <a:xfrm flipV="1">
              <a:off x="2167" y="893"/>
              <a:ext cx="418" cy="363"/>
            </a:xfrm>
            <a:custGeom>
              <a:avLst/>
              <a:gdLst>
                <a:gd name="G0" fmla="+- 10800 0 0"/>
                <a:gd name="G1" fmla="+- 21600 0 10800"/>
                <a:gd name="G2" fmla="*/ 10800 1 2"/>
                <a:gd name="G3" fmla="+- 21600 0 G2"/>
                <a:gd name="G4" fmla="+/ 10800 21600 2"/>
                <a:gd name="G5" fmla="+/ G1 0 2"/>
                <a:gd name="G6" fmla="*/ 21600 21600 10800"/>
                <a:gd name="G7" fmla="*/ G6 1 2"/>
                <a:gd name="G8" fmla="+- 21600 0 G7"/>
                <a:gd name="G9" fmla="*/ 21600 1 2"/>
                <a:gd name="G10" fmla="+- 10800 0 G9"/>
                <a:gd name="G11" fmla="?: G10 G8 0"/>
                <a:gd name="G12" fmla="?: G10 G7 21600"/>
                <a:gd name="T0" fmla="*/ 16200 w 21600"/>
                <a:gd name="T1" fmla="*/ 10800 h 21600"/>
                <a:gd name="T2" fmla="*/ 10800 w 21600"/>
                <a:gd name="T3" fmla="*/ 21600 h 21600"/>
                <a:gd name="T4" fmla="*/ 5400 w 21600"/>
                <a:gd name="T5" fmla="*/ 10800 h 21600"/>
                <a:gd name="T6" fmla="*/ 10800 w 21600"/>
                <a:gd name="T7" fmla="*/ 0 h 21600"/>
                <a:gd name="T8" fmla="*/ 7200 w 21600"/>
                <a:gd name="T9" fmla="*/ 7200 h 21600"/>
                <a:gd name="T10" fmla="*/ 14400 w 21600"/>
                <a:gd name="T11" fmla="*/ 14400 h 21600"/>
              </a:gdLst>
              <a:ahLst/>
              <a:cxnLst>
                <a:cxn ang="0">
                  <a:pos x="T0" y="T1"/>
                </a:cxn>
                <a:cxn ang="0">
                  <a:pos x="T2" y="T3"/>
                </a:cxn>
                <a:cxn ang="0">
                  <a:pos x="T4" y="T5"/>
                </a:cxn>
                <a:cxn ang="0">
                  <a:pos x="T6" y="T7"/>
                </a:cxn>
              </a:cxnLst>
              <a:rect l="T8" t="T9" r="T10" b="T11"/>
              <a:pathLst>
                <a:path w="21600" h="21600">
                  <a:moveTo>
                    <a:pt x="0" y="0"/>
                  </a:moveTo>
                  <a:lnTo>
                    <a:pt x="10800" y="21600"/>
                  </a:lnTo>
                  <a:lnTo>
                    <a:pt x="10800" y="21600"/>
                  </a:lnTo>
                  <a:lnTo>
                    <a:pt x="21600" y="0"/>
                  </a:lnTo>
                  <a:close/>
                </a:path>
              </a:pathLst>
            </a:custGeom>
            <a:solidFill>
              <a:srgbClr val="FF0000"/>
            </a:solidFill>
            <a:ln w="4699">
              <a:solidFill>
                <a:schemeClr val="tx1"/>
              </a:solidFill>
              <a:miter lim="800000"/>
              <a:headEnd/>
              <a:tailEnd/>
            </a:ln>
          </p:spPr>
          <p:txBody>
            <a:bodyPr rot="10800000" wrap="none" anchor="ctr">
              <a:prstTxWarp prst="textNoShape">
                <a:avLst/>
              </a:prstTxWarp>
            </a:bodyPr>
            <a:lstStyle/>
            <a:p>
              <a:pPr algn="ctr">
                <a:spcBef>
                  <a:spcPct val="0"/>
                </a:spcBef>
              </a:pPr>
              <a:endParaRPr lang="en-US" sz="1000" b="1"/>
            </a:p>
            <a:p>
              <a:pPr algn="ctr">
                <a:spcBef>
                  <a:spcPct val="0"/>
                </a:spcBef>
              </a:pPr>
              <a:r>
                <a:rPr lang="en-US" sz="1000" b="1"/>
                <a:t>STRENGTH</a:t>
              </a:r>
            </a:p>
            <a:p>
              <a:pPr algn="ctr">
                <a:spcBef>
                  <a:spcPct val="0"/>
                </a:spcBef>
              </a:pPr>
              <a:r>
                <a:rPr lang="en-US" sz="1000" b="1"/>
                <a:t>WEAKNESSES</a:t>
              </a:r>
            </a:p>
          </p:txBody>
        </p:sp>
        <p:sp>
          <p:nvSpPr>
            <p:cNvPr id="308230" name="_s308230"/>
            <p:cNvSpPr>
              <a:spLocks noChangeArrowheads="1"/>
            </p:cNvSpPr>
            <p:nvPr/>
          </p:nvSpPr>
          <p:spPr bwMode="auto">
            <a:xfrm flipV="1">
              <a:off x="1957" y="1256"/>
              <a:ext cx="838" cy="36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99CC"/>
            </a:solidFill>
            <a:ln w="4699">
              <a:solidFill>
                <a:schemeClr val="tx1"/>
              </a:solidFill>
              <a:miter lim="800000"/>
              <a:headEnd/>
              <a:tailEnd/>
            </a:ln>
          </p:spPr>
          <p:txBody>
            <a:bodyPr rot="10800000" wrap="none" anchor="ctr">
              <a:prstTxWarp prst="textNoShape">
                <a:avLst/>
              </a:prstTxWarp>
            </a:bodyPr>
            <a:lstStyle/>
            <a:p>
              <a:pPr algn="ctr">
                <a:spcBef>
                  <a:spcPct val="0"/>
                </a:spcBef>
              </a:pPr>
              <a:r>
                <a:rPr lang="en-US" sz="1000" b="1"/>
                <a:t>PRODUCT</a:t>
              </a:r>
            </a:p>
            <a:p>
              <a:pPr algn="ctr">
                <a:spcBef>
                  <a:spcPct val="0"/>
                </a:spcBef>
              </a:pPr>
              <a:r>
                <a:rPr lang="en-US" sz="1000" b="1"/>
                <a:t>POSITIONING</a:t>
              </a:r>
            </a:p>
          </p:txBody>
        </p:sp>
        <p:sp>
          <p:nvSpPr>
            <p:cNvPr id="308231" name="_s308231"/>
            <p:cNvSpPr>
              <a:spLocks noChangeArrowheads="1"/>
            </p:cNvSpPr>
            <p:nvPr/>
          </p:nvSpPr>
          <p:spPr bwMode="auto">
            <a:xfrm flipV="1">
              <a:off x="1748" y="1618"/>
              <a:ext cx="1256" cy="363"/>
            </a:xfrm>
            <a:custGeom>
              <a:avLst/>
              <a:gdLst>
                <a:gd name="G0" fmla="+- 3600 0 0"/>
                <a:gd name="G1" fmla="+- 21600 0 3600"/>
                <a:gd name="G2" fmla="*/ 3600 1 2"/>
                <a:gd name="G3" fmla="+- 21600 0 G2"/>
                <a:gd name="G4" fmla="+/ 3600 21600 2"/>
                <a:gd name="G5" fmla="+/ G1 0 2"/>
                <a:gd name="G6" fmla="*/ 21600 21600 3600"/>
                <a:gd name="G7" fmla="*/ G6 1 2"/>
                <a:gd name="G8" fmla="+- 21600 0 G7"/>
                <a:gd name="G9" fmla="*/ 21600 1 2"/>
                <a:gd name="G10" fmla="+- 3600 0 G9"/>
                <a:gd name="G11" fmla="?: G10 G8 0"/>
                <a:gd name="G12" fmla="?: G10 G7 21600"/>
                <a:gd name="T0" fmla="*/ 19800 w 21600"/>
                <a:gd name="T1" fmla="*/ 10800 h 21600"/>
                <a:gd name="T2" fmla="*/ 10800 w 21600"/>
                <a:gd name="T3" fmla="*/ 21600 h 21600"/>
                <a:gd name="T4" fmla="*/ 1800 w 21600"/>
                <a:gd name="T5" fmla="*/ 10800 h 21600"/>
                <a:gd name="T6" fmla="*/ 10800 w 21600"/>
                <a:gd name="T7" fmla="*/ 0 h 21600"/>
                <a:gd name="T8" fmla="*/ 3600 w 21600"/>
                <a:gd name="T9" fmla="*/ 3600 h 21600"/>
                <a:gd name="T10" fmla="*/ 18000 w 21600"/>
                <a:gd name="T11" fmla="*/ 18000 h 21600"/>
              </a:gdLst>
              <a:ahLst/>
              <a:cxnLst>
                <a:cxn ang="0">
                  <a:pos x="T0" y="T1"/>
                </a:cxn>
                <a:cxn ang="0">
                  <a:pos x="T2" y="T3"/>
                </a:cxn>
                <a:cxn ang="0">
                  <a:pos x="T4" y="T5"/>
                </a:cxn>
                <a:cxn ang="0">
                  <a:pos x="T6" y="T7"/>
                </a:cxn>
              </a:cxnLst>
              <a:rect l="T8" t="T9" r="T10" b="T11"/>
              <a:pathLst>
                <a:path w="21600" h="21600">
                  <a:moveTo>
                    <a:pt x="0" y="0"/>
                  </a:moveTo>
                  <a:lnTo>
                    <a:pt x="3600" y="21600"/>
                  </a:lnTo>
                  <a:lnTo>
                    <a:pt x="18000" y="21600"/>
                  </a:lnTo>
                  <a:lnTo>
                    <a:pt x="21600" y="0"/>
                  </a:lnTo>
                  <a:close/>
                </a:path>
              </a:pathLst>
            </a:custGeom>
            <a:solidFill>
              <a:srgbClr val="FF9900"/>
            </a:solidFill>
            <a:ln w="4699">
              <a:solidFill>
                <a:schemeClr val="tx1"/>
              </a:solidFill>
              <a:miter lim="800000"/>
              <a:headEnd/>
              <a:tailEnd/>
            </a:ln>
          </p:spPr>
          <p:txBody>
            <a:bodyPr rot="10800000" wrap="none" anchor="ctr">
              <a:prstTxWarp prst="textNoShape">
                <a:avLst/>
              </a:prstTxWarp>
            </a:bodyPr>
            <a:lstStyle/>
            <a:p>
              <a:pPr algn="ctr">
                <a:spcBef>
                  <a:spcPct val="0"/>
                </a:spcBef>
              </a:pPr>
              <a:r>
                <a:rPr lang="en-US" sz="1000" b="1"/>
                <a:t>PRODUCT PORTFOLIO</a:t>
              </a:r>
            </a:p>
          </p:txBody>
        </p:sp>
        <p:sp>
          <p:nvSpPr>
            <p:cNvPr id="308232" name="_s308232"/>
            <p:cNvSpPr>
              <a:spLocks noChangeArrowheads="1"/>
            </p:cNvSpPr>
            <p:nvPr/>
          </p:nvSpPr>
          <p:spPr bwMode="auto">
            <a:xfrm flipV="1">
              <a:off x="1538" y="1981"/>
              <a:ext cx="1676" cy="363"/>
            </a:xfrm>
            <a:custGeom>
              <a:avLst/>
              <a:gdLst>
                <a:gd name="G0" fmla="+- 2700 0 0"/>
                <a:gd name="G1" fmla="+- 21600 0 2700"/>
                <a:gd name="G2" fmla="*/ 2700 1 2"/>
                <a:gd name="G3" fmla="+- 21600 0 G2"/>
                <a:gd name="G4" fmla="+/ 2700 21600 2"/>
                <a:gd name="G5" fmla="+/ G1 0 2"/>
                <a:gd name="G6" fmla="*/ 21600 21600 2700"/>
                <a:gd name="G7" fmla="*/ G6 1 2"/>
                <a:gd name="G8" fmla="+- 21600 0 G7"/>
                <a:gd name="G9" fmla="*/ 21600 1 2"/>
                <a:gd name="G10" fmla="+- 2700 0 G9"/>
                <a:gd name="G11" fmla="?: G10 G8 0"/>
                <a:gd name="G12" fmla="?: G10 G7 21600"/>
                <a:gd name="T0" fmla="*/ 20250 w 21600"/>
                <a:gd name="T1" fmla="*/ 10800 h 21600"/>
                <a:gd name="T2" fmla="*/ 10800 w 21600"/>
                <a:gd name="T3" fmla="*/ 21600 h 21600"/>
                <a:gd name="T4" fmla="*/ 1350 w 21600"/>
                <a:gd name="T5" fmla="*/ 10800 h 21600"/>
                <a:gd name="T6" fmla="*/ 10800 w 21600"/>
                <a:gd name="T7" fmla="*/ 0 h 21600"/>
                <a:gd name="T8" fmla="*/ 3150 w 21600"/>
                <a:gd name="T9" fmla="*/ 3150 h 21600"/>
                <a:gd name="T10" fmla="*/ 18450 w 21600"/>
                <a:gd name="T11" fmla="*/ 18450 h 21600"/>
              </a:gdLst>
              <a:ahLst/>
              <a:cxnLst>
                <a:cxn ang="0">
                  <a:pos x="T0" y="T1"/>
                </a:cxn>
                <a:cxn ang="0">
                  <a:pos x="T2" y="T3"/>
                </a:cxn>
                <a:cxn ang="0">
                  <a:pos x="T4" y="T5"/>
                </a:cxn>
                <a:cxn ang="0">
                  <a:pos x="T6" y="T7"/>
                </a:cxn>
              </a:cxnLst>
              <a:rect l="T8" t="T9" r="T10" b="T11"/>
              <a:pathLst>
                <a:path w="21600" h="21600">
                  <a:moveTo>
                    <a:pt x="0" y="0"/>
                  </a:moveTo>
                  <a:lnTo>
                    <a:pt x="2700" y="21600"/>
                  </a:lnTo>
                  <a:lnTo>
                    <a:pt x="18900" y="21600"/>
                  </a:lnTo>
                  <a:lnTo>
                    <a:pt x="21600" y="0"/>
                  </a:lnTo>
                  <a:close/>
                </a:path>
              </a:pathLst>
            </a:custGeom>
            <a:solidFill>
              <a:srgbClr val="FFFF00"/>
            </a:solidFill>
            <a:ln w="4699">
              <a:solidFill>
                <a:schemeClr val="tx1"/>
              </a:solidFill>
              <a:miter lim="800000"/>
              <a:headEnd/>
              <a:tailEnd/>
            </a:ln>
          </p:spPr>
          <p:txBody>
            <a:bodyPr rot="10800000" wrap="none" anchor="ctr">
              <a:prstTxWarp prst="textNoShape">
                <a:avLst/>
              </a:prstTxWarp>
            </a:bodyPr>
            <a:lstStyle/>
            <a:p>
              <a:pPr algn="ctr">
                <a:spcBef>
                  <a:spcPct val="0"/>
                </a:spcBef>
              </a:pPr>
              <a:r>
                <a:rPr lang="en-US" sz="1000" b="1"/>
                <a:t>MARKET SHARE</a:t>
              </a:r>
            </a:p>
          </p:txBody>
        </p:sp>
        <p:sp>
          <p:nvSpPr>
            <p:cNvPr id="308233" name="_s308233"/>
            <p:cNvSpPr>
              <a:spLocks noChangeArrowheads="1"/>
            </p:cNvSpPr>
            <p:nvPr/>
          </p:nvSpPr>
          <p:spPr bwMode="auto">
            <a:xfrm flipV="1">
              <a:off x="1329" y="2344"/>
              <a:ext cx="2094" cy="362"/>
            </a:xfrm>
            <a:custGeom>
              <a:avLst/>
              <a:gdLst>
                <a:gd name="G0" fmla="+- 2160 0 0"/>
                <a:gd name="G1" fmla="+- 21600 0 2160"/>
                <a:gd name="G2" fmla="*/ 2160 1 2"/>
                <a:gd name="G3" fmla="+- 21600 0 G2"/>
                <a:gd name="G4" fmla="+/ 2160 21600 2"/>
                <a:gd name="G5" fmla="+/ G1 0 2"/>
                <a:gd name="G6" fmla="*/ 21600 21600 2160"/>
                <a:gd name="G7" fmla="*/ G6 1 2"/>
                <a:gd name="G8" fmla="+- 21600 0 G7"/>
                <a:gd name="G9" fmla="*/ 21600 1 2"/>
                <a:gd name="G10" fmla="+- 2160 0 G9"/>
                <a:gd name="G11" fmla="?: G10 G8 0"/>
                <a:gd name="G12" fmla="?: G10 G7 21600"/>
                <a:gd name="T0" fmla="*/ 20520 w 21600"/>
                <a:gd name="T1" fmla="*/ 10800 h 21600"/>
                <a:gd name="T2" fmla="*/ 10800 w 21600"/>
                <a:gd name="T3" fmla="*/ 21600 h 21600"/>
                <a:gd name="T4" fmla="*/ 1080 w 21600"/>
                <a:gd name="T5" fmla="*/ 10800 h 21600"/>
                <a:gd name="T6" fmla="*/ 10800 w 21600"/>
                <a:gd name="T7" fmla="*/ 0 h 21600"/>
                <a:gd name="T8" fmla="*/ 2880 w 21600"/>
                <a:gd name="T9" fmla="*/ 2880 h 21600"/>
                <a:gd name="T10" fmla="*/ 18720 w 21600"/>
                <a:gd name="T11" fmla="*/ 18720 h 21600"/>
              </a:gdLst>
              <a:ahLst/>
              <a:cxnLst>
                <a:cxn ang="0">
                  <a:pos x="T0" y="T1"/>
                </a:cxn>
                <a:cxn ang="0">
                  <a:pos x="T2" y="T3"/>
                </a:cxn>
                <a:cxn ang="0">
                  <a:pos x="T4" y="T5"/>
                </a:cxn>
                <a:cxn ang="0">
                  <a:pos x="T6" y="T7"/>
                </a:cxn>
              </a:cxnLst>
              <a:rect l="T8" t="T9" r="T10" b="T11"/>
              <a:pathLst>
                <a:path w="21600" h="21600">
                  <a:moveTo>
                    <a:pt x="0" y="0"/>
                  </a:moveTo>
                  <a:lnTo>
                    <a:pt x="2160" y="21600"/>
                  </a:lnTo>
                  <a:lnTo>
                    <a:pt x="19440" y="21600"/>
                  </a:lnTo>
                  <a:lnTo>
                    <a:pt x="21600" y="0"/>
                  </a:lnTo>
                  <a:close/>
                </a:path>
              </a:pathLst>
            </a:custGeom>
            <a:solidFill>
              <a:srgbClr val="00FF00"/>
            </a:solidFill>
            <a:ln w="4699">
              <a:solidFill>
                <a:schemeClr val="tx1"/>
              </a:solidFill>
              <a:miter lim="800000"/>
              <a:headEnd/>
              <a:tailEnd/>
            </a:ln>
          </p:spPr>
          <p:txBody>
            <a:bodyPr rot="10800000" wrap="none" anchor="ctr">
              <a:prstTxWarp prst="textNoShape">
                <a:avLst/>
              </a:prstTxWarp>
            </a:bodyPr>
            <a:lstStyle/>
            <a:p>
              <a:pPr algn="ctr">
                <a:spcBef>
                  <a:spcPct val="0"/>
                </a:spcBef>
              </a:pPr>
              <a:r>
                <a:rPr lang="en-US" sz="1000" b="1"/>
                <a:t>SALES GROWTH</a:t>
              </a:r>
            </a:p>
          </p:txBody>
        </p:sp>
      </p:grpSp>
      <p:sp>
        <p:nvSpPr>
          <p:cNvPr id="308243" name="AutoShape 19"/>
          <p:cNvSpPr>
            <a:spLocks/>
          </p:cNvSpPr>
          <p:nvPr/>
        </p:nvSpPr>
        <p:spPr bwMode="auto">
          <a:xfrm>
            <a:off x="5791200" y="2590800"/>
            <a:ext cx="381000" cy="1295400"/>
          </a:xfrm>
          <a:prstGeom prst="rightBrace">
            <a:avLst>
              <a:gd name="adj1" fmla="val 28333"/>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08244" name="Text Box 20"/>
          <p:cNvSpPr txBox="1">
            <a:spLocks noChangeArrowheads="1"/>
          </p:cNvSpPr>
          <p:nvPr/>
        </p:nvSpPr>
        <p:spPr bwMode="auto">
          <a:xfrm>
            <a:off x="6248400" y="2971800"/>
            <a:ext cx="1600200" cy="366713"/>
          </a:xfrm>
          <a:prstGeom prst="rect">
            <a:avLst/>
          </a:prstGeom>
          <a:noFill/>
          <a:ln w="9525">
            <a:noFill/>
            <a:miter lim="800000"/>
            <a:headEnd/>
            <a:tailEnd/>
          </a:ln>
          <a:effectLst/>
        </p:spPr>
        <p:txBody>
          <a:bodyPr>
            <a:prstTxWarp prst="textNoShape">
              <a:avLst/>
            </a:prstTxWarp>
            <a:spAutoFit/>
          </a:bodyPr>
          <a:lstStyle/>
          <a:p>
            <a:r>
              <a:rPr lang="en-US" sz="1800"/>
              <a:t>Strategy</a:t>
            </a:r>
          </a:p>
        </p:txBody>
      </p:sp>
      <p:sp>
        <p:nvSpPr>
          <p:cNvPr id="308245" name="AutoShape 21"/>
          <p:cNvSpPr>
            <a:spLocks/>
          </p:cNvSpPr>
          <p:nvPr/>
        </p:nvSpPr>
        <p:spPr bwMode="auto">
          <a:xfrm>
            <a:off x="5181600" y="1905000"/>
            <a:ext cx="381000" cy="609600"/>
          </a:xfrm>
          <a:prstGeom prst="rightBrace">
            <a:avLst>
              <a:gd name="adj1" fmla="val 13333"/>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08246" name="Text Box 22"/>
          <p:cNvSpPr txBox="1">
            <a:spLocks noChangeArrowheads="1"/>
          </p:cNvSpPr>
          <p:nvPr/>
        </p:nvSpPr>
        <p:spPr bwMode="auto">
          <a:xfrm>
            <a:off x="5562600" y="1981200"/>
            <a:ext cx="2057400" cy="366713"/>
          </a:xfrm>
          <a:prstGeom prst="rect">
            <a:avLst/>
          </a:prstGeom>
          <a:noFill/>
          <a:ln w="9525">
            <a:noFill/>
            <a:miter lim="800000"/>
            <a:headEnd/>
            <a:tailEnd/>
          </a:ln>
          <a:effectLst/>
        </p:spPr>
        <p:txBody>
          <a:bodyPr>
            <a:prstTxWarp prst="textNoShape">
              <a:avLst/>
            </a:prstTxWarp>
            <a:spAutoFit/>
          </a:bodyPr>
          <a:lstStyle/>
          <a:p>
            <a:r>
              <a:rPr lang="en-US" sz="1800"/>
              <a:t>Capabilities</a:t>
            </a:r>
          </a:p>
        </p:txBody>
      </p:sp>
      <p:sp>
        <p:nvSpPr>
          <p:cNvPr id="308247" name="AutoShape 23"/>
          <p:cNvSpPr>
            <a:spLocks/>
          </p:cNvSpPr>
          <p:nvPr/>
        </p:nvSpPr>
        <p:spPr bwMode="auto">
          <a:xfrm>
            <a:off x="6324600" y="3886200"/>
            <a:ext cx="533400" cy="1371600"/>
          </a:xfrm>
          <a:prstGeom prst="rightBrace">
            <a:avLst>
              <a:gd name="adj1" fmla="val 21429"/>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08248" name="Text Box 24"/>
          <p:cNvSpPr txBox="1">
            <a:spLocks noChangeArrowheads="1"/>
          </p:cNvSpPr>
          <p:nvPr/>
        </p:nvSpPr>
        <p:spPr bwMode="auto">
          <a:xfrm>
            <a:off x="7010400" y="4343400"/>
            <a:ext cx="1828800" cy="366713"/>
          </a:xfrm>
          <a:prstGeom prst="rect">
            <a:avLst/>
          </a:prstGeom>
          <a:noFill/>
          <a:ln w="9525">
            <a:noFill/>
            <a:miter lim="800000"/>
            <a:headEnd/>
            <a:tailEnd/>
          </a:ln>
          <a:effectLst/>
        </p:spPr>
        <p:txBody>
          <a:bodyPr>
            <a:prstTxWarp prst="textNoShape">
              <a:avLst/>
            </a:prstTxWarp>
            <a:spAutoFit/>
          </a:bodyPr>
          <a:lstStyle/>
          <a:p>
            <a:r>
              <a:rPr lang="en-US" sz="1800"/>
              <a:t>Objectives</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82104C89-F634-724E-A033-2FAAEECBA0E9}" type="datetime4">
              <a:rPr lang="en-US"/>
              <a:pPr/>
              <a:t>August 24, 2020</a:t>
            </a:fld>
            <a:endParaRPr lang="en-US"/>
          </a:p>
        </p:txBody>
      </p:sp>
      <p:sp>
        <p:nvSpPr>
          <p:cNvPr id="6" name="Slide Number Placeholder 5"/>
          <p:cNvSpPr>
            <a:spLocks noGrp="1"/>
          </p:cNvSpPr>
          <p:nvPr>
            <p:ph type="sldNum" sz="quarter" idx="12"/>
          </p:nvPr>
        </p:nvSpPr>
        <p:spPr/>
        <p:txBody>
          <a:bodyPr/>
          <a:lstStyle/>
          <a:p>
            <a:fld id="{9E923D25-3E89-944E-9526-F713DE1D8DD3}" type="slidenum">
              <a:rPr lang="en-US"/>
              <a:pPr/>
              <a:t>40</a:t>
            </a:fld>
            <a:endParaRPr lang="en-US"/>
          </a:p>
        </p:txBody>
      </p:sp>
      <p:sp>
        <p:nvSpPr>
          <p:cNvPr id="324610" name="Rectangle 2"/>
          <p:cNvSpPr>
            <a:spLocks noGrp="1" noChangeArrowheads="1"/>
          </p:cNvSpPr>
          <p:nvPr>
            <p:ph type="title"/>
          </p:nvPr>
        </p:nvSpPr>
        <p:spPr/>
        <p:txBody>
          <a:bodyPr/>
          <a:lstStyle/>
          <a:p>
            <a:r>
              <a:rPr lang="en-US"/>
              <a:t>SALES GROWTH </a:t>
            </a:r>
          </a:p>
        </p:txBody>
      </p:sp>
      <p:sp>
        <p:nvSpPr>
          <p:cNvPr id="324611" name="Rectangle 3"/>
          <p:cNvSpPr>
            <a:spLocks noGrp="1" noChangeArrowheads="1"/>
          </p:cNvSpPr>
          <p:nvPr>
            <p:ph type="body" idx="1"/>
          </p:nvPr>
        </p:nvSpPr>
        <p:spPr>
          <a:xfrm>
            <a:off x="685800" y="2133600"/>
            <a:ext cx="7239000" cy="914400"/>
          </a:xfrm>
          <a:ln>
            <a:solidFill>
              <a:schemeClr val="tx1"/>
            </a:solidFill>
          </a:ln>
        </p:spPr>
        <p:txBody>
          <a:bodyPr>
            <a:normAutofit fontScale="85000" lnSpcReduction="20000"/>
          </a:bodyPr>
          <a:lstStyle/>
          <a:p>
            <a:pPr algn="ctr">
              <a:buNone/>
            </a:pPr>
            <a:r>
              <a:rPr lang="en-US" dirty="0"/>
              <a:t> PERIODIC : </a:t>
            </a:r>
            <a:r>
              <a:rPr lang="en-US" sz="1800" dirty="0"/>
              <a:t>MONTHLY or QUARTERLY or ANNUALY</a:t>
            </a:r>
          </a:p>
          <a:p>
            <a:pPr algn="ctr">
              <a:buNone/>
            </a:pPr>
            <a:r>
              <a:rPr lang="en-US" dirty="0"/>
              <a:t>         %GR = (</a:t>
            </a:r>
            <a:r>
              <a:rPr lang="en-US" dirty="0" err="1"/>
              <a:t>V</a:t>
            </a:r>
            <a:r>
              <a:rPr lang="en-US" sz="1200" dirty="0" err="1"/>
              <a:t>(t</a:t>
            </a:r>
            <a:r>
              <a:rPr lang="en-US" sz="1200" dirty="0"/>
              <a:t>)</a:t>
            </a:r>
            <a:r>
              <a:rPr lang="en-US" dirty="0"/>
              <a:t> - V</a:t>
            </a:r>
            <a:r>
              <a:rPr lang="en-US" sz="1200" dirty="0"/>
              <a:t>(t-1)</a:t>
            </a:r>
            <a:r>
              <a:rPr lang="en-US" dirty="0"/>
              <a:t>)/(V</a:t>
            </a:r>
            <a:r>
              <a:rPr lang="en-US" sz="1200" dirty="0"/>
              <a:t>(t-1)</a:t>
            </a:r>
            <a:r>
              <a:rPr lang="en-US" dirty="0"/>
              <a:t>)</a:t>
            </a:r>
            <a:endParaRPr lang="en-US" sz="1200" dirty="0"/>
          </a:p>
        </p:txBody>
      </p:sp>
      <p:sp>
        <p:nvSpPr>
          <p:cNvPr id="324612" name="Rectangle 4"/>
          <p:cNvSpPr>
            <a:spLocks noChangeArrowheads="1"/>
          </p:cNvSpPr>
          <p:nvPr/>
        </p:nvSpPr>
        <p:spPr bwMode="auto">
          <a:xfrm>
            <a:off x="685800" y="3429000"/>
            <a:ext cx="7239000" cy="1066800"/>
          </a:xfrm>
          <a:prstGeom prst="rect">
            <a:avLst/>
          </a:prstGeom>
          <a:noFill/>
          <a:ln w="9525">
            <a:solidFill>
              <a:schemeClr val="tx1"/>
            </a:solidFill>
            <a:miter lim="800000"/>
            <a:headEnd/>
            <a:tailEnd/>
          </a:ln>
          <a:effectLst/>
        </p:spPr>
        <p:txBody>
          <a:bodyPr lIns="0" tIns="0" rIns="0" bIns="0">
            <a:prstTxWarp prst="textNoShape">
              <a:avLst/>
            </a:prstTxWarp>
          </a:bodyPr>
          <a:lstStyle/>
          <a:p>
            <a:pPr algn="ctr" eaLnBrk="1" hangingPunct="1">
              <a:lnSpc>
                <a:spcPts val="2700"/>
              </a:lnSpc>
              <a:spcBef>
                <a:spcPct val="20000"/>
              </a:spcBef>
            </a:pPr>
            <a:r>
              <a:rPr lang="en-US" sz="2400" dirty="0">
                <a:solidFill>
                  <a:schemeClr val="tx2"/>
                </a:solidFill>
              </a:rPr>
              <a:t> Compound Annual Growth Rate</a:t>
            </a:r>
            <a:endParaRPr lang="en-US" sz="1800" dirty="0">
              <a:solidFill>
                <a:schemeClr val="tx2"/>
              </a:solidFill>
            </a:endParaRPr>
          </a:p>
          <a:p>
            <a:pPr algn="ctr" eaLnBrk="1" hangingPunct="1">
              <a:lnSpc>
                <a:spcPts val="2700"/>
              </a:lnSpc>
              <a:spcBef>
                <a:spcPct val="20000"/>
              </a:spcBef>
            </a:pPr>
            <a:r>
              <a:rPr lang="en-US" sz="2400" dirty="0">
                <a:solidFill>
                  <a:schemeClr val="tx2"/>
                </a:solidFill>
              </a:rPr>
              <a:t>         %GR = (</a:t>
            </a:r>
            <a:r>
              <a:rPr lang="en-US" sz="2400" dirty="0" err="1">
                <a:solidFill>
                  <a:schemeClr val="tx2"/>
                </a:solidFill>
              </a:rPr>
              <a:t>V</a:t>
            </a:r>
            <a:r>
              <a:rPr lang="en-US" sz="1200" dirty="0" err="1">
                <a:solidFill>
                  <a:schemeClr val="tx2"/>
                </a:solidFill>
              </a:rPr>
              <a:t>(t</a:t>
            </a:r>
            <a:r>
              <a:rPr lang="en-US" sz="1200" dirty="0">
                <a:solidFill>
                  <a:schemeClr val="tx2"/>
                </a:solidFill>
              </a:rPr>
              <a:t>)</a:t>
            </a:r>
            <a:r>
              <a:rPr lang="en-US" sz="2400" dirty="0">
                <a:solidFill>
                  <a:schemeClr val="tx2"/>
                </a:solidFill>
              </a:rPr>
              <a:t> - V</a:t>
            </a:r>
            <a:r>
              <a:rPr lang="en-US" sz="1200" dirty="0">
                <a:solidFill>
                  <a:schemeClr val="tx2"/>
                </a:solidFill>
              </a:rPr>
              <a:t>(t-1)</a:t>
            </a:r>
            <a:r>
              <a:rPr lang="en-US" sz="2400" dirty="0">
                <a:solidFill>
                  <a:schemeClr val="tx2"/>
                </a:solidFill>
              </a:rPr>
              <a:t>)/(V</a:t>
            </a:r>
            <a:r>
              <a:rPr lang="en-US" sz="1200" dirty="0">
                <a:solidFill>
                  <a:schemeClr val="tx2"/>
                </a:solidFill>
              </a:rPr>
              <a:t>(t-1)</a:t>
            </a:r>
            <a:r>
              <a:rPr lang="en-US" sz="2400" dirty="0">
                <a:solidFill>
                  <a:schemeClr val="tx2"/>
                </a:solidFill>
              </a:rPr>
              <a:t>)</a:t>
            </a:r>
            <a:endParaRPr lang="en-US" sz="1200" dirty="0">
              <a:solidFill>
                <a:schemeClr val="tx2"/>
              </a:solidFill>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ate Placeholder 4"/>
          <p:cNvSpPr>
            <a:spLocks noGrp="1"/>
          </p:cNvSpPr>
          <p:nvPr>
            <p:ph type="dt" sz="half" idx="10"/>
          </p:nvPr>
        </p:nvSpPr>
        <p:spPr/>
        <p:txBody>
          <a:bodyPr/>
          <a:lstStyle/>
          <a:p>
            <a:fld id="{4F792BD4-D0CE-724C-BD71-19F7FDE16FDB}" type="datetime4">
              <a:rPr lang="en-US"/>
              <a:pPr/>
              <a:t>August 24, 2020</a:t>
            </a:fld>
            <a:endParaRPr lang="en-US"/>
          </a:p>
        </p:txBody>
      </p:sp>
      <p:sp>
        <p:nvSpPr>
          <p:cNvPr id="16" name="Slide Number Placeholder 6"/>
          <p:cNvSpPr>
            <a:spLocks noGrp="1"/>
          </p:cNvSpPr>
          <p:nvPr>
            <p:ph type="sldNum" sz="quarter" idx="12"/>
          </p:nvPr>
        </p:nvSpPr>
        <p:spPr/>
        <p:txBody>
          <a:bodyPr/>
          <a:lstStyle/>
          <a:p>
            <a:fld id="{0980ACCE-919B-0845-B45C-79C46339A0BA}" type="slidenum">
              <a:rPr lang="en-US"/>
              <a:pPr/>
              <a:t>41</a:t>
            </a:fld>
            <a:endParaRPr lang="en-US"/>
          </a:p>
        </p:txBody>
      </p:sp>
      <p:sp>
        <p:nvSpPr>
          <p:cNvPr id="325634" name="Rectangle 2"/>
          <p:cNvSpPr>
            <a:spLocks noGrp="1" noChangeArrowheads="1"/>
          </p:cNvSpPr>
          <p:nvPr>
            <p:ph type="title"/>
          </p:nvPr>
        </p:nvSpPr>
        <p:spPr/>
        <p:txBody>
          <a:bodyPr/>
          <a:lstStyle/>
          <a:p>
            <a:r>
              <a:rPr lang="en-US"/>
              <a:t>MARKET SHARE ANALYSIS</a:t>
            </a:r>
          </a:p>
        </p:txBody>
      </p:sp>
      <p:sp>
        <p:nvSpPr>
          <p:cNvPr id="325635" name="Rectangle 3"/>
          <p:cNvSpPr>
            <a:spLocks noGrp="1" noChangeArrowheads="1"/>
          </p:cNvSpPr>
          <p:nvPr>
            <p:ph type="body" sz="half" idx="1"/>
          </p:nvPr>
        </p:nvSpPr>
        <p:spPr>
          <a:xfrm>
            <a:off x="76200" y="1447800"/>
            <a:ext cx="6686550" cy="3733800"/>
          </a:xfrm>
          <a:ln>
            <a:solidFill>
              <a:schemeClr val="tx1"/>
            </a:solidFill>
          </a:ln>
        </p:spPr>
        <p:txBody>
          <a:bodyPr>
            <a:normAutofit/>
          </a:bodyPr>
          <a:lstStyle/>
          <a:p>
            <a:pPr algn="ctr">
              <a:buNone/>
            </a:pPr>
            <a:r>
              <a:rPr lang="en-US" sz="1800" dirty="0"/>
              <a:t>Market share is product sales share to total value based on:</a:t>
            </a:r>
          </a:p>
          <a:p>
            <a:pPr lvl="2"/>
            <a:r>
              <a:rPr lang="en-US" sz="1800" dirty="0">
                <a:solidFill>
                  <a:schemeClr val="tx1"/>
                </a:solidFill>
              </a:rPr>
              <a:t>Total Industry</a:t>
            </a:r>
          </a:p>
          <a:p>
            <a:pPr lvl="2"/>
            <a:r>
              <a:rPr lang="en-US" sz="1800" dirty="0">
                <a:solidFill>
                  <a:schemeClr val="tx1"/>
                </a:solidFill>
              </a:rPr>
              <a:t>Therapeutic Class</a:t>
            </a:r>
          </a:p>
          <a:p>
            <a:pPr lvl="2"/>
            <a:r>
              <a:rPr lang="en-US" sz="1800" dirty="0">
                <a:solidFill>
                  <a:schemeClr val="tx1"/>
                </a:solidFill>
              </a:rPr>
              <a:t>Drug Generation</a:t>
            </a:r>
          </a:p>
          <a:p>
            <a:pPr lvl="2"/>
            <a:r>
              <a:rPr lang="en-US" sz="1800" dirty="0">
                <a:solidFill>
                  <a:schemeClr val="tx1"/>
                </a:solidFill>
              </a:rPr>
              <a:t>Drug Preparation</a:t>
            </a:r>
          </a:p>
          <a:p>
            <a:pPr lvl="2"/>
            <a:r>
              <a:rPr lang="en-US" sz="1800" dirty="0">
                <a:solidFill>
                  <a:schemeClr val="tx1"/>
                </a:solidFill>
              </a:rPr>
              <a:t>Foreign Vs Local</a:t>
            </a:r>
          </a:p>
          <a:p>
            <a:pPr lvl="2"/>
            <a:r>
              <a:rPr lang="en-US" sz="1800" dirty="0">
                <a:solidFill>
                  <a:schemeClr val="tx1"/>
                </a:solidFill>
              </a:rPr>
              <a:t>By Country Origin</a:t>
            </a:r>
          </a:p>
        </p:txBody>
      </p:sp>
      <p:grpSp>
        <p:nvGrpSpPr>
          <p:cNvPr id="2" name="Group 5"/>
          <p:cNvGrpSpPr>
            <a:grpSpLocks noChangeAspect="1"/>
          </p:cNvGrpSpPr>
          <p:nvPr/>
        </p:nvGrpSpPr>
        <p:grpSpPr bwMode="auto">
          <a:xfrm>
            <a:off x="4648200" y="1714500"/>
            <a:ext cx="4191000" cy="4038600"/>
            <a:chOff x="1680" y="724"/>
            <a:chExt cx="2640" cy="2544"/>
          </a:xfrm>
        </p:grpSpPr>
        <p:sp>
          <p:nvSpPr>
            <p:cNvPr id="325636" name="AutoShape 4"/>
            <p:cNvSpPr>
              <a:spLocks noChangeAspect="1" noChangeArrowheads="1" noTextEdit="1"/>
            </p:cNvSpPr>
            <p:nvPr/>
          </p:nvSpPr>
          <p:spPr bwMode="auto">
            <a:xfrm>
              <a:off x="1680" y="724"/>
              <a:ext cx="2640" cy="2544"/>
            </a:xfrm>
            <a:prstGeom prst="rect">
              <a:avLst/>
            </a:prstGeom>
            <a:noFill/>
            <a:ln w="9525">
              <a:noFill/>
              <a:miter lim="800000"/>
              <a:headEnd/>
              <a:tailEnd/>
            </a:ln>
          </p:spPr>
          <p:txBody>
            <a:bodyPr>
              <a:prstTxWarp prst="textNoShape">
                <a:avLst/>
              </a:prstTxWarp>
            </a:bodyPr>
            <a:lstStyle/>
            <a:p>
              <a:endParaRPr lang="en-US"/>
            </a:p>
          </p:txBody>
        </p:sp>
        <p:sp>
          <p:nvSpPr>
            <p:cNvPr id="325644" name="_s325644"/>
            <p:cNvSpPr>
              <a:spLocks noChangeShapeType="1"/>
            </p:cNvSpPr>
            <p:nvPr/>
          </p:nvSpPr>
          <p:spPr bwMode="auto">
            <a:xfrm flipH="1">
              <a:off x="2400" y="1996"/>
              <a:ext cx="300" cy="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25643" name="_s325643"/>
            <p:cNvSpPr>
              <a:spLocks noChangeArrowheads="1"/>
            </p:cNvSpPr>
            <p:nvPr/>
          </p:nvSpPr>
          <p:spPr bwMode="auto">
            <a:xfrm>
              <a:off x="1800" y="1696"/>
              <a:ext cx="600" cy="600"/>
            </a:xfrm>
            <a:prstGeom prst="ellipse">
              <a:avLst/>
            </a:prstGeom>
            <a:solidFill>
              <a:srgbClr val="FF0000"/>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Trend</a:t>
              </a:r>
            </a:p>
          </p:txBody>
        </p:sp>
        <p:sp>
          <p:nvSpPr>
            <p:cNvPr id="325647" name="_s325647"/>
            <p:cNvSpPr>
              <a:spLocks noChangeShapeType="1"/>
            </p:cNvSpPr>
            <p:nvPr/>
          </p:nvSpPr>
          <p:spPr bwMode="auto">
            <a:xfrm>
              <a:off x="3000" y="2296"/>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25646" name="_s325646"/>
            <p:cNvSpPr>
              <a:spLocks noChangeArrowheads="1"/>
            </p:cNvSpPr>
            <p:nvPr/>
          </p:nvSpPr>
          <p:spPr bwMode="auto">
            <a:xfrm>
              <a:off x="2700" y="2596"/>
              <a:ext cx="600" cy="600"/>
            </a:xfrm>
            <a:prstGeom prst="ellipse">
              <a:avLst/>
            </a:prstGeom>
            <a:solidFill>
              <a:schemeClr val="bg2"/>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rgbClr val="000090"/>
                  </a:solidFill>
                </a:rPr>
                <a:t>% Absolute</a:t>
              </a:r>
            </a:p>
          </p:txBody>
        </p:sp>
        <p:sp>
          <p:nvSpPr>
            <p:cNvPr id="325642" name="_s325642"/>
            <p:cNvSpPr>
              <a:spLocks noChangeShapeType="1"/>
            </p:cNvSpPr>
            <p:nvPr/>
          </p:nvSpPr>
          <p:spPr bwMode="auto">
            <a:xfrm>
              <a:off x="3300" y="1996"/>
              <a:ext cx="300" cy="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25641" name="_s325641"/>
            <p:cNvSpPr>
              <a:spLocks noChangeArrowheads="1"/>
            </p:cNvSpPr>
            <p:nvPr/>
          </p:nvSpPr>
          <p:spPr bwMode="auto">
            <a:xfrm>
              <a:off x="3600" y="1696"/>
              <a:ext cx="600" cy="600"/>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By Unit</a:t>
              </a:r>
            </a:p>
          </p:txBody>
        </p:sp>
        <p:sp>
          <p:nvSpPr>
            <p:cNvPr id="325640" name="_s325640"/>
            <p:cNvSpPr>
              <a:spLocks noChangeShapeType="1"/>
            </p:cNvSpPr>
            <p:nvPr/>
          </p:nvSpPr>
          <p:spPr bwMode="auto">
            <a:xfrm flipV="1">
              <a:off x="3000" y="1396"/>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25639" name="_s325639"/>
            <p:cNvSpPr>
              <a:spLocks noChangeArrowheads="1"/>
            </p:cNvSpPr>
            <p:nvPr/>
          </p:nvSpPr>
          <p:spPr bwMode="auto">
            <a:xfrm>
              <a:off x="2700" y="796"/>
              <a:ext cx="600" cy="600"/>
            </a:xfrm>
            <a:prstGeom prst="ellipse">
              <a:avLst/>
            </a:prstGeom>
            <a:solidFill>
              <a:schemeClr val="accent2"/>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By Value</a:t>
              </a:r>
            </a:p>
            <a:p>
              <a:pPr algn="ctr">
                <a:spcBef>
                  <a:spcPct val="0"/>
                </a:spcBef>
              </a:pPr>
              <a:endParaRPr lang="en-US" sz="1000" b="1">
                <a:solidFill>
                  <a:schemeClr val="bg1"/>
                </a:solidFill>
              </a:endParaRPr>
            </a:p>
          </p:txBody>
        </p:sp>
        <p:sp>
          <p:nvSpPr>
            <p:cNvPr id="325638" name="_s325638"/>
            <p:cNvSpPr>
              <a:spLocks noChangeArrowheads="1"/>
            </p:cNvSpPr>
            <p:nvPr/>
          </p:nvSpPr>
          <p:spPr bwMode="auto">
            <a:xfrm>
              <a:off x="2700" y="1696"/>
              <a:ext cx="600" cy="600"/>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600" b="1">
                  <a:solidFill>
                    <a:schemeClr val="bg1"/>
                  </a:solidFill>
                </a:rPr>
                <a:t>Market </a:t>
              </a:r>
            </a:p>
            <a:p>
              <a:pPr algn="ctr">
                <a:spcBef>
                  <a:spcPct val="0"/>
                </a:spcBef>
              </a:pPr>
              <a:r>
                <a:rPr lang="en-US" sz="1600" b="1">
                  <a:solidFill>
                    <a:schemeClr val="bg1"/>
                  </a:solidFill>
                </a:rPr>
                <a:t>Share</a:t>
              </a:r>
            </a:p>
          </p:txBody>
        </p:sp>
      </p:gr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4"/>
          <p:cNvSpPr>
            <a:spLocks noGrp="1"/>
          </p:cNvSpPr>
          <p:nvPr>
            <p:ph type="dt" sz="half" idx="10"/>
          </p:nvPr>
        </p:nvSpPr>
        <p:spPr/>
        <p:txBody>
          <a:bodyPr/>
          <a:lstStyle/>
          <a:p>
            <a:fld id="{4924B614-D3A3-8640-AA2C-FE3729F8E04D}" type="datetime4">
              <a:rPr lang="en-US"/>
              <a:pPr/>
              <a:t>August 24, 2020</a:t>
            </a:fld>
            <a:endParaRPr lang="en-US"/>
          </a:p>
        </p:txBody>
      </p:sp>
      <p:sp>
        <p:nvSpPr>
          <p:cNvPr id="5" name="Slide Number Placeholder 6"/>
          <p:cNvSpPr>
            <a:spLocks noGrp="1"/>
          </p:cNvSpPr>
          <p:nvPr>
            <p:ph type="sldNum" sz="quarter" idx="12"/>
          </p:nvPr>
        </p:nvSpPr>
        <p:spPr/>
        <p:txBody>
          <a:bodyPr/>
          <a:lstStyle/>
          <a:p>
            <a:fld id="{7F903C11-C659-3541-86C0-D41319DB5542}" type="slidenum">
              <a:rPr lang="en-US"/>
              <a:pPr/>
              <a:t>42</a:t>
            </a:fld>
            <a:endParaRPr lang="en-US"/>
          </a:p>
        </p:txBody>
      </p:sp>
      <p:sp>
        <p:nvSpPr>
          <p:cNvPr id="330756" name="Rectangle 4"/>
          <p:cNvSpPr>
            <a:spLocks noGrp="1" noChangeArrowheads="1"/>
          </p:cNvSpPr>
          <p:nvPr>
            <p:ph type="title"/>
          </p:nvPr>
        </p:nvSpPr>
        <p:spPr>
          <a:xfrm>
            <a:off x="1219200" y="390525"/>
            <a:ext cx="6781800" cy="838200"/>
          </a:xfrm>
          <a:noFill/>
          <a:ln/>
        </p:spPr>
        <p:txBody>
          <a:bodyPr>
            <a:noAutofit/>
          </a:bodyPr>
          <a:lstStyle/>
          <a:p>
            <a:pPr algn="ctr"/>
            <a:r>
              <a:rPr lang="en-US" sz="3600" b="1" dirty="0"/>
              <a:t>Competitor Positioning Analysis</a:t>
            </a:r>
            <a:br>
              <a:rPr lang="en-US" sz="3600" b="1" dirty="0"/>
            </a:br>
            <a:r>
              <a:rPr lang="en-US" sz="3600" b="1" dirty="0"/>
              <a:t>         </a:t>
            </a:r>
          </a:p>
        </p:txBody>
      </p:sp>
      <p:sp>
        <p:nvSpPr>
          <p:cNvPr id="330755" name="Rectangle 3"/>
          <p:cNvSpPr>
            <a:spLocks noGrp="1" noChangeArrowheads="1"/>
          </p:cNvSpPr>
          <p:nvPr>
            <p:ph type="body" sz="half" idx="1"/>
          </p:nvPr>
        </p:nvSpPr>
        <p:spPr>
          <a:xfrm>
            <a:off x="533400" y="809625"/>
            <a:ext cx="8077200" cy="5410200"/>
          </a:xfrm>
        </p:spPr>
        <p:txBody>
          <a:bodyPr>
            <a:noAutofit/>
          </a:bodyPr>
          <a:lstStyle/>
          <a:p>
            <a:pPr>
              <a:buNone/>
            </a:pPr>
            <a:r>
              <a:rPr lang="en-US" sz="1600" dirty="0"/>
              <a:t>  The strategies, tactics, messages, and creative are all directly dependent upon the  development of appropriate positioning.</a:t>
            </a:r>
          </a:p>
          <a:p>
            <a:pPr>
              <a:buNone/>
            </a:pPr>
            <a:r>
              <a:rPr lang="en-US" sz="1600" dirty="0"/>
              <a:t>  </a:t>
            </a:r>
          </a:p>
          <a:p>
            <a:pPr>
              <a:buNone/>
            </a:pPr>
            <a:r>
              <a:rPr lang="en-US" sz="1600" dirty="0"/>
              <a:t>Positioning is all about 'perception' </a:t>
            </a:r>
          </a:p>
          <a:p>
            <a:pPr>
              <a:buNone/>
            </a:pPr>
            <a:r>
              <a:rPr lang="en-US" sz="1600" dirty="0"/>
              <a:t>  </a:t>
            </a:r>
          </a:p>
          <a:p>
            <a:pPr>
              <a:buNone/>
            </a:pPr>
            <a:r>
              <a:rPr lang="en-US" sz="1600" dirty="0"/>
              <a:t>As perception differs from person to person, so  do the results of the positioning map </a:t>
            </a:r>
            <a:r>
              <a:rPr lang="en-US" sz="1600" dirty="0" err="1"/>
              <a:t>e.g</a:t>
            </a:r>
            <a:r>
              <a:rPr lang="en-US" sz="1600" dirty="0"/>
              <a:t> </a:t>
            </a:r>
          </a:p>
          <a:p>
            <a:pPr>
              <a:buNone/>
            </a:pPr>
            <a:r>
              <a:rPr lang="en-US" sz="1600" dirty="0"/>
              <a:t>   what  you perceive as quality, value for money, etc, is different to my perception.</a:t>
            </a:r>
          </a:p>
          <a:p>
            <a:pPr>
              <a:buNone/>
            </a:pPr>
            <a:r>
              <a:rPr lang="en-US" sz="1600" dirty="0"/>
              <a:t>  </a:t>
            </a:r>
          </a:p>
          <a:p>
            <a:pPr>
              <a:buNone/>
            </a:pPr>
            <a:r>
              <a:rPr lang="en-US" sz="1600" dirty="0"/>
              <a:t>There will be similarities between brand positioning </a:t>
            </a:r>
          </a:p>
          <a:p>
            <a:pPr>
              <a:buNone/>
            </a:pPr>
            <a:r>
              <a:rPr lang="en-US" sz="1600" dirty="0"/>
              <a:t>  </a:t>
            </a:r>
          </a:p>
          <a:p>
            <a:pPr>
              <a:buNone/>
            </a:pPr>
            <a:r>
              <a:rPr lang="en-US" sz="1600" dirty="0"/>
              <a:t>Products or services are 'mapped' together on a '</a:t>
            </a:r>
            <a:r>
              <a:rPr lang="en-US" sz="1600" b="1" dirty="0"/>
              <a:t>positioning map</a:t>
            </a:r>
            <a:r>
              <a:rPr lang="en-US" sz="1600" dirty="0"/>
              <a:t>‘</a:t>
            </a:r>
          </a:p>
          <a:p>
            <a:pPr>
              <a:buNone/>
            </a:pPr>
            <a:r>
              <a:rPr lang="en-US" sz="1600" dirty="0"/>
              <a:t>  Marketers decide upon a competitive position  which enables them to distinguish their own   products from </a:t>
            </a:r>
          </a:p>
          <a:p>
            <a:pPr>
              <a:buNone/>
            </a:pPr>
            <a:r>
              <a:rPr lang="en-US" sz="1600" dirty="0"/>
              <a:t>   the offerings of their competition (hence the term '</a:t>
            </a:r>
            <a:r>
              <a:rPr lang="en-US" sz="1600" b="1" dirty="0"/>
              <a:t>positioning strategy</a:t>
            </a:r>
            <a:r>
              <a:rPr lang="en-US" sz="1600" dirty="0"/>
              <a:t>'). </a:t>
            </a:r>
          </a:p>
          <a:p>
            <a:pPr>
              <a:buNone/>
            </a:pPr>
            <a:endParaRPr lang="en-US" sz="1600" dirty="0"/>
          </a:p>
          <a:p>
            <a:pPr>
              <a:buNone/>
            </a:pPr>
            <a:r>
              <a:rPr lang="en-US" sz="1600" dirty="0"/>
              <a:t>Brand Positioning development:</a:t>
            </a:r>
          </a:p>
          <a:p>
            <a:pPr lvl="3">
              <a:buNone/>
            </a:pPr>
            <a:r>
              <a:rPr lang="en-US" sz="1600" dirty="0"/>
              <a:t>Professional Positioning </a:t>
            </a:r>
          </a:p>
          <a:p>
            <a:pPr lvl="3">
              <a:buNone/>
            </a:pPr>
            <a:r>
              <a:rPr lang="en-US" sz="1600" dirty="0"/>
              <a:t>Patient Positioning </a:t>
            </a:r>
          </a:p>
          <a:p>
            <a:pPr lvl="3">
              <a:buNone/>
            </a:pPr>
            <a:r>
              <a:rPr lang="en-US" sz="1600" dirty="0"/>
              <a:t>Global Positioning </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Date Placeholder 3"/>
          <p:cNvSpPr>
            <a:spLocks noGrp="1"/>
          </p:cNvSpPr>
          <p:nvPr>
            <p:ph type="dt" sz="half" idx="10"/>
          </p:nvPr>
        </p:nvSpPr>
        <p:spPr/>
        <p:txBody>
          <a:bodyPr/>
          <a:lstStyle/>
          <a:p>
            <a:fld id="{44CE1B75-ADD0-1044-91CB-27760A7CE772}" type="datetime4">
              <a:rPr lang="en-US"/>
              <a:pPr/>
              <a:t>August 24, 2020</a:t>
            </a:fld>
            <a:endParaRPr lang="en-US"/>
          </a:p>
        </p:txBody>
      </p:sp>
      <p:sp>
        <p:nvSpPr>
          <p:cNvPr id="21" name="Slide Number Placeholder 5"/>
          <p:cNvSpPr>
            <a:spLocks noGrp="1"/>
          </p:cNvSpPr>
          <p:nvPr>
            <p:ph type="sldNum" sz="quarter" idx="12"/>
          </p:nvPr>
        </p:nvSpPr>
        <p:spPr/>
        <p:txBody>
          <a:bodyPr/>
          <a:lstStyle/>
          <a:p>
            <a:fld id="{20B3DE08-AEAB-804E-B31E-61D4C7376ED6}" type="slidenum">
              <a:rPr lang="en-US"/>
              <a:pPr/>
              <a:t>43</a:t>
            </a:fld>
            <a:endParaRPr lang="en-US"/>
          </a:p>
        </p:txBody>
      </p:sp>
      <p:sp>
        <p:nvSpPr>
          <p:cNvPr id="332802" name="Rectangle 2"/>
          <p:cNvSpPr>
            <a:spLocks noGrp="1" noChangeArrowheads="1"/>
          </p:cNvSpPr>
          <p:nvPr>
            <p:ph type="title"/>
          </p:nvPr>
        </p:nvSpPr>
        <p:spPr/>
        <p:txBody>
          <a:bodyPr>
            <a:normAutofit fontScale="90000"/>
          </a:bodyPr>
          <a:lstStyle/>
          <a:p>
            <a:r>
              <a:rPr lang="en-US"/>
              <a:t>Positioning Variable in Pharmaceutical Industry</a:t>
            </a:r>
          </a:p>
        </p:txBody>
      </p:sp>
      <p:grpSp>
        <p:nvGrpSpPr>
          <p:cNvPr id="2" name="Group 5"/>
          <p:cNvGrpSpPr>
            <a:grpSpLocks noChangeAspect="1"/>
          </p:cNvGrpSpPr>
          <p:nvPr/>
        </p:nvGrpSpPr>
        <p:grpSpPr bwMode="auto">
          <a:xfrm>
            <a:off x="685800" y="2187575"/>
            <a:ext cx="7772400" cy="3886200"/>
            <a:chOff x="432" y="897"/>
            <a:chExt cx="4896" cy="2448"/>
          </a:xfrm>
        </p:grpSpPr>
        <p:sp>
          <p:nvSpPr>
            <p:cNvPr id="332804" name="AutoShape 4"/>
            <p:cNvSpPr>
              <a:spLocks noChangeAspect="1" noChangeArrowheads="1" noTextEdit="1"/>
            </p:cNvSpPr>
            <p:nvPr/>
          </p:nvSpPr>
          <p:spPr bwMode="auto">
            <a:xfrm>
              <a:off x="432" y="897"/>
              <a:ext cx="4896" cy="2448"/>
            </a:xfrm>
            <a:prstGeom prst="rect">
              <a:avLst/>
            </a:prstGeom>
            <a:noFill/>
            <a:ln w="9525">
              <a:noFill/>
              <a:miter lim="800000"/>
              <a:headEnd/>
              <a:tailEnd/>
            </a:ln>
          </p:spPr>
          <p:txBody>
            <a:bodyPr>
              <a:prstTxWarp prst="textNoShape">
                <a:avLst/>
              </a:prstTxWarp>
            </a:bodyPr>
            <a:lstStyle/>
            <a:p>
              <a:endParaRPr lang="en-US" sz="1000"/>
            </a:p>
          </p:txBody>
        </p:sp>
        <p:sp>
          <p:nvSpPr>
            <p:cNvPr id="332821" name="_s332821"/>
            <p:cNvSpPr>
              <a:spLocks noChangeShapeType="1"/>
            </p:cNvSpPr>
            <p:nvPr/>
          </p:nvSpPr>
          <p:spPr bwMode="auto">
            <a:xfrm flipH="1" flipV="1">
              <a:off x="2402" y="1739"/>
              <a:ext cx="240" cy="191"/>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20" name="_s332820"/>
            <p:cNvSpPr>
              <a:spLocks noChangeArrowheads="1"/>
            </p:cNvSpPr>
            <p:nvPr/>
          </p:nvSpPr>
          <p:spPr bwMode="auto">
            <a:xfrm>
              <a:off x="1857" y="1242"/>
              <a:ext cx="612" cy="612"/>
            </a:xfrm>
            <a:prstGeom prst="ellipse">
              <a:avLst/>
            </a:prstGeom>
            <a:solidFill>
              <a:srgbClr val="CC33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Drug</a:t>
              </a:r>
            </a:p>
            <a:p>
              <a:pPr algn="ctr">
                <a:spcBef>
                  <a:spcPct val="0"/>
                </a:spcBef>
              </a:pPr>
              <a:r>
                <a:rPr lang="en-US" sz="1000" b="1">
                  <a:solidFill>
                    <a:schemeClr val="bg1"/>
                  </a:solidFill>
                </a:rPr>
                <a:t>Delivery</a:t>
              </a:r>
            </a:p>
            <a:p>
              <a:pPr algn="ctr">
                <a:spcBef>
                  <a:spcPct val="0"/>
                </a:spcBef>
              </a:pPr>
              <a:r>
                <a:rPr lang="en-US" sz="1000" b="1">
                  <a:solidFill>
                    <a:schemeClr val="bg1"/>
                  </a:solidFill>
                </a:rPr>
                <a:t>System</a:t>
              </a:r>
            </a:p>
          </p:txBody>
        </p:sp>
        <p:sp>
          <p:nvSpPr>
            <p:cNvPr id="332819" name="_s332819"/>
            <p:cNvSpPr>
              <a:spLocks noChangeShapeType="1"/>
            </p:cNvSpPr>
            <p:nvPr/>
          </p:nvSpPr>
          <p:spPr bwMode="auto">
            <a:xfrm flipH="1">
              <a:off x="2284" y="2188"/>
              <a:ext cx="299" cy="68"/>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18" name="_s332818"/>
            <p:cNvSpPr>
              <a:spLocks noChangeArrowheads="1"/>
            </p:cNvSpPr>
            <p:nvPr/>
          </p:nvSpPr>
          <p:spPr bwMode="auto">
            <a:xfrm>
              <a:off x="1680" y="2018"/>
              <a:ext cx="612" cy="61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Cost</a:t>
              </a:r>
            </a:p>
            <a:p>
              <a:pPr algn="ctr">
                <a:spcBef>
                  <a:spcPct val="0"/>
                </a:spcBef>
              </a:pPr>
              <a:r>
                <a:rPr lang="en-US" sz="1000" b="1">
                  <a:solidFill>
                    <a:schemeClr val="bg1"/>
                  </a:solidFill>
                </a:rPr>
                <a:t>Therapy</a:t>
              </a:r>
            </a:p>
            <a:p>
              <a:pPr algn="ctr">
                <a:spcBef>
                  <a:spcPct val="0"/>
                </a:spcBef>
              </a:pPr>
              <a:endParaRPr lang="en-US" sz="1000" b="1">
                <a:solidFill>
                  <a:schemeClr val="bg1"/>
                </a:solidFill>
              </a:endParaRPr>
            </a:p>
          </p:txBody>
        </p:sp>
        <p:sp>
          <p:nvSpPr>
            <p:cNvPr id="332817" name="_s332817"/>
            <p:cNvSpPr>
              <a:spLocks noChangeShapeType="1"/>
            </p:cNvSpPr>
            <p:nvPr/>
          </p:nvSpPr>
          <p:spPr bwMode="auto">
            <a:xfrm flipH="1">
              <a:off x="2615" y="2395"/>
              <a:ext cx="133" cy="276"/>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16" name="_s332816"/>
            <p:cNvSpPr>
              <a:spLocks noChangeArrowheads="1"/>
            </p:cNvSpPr>
            <p:nvPr/>
          </p:nvSpPr>
          <p:spPr bwMode="auto">
            <a:xfrm>
              <a:off x="2176" y="2641"/>
              <a:ext cx="612" cy="612"/>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endParaRPr lang="en-US" sz="1000" b="1">
                <a:solidFill>
                  <a:schemeClr val="bg1"/>
                </a:solidFill>
              </a:endParaRPr>
            </a:p>
            <a:p>
              <a:pPr algn="ctr">
                <a:spcBef>
                  <a:spcPct val="0"/>
                </a:spcBef>
              </a:pPr>
              <a:r>
                <a:rPr lang="en-US" sz="1000" b="1">
                  <a:solidFill>
                    <a:schemeClr val="bg1"/>
                  </a:solidFill>
                </a:rPr>
                <a:t>Therapeutic</a:t>
              </a:r>
            </a:p>
            <a:p>
              <a:pPr algn="ctr">
                <a:spcBef>
                  <a:spcPct val="0"/>
                </a:spcBef>
              </a:pPr>
              <a:r>
                <a:rPr lang="en-US" sz="1000" b="1">
                  <a:solidFill>
                    <a:schemeClr val="bg1"/>
                  </a:solidFill>
                </a:rPr>
                <a:t>Class</a:t>
              </a:r>
            </a:p>
            <a:p>
              <a:pPr algn="ctr">
                <a:spcBef>
                  <a:spcPct val="0"/>
                </a:spcBef>
              </a:pPr>
              <a:endParaRPr lang="en-US" sz="1000" b="1">
                <a:solidFill>
                  <a:schemeClr val="bg1"/>
                </a:solidFill>
              </a:endParaRPr>
            </a:p>
          </p:txBody>
        </p:sp>
        <p:sp>
          <p:nvSpPr>
            <p:cNvPr id="332812" name="_s332812"/>
            <p:cNvSpPr>
              <a:spLocks noChangeShapeType="1"/>
            </p:cNvSpPr>
            <p:nvPr/>
          </p:nvSpPr>
          <p:spPr bwMode="auto">
            <a:xfrm>
              <a:off x="3013" y="2395"/>
              <a:ext cx="133" cy="276"/>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11" name="_s332811"/>
            <p:cNvSpPr>
              <a:spLocks noChangeArrowheads="1"/>
            </p:cNvSpPr>
            <p:nvPr/>
          </p:nvSpPr>
          <p:spPr bwMode="auto">
            <a:xfrm>
              <a:off x="2973" y="2641"/>
              <a:ext cx="612" cy="612"/>
            </a:xfrm>
            <a:prstGeom prst="ellipse">
              <a:avLst/>
            </a:prstGeom>
            <a:solidFill>
              <a:schemeClr val="tx1"/>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Mechanism</a:t>
              </a:r>
            </a:p>
            <a:p>
              <a:pPr algn="ctr">
                <a:spcBef>
                  <a:spcPct val="0"/>
                </a:spcBef>
              </a:pPr>
              <a:r>
                <a:rPr lang="en-US" sz="1000" b="1">
                  <a:solidFill>
                    <a:schemeClr val="bg1"/>
                  </a:solidFill>
                </a:rPr>
                <a:t>of Action</a:t>
              </a:r>
            </a:p>
          </p:txBody>
        </p:sp>
        <p:sp>
          <p:nvSpPr>
            <p:cNvPr id="332815" name="_s332815"/>
            <p:cNvSpPr>
              <a:spLocks noChangeShapeType="1"/>
            </p:cNvSpPr>
            <p:nvPr/>
          </p:nvSpPr>
          <p:spPr bwMode="auto">
            <a:xfrm>
              <a:off x="3178" y="2188"/>
              <a:ext cx="298" cy="68"/>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14" name="_s332814"/>
            <p:cNvSpPr>
              <a:spLocks noChangeArrowheads="1"/>
            </p:cNvSpPr>
            <p:nvPr/>
          </p:nvSpPr>
          <p:spPr bwMode="auto">
            <a:xfrm>
              <a:off x="3469" y="2018"/>
              <a:ext cx="612" cy="612"/>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Side </a:t>
              </a:r>
            </a:p>
            <a:p>
              <a:pPr algn="ctr">
                <a:spcBef>
                  <a:spcPct val="0"/>
                </a:spcBef>
              </a:pPr>
              <a:r>
                <a:rPr lang="en-US" sz="1000" b="1">
                  <a:solidFill>
                    <a:schemeClr val="bg1"/>
                  </a:solidFill>
                </a:rPr>
                <a:t>Effect</a:t>
              </a:r>
            </a:p>
          </p:txBody>
        </p:sp>
        <p:sp>
          <p:nvSpPr>
            <p:cNvPr id="332810" name="_s332810"/>
            <p:cNvSpPr>
              <a:spLocks noChangeShapeType="1"/>
            </p:cNvSpPr>
            <p:nvPr/>
          </p:nvSpPr>
          <p:spPr bwMode="auto">
            <a:xfrm flipV="1">
              <a:off x="3119" y="1739"/>
              <a:ext cx="239" cy="191"/>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09" name="_s332809"/>
            <p:cNvSpPr>
              <a:spLocks noChangeArrowheads="1"/>
            </p:cNvSpPr>
            <p:nvPr/>
          </p:nvSpPr>
          <p:spPr bwMode="auto">
            <a:xfrm>
              <a:off x="3291" y="1242"/>
              <a:ext cx="612" cy="612"/>
            </a:xfrm>
            <a:prstGeom prst="ellipse">
              <a:avLst/>
            </a:prstGeom>
            <a:solidFill>
              <a:schemeClr val="tx2"/>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Dosage</a:t>
              </a:r>
            </a:p>
          </p:txBody>
        </p:sp>
        <p:sp>
          <p:nvSpPr>
            <p:cNvPr id="332808" name="_s332808"/>
            <p:cNvSpPr>
              <a:spLocks noChangeShapeType="1"/>
            </p:cNvSpPr>
            <p:nvPr/>
          </p:nvSpPr>
          <p:spPr bwMode="auto">
            <a:xfrm flipV="1">
              <a:off x="2880" y="1509"/>
              <a:ext cx="0" cy="306"/>
            </a:xfrm>
            <a:prstGeom prst="line">
              <a:avLst/>
            </a:prstGeom>
            <a:noFill/>
            <a:ln w="28575">
              <a:solidFill>
                <a:schemeClr val="tx1"/>
              </a:solidFill>
              <a:round/>
              <a:headEnd/>
              <a:tailEnd/>
            </a:ln>
          </p:spPr>
          <p:txBody>
            <a:bodyPr anchor="ctr">
              <a:prstTxWarp prst="textNoShape">
                <a:avLst/>
              </a:prstTxWarp>
            </a:bodyPr>
            <a:lstStyle/>
            <a:p>
              <a:endParaRPr lang="en-US" sz="1000"/>
            </a:p>
          </p:txBody>
        </p:sp>
        <p:sp>
          <p:nvSpPr>
            <p:cNvPr id="332807" name="_s332807"/>
            <p:cNvSpPr>
              <a:spLocks noChangeArrowheads="1"/>
            </p:cNvSpPr>
            <p:nvPr/>
          </p:nvSpPr>
          <p:spPr bwMode="auto">
            <a:xfrm>
              <a:off x="2574" y="897"/>
              <a:ext cx="612" cy="612"/>
            </a:xfrm>
            <a:prstGeom prst="ellipse">
              <a:avLst/>
            </a:prstGeom>
            <a:solidFill>
              <a:srgbClr val="FF00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Efficacy</a:t>
              </a:r>
            </a:p>
          </p:txBody>
        </p:sp>
        <p:sp>
          <p:nvSpPr>
            <p:cNvPr id="332806" name="_s332806"/>
            <p:cNvSpPr>
              <a:spLocks noChangeArrowheads="1"/>
            </p:cNvSpPr>
            <p:nvPr/>
          </p:nvSpPr>
          <p:spPr bwMode="auto">
            <a:xfrm>
              <a:off x="2574" y="1815"/>
              <a:ext cx="612" cy="612"/>
            </a:xfrm>
            <a:prstGeom prst="ellipse">
              <a:avLst/>
            </a:prstGeom>
            <a:solidFill>
              <a:srgbClr val="0066FF"/>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Positioning</a:t>
              </a:r>
            </a:p>
            <a:p>
              <a:pPr algn="ctr">
                <a:spcBef>
                  <a:spcPct val="0"/>
                </a:spcBef>
              </a:pPr>
              <a:r>
                <a:rPr lang="en-US" sz="1000" b="1">
                  <a:solidFill>
                    <a:schemeClr val="bg1"/>
                  </a:solidFill>
                </a:rPr>
                <a:t>Variable</a:t>
              </a:r>
            </a:p>
          </p:txBody>
        </p:sp>
      </p:gr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2"/>
          <p:cNvSpPr>
            <a:spLocks noGrp="1"/>
          </p:cNvSpPr>
          <p:nvPr>
            <p:ph type="dt" sz="half" idx="10"/>
          </p:nvPr>
        </p:nvSpPr>
        <p:spPr/>
        <p:txBody>
          <a:bodyPr/>
          <a:lstStyle/>
          <a:p>
            <a:fld id="{562DED8A-9833-B849-A068-03BC5345E9B1}" type="datetime4">
              <a:rPr lang="en-US"/>
              <a:pPr/>
              <a:t>August 24, 2020</a:t>
            </a:fld>
            <a:endParaRPr lang="en-US"/>
          </a:p>
        </p:txBody>
      </p:sp>
      <p:sp>
        <p:nvSpPr>
          <p:cNvPr id="8" name="Slide Number Placeholder 4"/>
          <p:cNvSpPr>
            <a:spLocks noGrp="1"/>
          </p:cNvSpPr>
          <p:nvPr>
            <p:ph type="sldNum" sz="quarter" idx="12"/>
          </p:nvPr>
        </p:nvSpPr>
        <p:spPr/>
        <p:txBody>
          <a:bodyPr/>
          <a:lstStyle/>
          <a:p>
            <a:fld id="{6E7D7B1D-FFA9-8741-97D0-A59B90613FCA}" type="slidenum">
              <a:rPr lang="en-US"/>
              <a:pPr/>
              <a:t>44</a:t>
            </a:fld>
            <a:endParaRPr lang="en-US"/>
          </a:p>
        </p:txBody>
      </p:sp>
      <p:pic>
        <p:nvPicPr>
          <p:cNvPr id="337015" name="Picture 119" descr="spacer"/>
          <p:cNvPicPr>
            <a:picLocks noChangeAspect="1" noChangeArrowheads="1"/>
          </p:cNvPicPr>
          <p:nvPr/>
        </p:nvPicPr>
        <p:blipFill>
          <a:blip r:embed="rId2"/>
          <a:srcRect/>
          <a:stretch>
            <a:fillRect/>
          </a:stretch>
        </p:blipFill>
        <p:spPr bwMode="auto">
          <a:xfrm>
            <a:off x="1670050" y="2984500"/>
            <a:ext cx="3571875" cy="9525"/>
          </a:xfrm>
          <a:prstGeom prst="rect">
            <a:avLst/>
          </a:prstGeom>
          <a:noFill/>
        </p:spPr>
      </p:pic>
      <p:pic>
        <p:nvPicPr>
          <p:cNvPr id="337017" name="Picture 121" descr="spacer"/>
          <p:cNvPicPr>
            <a:picLocks noChangeAspect="1" noChangeArrowheads="1"/>
          </p:cNvPicPr>
          <p:nvPr/>
        </p:nvPicPr>
        <p:blipFill>
          <a:blip r:embed="rId2"/>
          <a:srcRect/>
          <a:stretch>
            <a:fillRect/>
          </a:stretch>
        </p:blipFill>
        <p:spPr bwMode="auto">
          <a:xfrm>
            <a:off x="5018088" y="3060700"/>
            <a:ext cx="142875" cy="9525"/>
          </a:xfrm>
          <a:prstGeom prst="rect">
            <a:avLst/>
          </a:prstGeom>
          <a:noFill/>
        </p:spPr>
      </p:pic>
      <p:pic>
        <p:nvPicPr>
          <p:cNvPr id="337019" name="Picture 123" descr="spacer"/>
          <p:cNvPicPr>
            <a:picLocks noChangeAspect="1" noChangeArrowheads="1"/>
          </p:cNvPicPr>
          <p:nvPr/>
        </p:nvPicPr>
        <p:blipFill>
          <a:blip r:embed="rId2"/>
          <a:srcRect/>
          <a:stretch>
            <a:fillRect/>
          </a:stretch>
        </p:blipFill>
        <p:spPr bwMode="auto">
          <a:xfrm>
            <a:off x="5888038" y="2909888"/>
            <a:ext cx="1714500" cy="9525"/>
          </a:xfrm>
          <a:prstGeom prst="rect">
            <a:avLst/>
          </a:prstGeom>
          <a:noFill/>
        </p:spPr>
      </p:pic>
      <p:pic>
        <p:nvPicPr>
          <p:cNvPr id="337043" name="Picture 147" descr="positioning_master_two"/>
          <p:cNvPicPr>
            <a:picLocks noGrp="1" noChangeAspect="1" noChangeArrowheads="1"/>
          </p:cNvPicPr>
          <p:nvPr>
            <p:ph/>
          </p:nvPr>
        </p:nvPicPr>
        <p:blipFill>
          <a:blip r:embed="rId3"/>
          <a:srcRect/>
          <a:stretch>
            <a:fillRect/>
          </a:stretch>
        </p:blipFill>
        <p:spPr>
          <a:xfrm>
            <a:off x="1905000" y="1066800"/>
            <a:ext cx="4800600" cy="4800600"/>
          </a:xfrm>
          <a:noFill/>
          <a:ln/>
        </p:spPr>
      </p:pic>
      <p:sp>
        <p:nvSpPr>
          <p:cNvPr id="337045" name="Text Box 149"/>
          <p:cNvSpPr txBox="1">
            <a:spLocks noChangeArrowheads="1"/>
          </p:cNvSpPr>
          <p:nvPr/>
        </p:nvSpPr>
        <p:spPr bwMode="auto">
          <a:xfrm>
            <a:off x="762000" y="381000"/>
            <a:ext cx="7010400" cy="457200"/>
          </a:xfrm>
          <a:prstGeom prst="rect">
            <a:avLst/>
          </a:prstGeom>
          <a:noFill/>
          <a:ln w="9525">
            <a:noFill/>
            <a:miter lim="800000"/>
            <a:headEnd/>
            <a:tailEnd/>
          </a:ln>
          <a:effectLst/>
        </p:spPr>
        <p:txBody>
          <a:bodyPr>
            <a:prstTxWarp prst="textNoShape">
              <a:avLst/>
            </a:prstTxWarp>
            <a:spAutoFit/>
          </a:bodyPr>
          <a:lstStyle/>
          <a:p>
            <a:r>
              <a:rPr lang="en-US" sz="2400" b="1"/>
              <a:t>COMPETITION POSITIONING MAP</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ate Placeholder 3"/>
          <p:cNvSpPr>
            <a:spLocks noGrp="1"/>
          </p:cNvSpPr>
          <p:nvPr>
            <p:ph type="dt" sz="half" idx="10"/>
          </p:nvPr>
        </p:nvSpPr>
        <p:spPr/>
        <p:txBody>
          <a:bodyPr/>
          <a:lstStyle/>
          <a:p>
            <a:fld id="{FEDEBB45-7F4E-A643-BBF4-3F52C15CD40A}" type="datetime4">
              <a:rPr lang="en-US"/>
              <a:pPr/>
              <a:t>August 24, 2020</a:t>
            </a:fld>
            <a:endParaRPr lang="en-US"/>
          </a:p>
        </p:txBody>
      </p:sp>
      <p:sp>
        <p:nvSpPr>
          <p:cNvPr id="16" name="Slide Number Placeholder 5"/>
          <p:cNvSpPr>
            <a:spLocks noGrp="1"/>
          </p:cNvSpPr>
          <p:nvPr>
            <p:ph type="sldNum" sz="quarter" idx="12"/>
          </p:nvPr>
        </p:nvSpPr>
        <p:spPr/>
        <p:txBody>
          <a:bodyPr/>
          <a:lstStyle/>
          <a:p>
            <a:fld id="{F8A2C6FE-6399-214C-8139-FA76BF65FFD7}" type="slidenum">
              <a:rPr lang="en-US"/>
              <a:pPr/>
              <a:t>45</a:t>
            </a:fld>
            <a:endParaRPr lang="en-US"/>
          </a:p>
        </p:txBody>
      </p:sp>
      <p:sp>
        <p:nvSpPr>
          <p:cNvPr id="338946" name="Rectangle 2"/>
          <p:cNvSpPr>
            <a:spLocks noGrp="1" noChangeArrowheads="1"/>
          </p:cNvSpPr>
          <p:nvPr>
            <p:ph type="title"/>
          </p:nvPr>
        </p:nvSpPr>
        <p:spPr/>
        <p:txBody>
          <a:bodyPr/>
          <a:lstStyle/>
          <a:p>
            <a:r>
              <a:rPr lang="en-US" sz="1800"/>
              <a:t>COMPETITOR PRODUCT PORTFOLIO ANALYSIS</a:t>
            </a:r>
          </a:p>
        </p:txBody>
      </p:sp>
      <p:grpSp>
        <p:nvGrpSpPr>
          <p:cNvPr id="2" name="Group 17"/>
          <p:cNvGrpSpPr>
            <a:grpSpLocks/>
          </p:cNvGrpSpPr>
          <p:nvPr/>
        </p:nvGrpSpPr>
        <p:grpSpPr bwMode="auto">
          <a:xfrm>
            <a:off x="76200" y="1524000"/>
            <a:ext cx="7924800" cy="4038600"/>
            <a:chOff x="384" y="1056"/>
            <a:chExt cx="4992" cy="2544"/>
          </a:xfrm>
        </p:grpSpPr>
        <p:grpSp>
          <p:nvGrpSpPr>
            <p:cNvPr id="3" name="Group 6"/>
            <p:cNvGrpSpPr>
              <a:grpSpLocks noChangeAspect="1"/>
            </p:cNvGrpSpPr>
            <p:nvPr/>
          </p:nvGrpSpPr>
          <p:grpSpPr bwMode="auto">
            <a:xfrm>
              <a:off x="384" y="1056"/>
              <a:ext cx="4992" cy="2544"/>
              <a:chOff x="384" y="849"/>
              <a:chExt cx="4992" cy="2544"/>
            </a:xfrm>
          </p:grpSpPr>
          <p:sp>
            <p:nvSpPr>
              <p:cNvPr id="338949" name="AutoShape 5"/>
              <p:cNvSpPr>
                <a:spLocks noChangeAspect="1" noChangeArrowheads="1" noTextEdit="1"/>
              </p:cNvSpPr>
              <p:nvPr/>
            </p:nvSpPr>
            <p:spPr bwMode="auto">
              <a:xfrm>
                <a:off x="384" y="849"/>
                <a:ext cx="4992" cy="2544"/>
              </a:xfrm>
              <a:prstGeom prst="rect">
                <a:avLst/>
              </a:prstGeom>
              <a:noFill/>
              <a:ln w="9525">
                <a:noFill/>
                <a:miter lim="800000"/>
                <a:headEnd/>
                <a:tailEnd/>
              </a:ln>
            </p:spPr>
            <p:txBody>
              <a:bodyPr>
                <a:prstTxWarp prst="textNoShape">
                  <a:avLst/>
                </a:prstTxWarp>
              </a:bodyPr>
              <a:lstStyle/>
              <a:p>
                <a:endParaRPr lang="en-US"/>
              </a:p>
            </p:txBody>
          </p:sp>
          <p:sp>
            <p:nvSpPr>
              <p:cNvPr id="338957" name="_s338957"/>
              <p:cNvSpPr>
                <a:spLocks noChangeShapeType="1"/>
              </p:cNvSpPr>
              <p:nvPr/>
            </p:nvSpPr>
            <p:spPr bwMode="auto">
              <a:xfrm flipH="1">
                <a:off x="2496" y="2289"/>
                <a:ext cx="264" cy="154"/>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38956" name="_s338956"/>
              <p:cNvSpPr>
                <a:spLocks noChangeArrowheads="1"/>
              </p:cNvSpPr>
              <p:nvPr/>
            </p:nvSpPr>
            <p:spPr bwMode="auto">
              <a:xfrm>
                <a:off x="1872" y="2145"/>
                <a:ext cx="768" cy="720"/>
              </a:xfrm>
              <a:prstGeom prst="ellipse">
                <a:avLst/>
              </a:prstGeom>
              <a:solidFill>
                <a:schemeClr val="accent2"/>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Drug</a:t>
                </a:r>
              </a:p>
              <a:p>
                <a:pPr algn="ctr">
                  <a:spcBef>
                    <a:spcPct val="0"/>
                  </a:spcBef>
                </a:pPr>
                <a:r>
                  <a:rPr lang="en-US" sz="1200" b="1">
                    <a:solidFill>
                      <a:schemeClr val="bg1"/>
                    </a:solidFill>
                  </a:rPr>
                  <a:t>Preparation</a:t>
                </a:r>
              </a:p>
            </p:txBody>
          </p:sp>
          <p:sp>
            <p:nvSpPr>
              <p:cNvPr id="338955" name="_s338955"/>
              <p:cNvSpPr>
                <a:spLocks noChangeShapeType="1"/>
              </p:cNvSpPr>
              <p:nvPr/>
            </p:nvSpPr>
            <p:spPr bwMode="auto">
              <a:xfrm>
                <a:off x="3145" y="2274"/>
                <a:ext cx="265" cy="152"/>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38954" name="_s338954"/>
              <p:cNvSpPr>
                <a:spLocks noChangeArrowheads="1"/>
              </p:cNvSpPr>
              <p:nvPr/>
            </p:nvSpPr>
            <p:spPr bwMode="auto">
              <a:xfrm>
                <a:off x="3312" y="2145"/>
                <a:ext cx="768" cy="720"/>
              </a:xfrm>
              <a:prstGeom prst="ellipse">
                <a:avLst/>
              </a:prstGeom>
              <a:solidFill>
                <a:srgbClr val="0066FF"/>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Therapeutic</a:t>
                </a:r>
              </a:p>
              <a:p>
                <a:pPr algn="ctr">
                  <a:spcBef>
                    <a:spcPct val="0"/>
                  </a:spcBef>
                </a:pPr>
                <a:r>
                  <a:rPr lang="en-US" sz="1200" b="1">
                    <a:solidFill>
                      <a:schemeClr val="bg1"/>
                    </a:solidFill>
                  </a:rPr>
                  <a:t>Class</a:t>
                </a:r>
              </a:p>
            </p:txBody>
          </p:sp>
          <p:sp>
            <p:nvSpPr>
              <p:cNvPr id="338953" name="_s338953"/>
              <p:cNvSpPr>
                <a:spLocks noChangeShapeType="1"/>
              </p:cNvSpPr>
              <p:nvPr/>
            </p:nvSpPr>
            <p:spPr bwMode="auto">
              <a:xfrm flipV="1">
                <a:off x="2976" y="1521"/>
                <a:ext cx="1" cy="30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38952" name="_s338952"/>
              <p:cNvSpPr>
                <a:spLocks noChangeArrowheads="1"/>
              </p:cNvSpPr>
              <p:nvPr/>
            </p:nvSpPr>
            <p:spPr bwMode="auto">
              <a:xfrm>
                <a:off x="2592" y="945"/>
                <a:ext cx="786" cy="720"/>
              </a:xfrm>
              <a:prstGeom prst="ellipse">
                <a:avLst/>
              </a:prstGeom>
              <a:solidFill>
                <a:schemeClr val="tx2"/>
              </a:solidFill>
              <a:ln w="9525">
                <a:solidFill>
                  <a:schemeClr val="tx1"/>
                </a:solidFill>
                <a:round/>
                <a:headEnd/>
                <a:tailEnd/>
              </a:ln>
            </p:spPr>
            <p:txBody>
              <a:bodyPr wrap="none" anchor="ctr">
                <a:prstTxWarp prst="textNoShape">
                  <a:avLst/>
                </a:prstTxWarp>
              </a:bodyPr>
              <a:lstStyle/>
              <a:p>
                <a:pPr algn="ctr">
                  <a:spcBef>
                    <a:spcPct val="0"/>
                  </a:spcBef>
                </a:pPr>
                <a:r>
                  <a:rPr lang="en-US" b="1">
                    <a:solidFill>
                      <a:schemeClr val="bg1"/>
                    </a:solidFill>
                  </a:rPr>
                  <a:t>Business </a:t>
                </a:r>
              </a:p>
              <a:p>
                <a:pPr algn="ctr">
                  <a:spcBef>
                    <a:spcPct val="0"/>
                  </a:spcBef>
                </a:pPr>
                <a:r>
                  <a:rPr lang="en-US" b="1">
                    <a:solidFill>
                      <a:schemeClr val="bg1"/>
                    </a:solidFill>
                  </a:rPr>
                  <a:t>Units</a:t>
                </a:r>
              </a:p>
            </p:txBody>
          </p:sp>
          <p:sp>
            <p:nvSpPr>
              <p:cNvPr id="338951" name="_s338951"/>
              <p:cNvSpPr>
                <a:spLocks noChangeArrowheads="1"/>
              </p:cNvSpPr>
              <p:nvPr/>
            </p:nvSpPr>
            <p:spPr bwMode="auto">
              <a:xfrm>
                <a:off x="2592" y="1761"/>
                <a:ext cx="768" cy="720"/>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1600" b="1">
                    <a:solidFill>
                      <a:schemeClr val="bg1"/>
                    </a:solidFill>
                  </a:rPr>
                  <a:t>Portfolio</a:t>
                </a:r>
              </a:p>
            </p:txBody>
          </p:sp>
        </p:grpSp>
        <p:sp>
          <p:nvSpPr>
            <p:cNvPr id="338959" name="Oval 15"/>
            <p:cNvSpPr>
              <a:spLocks noChangeArrowheads="1"/>
            </p:cNvSpPr>
            <p:nvPr/>
          </p:nvSpPr>
          <p:spPr bwMode="auto">
            <a:xfrm>
              <a:off x="3504" y="1152"/>
              <a:ext cx="576" cy="528"/>
            </a:xfrm>
            <a:prstGeom prst="ellipse">
              <a:avLst/>
            </a:prstGeom>
            <a:solidFill>
              <a:schemeClr val="accent1"/>
            </a:solidFill>
            <a:ln w="9525">
              <a:solidFill>
                <a:schemeClr val="tx1"/>
              </a:solidFill>
              <a:round/>
              <a:headEnd/>
              <a:tailEnd/>
            </a:ln>
            <a:effectLst/>
          </p:spPr>
          <p:txBody>
            <a:bodyPr wrap="none" anchor="ctr">
              <a:prstTxWarp prst="textNoShape">
                <a:avLst/>
              </a:prstTxWarp>
            </a:bodyPr>
            <a:lstStyle/>
            <a:p>
              <a:pPr algn="ctr">
                <a:spcBef>
                  <a:spcPct val="0"/>
                </a:spcBef>
              </a:pPr>
              <a:r>
                <a:rPr lang="en-US" sz="1200" b="1">
                  <a:solidFill>
                    <a:schemeClr val="bg1"/>
                  </a:solidFill>
                </a:rPr>
                <a:t>Business</a:t>
              </a:r>
            </a:p>
            <a:p>
              <a:pPr algn="ctr">
                <a:spcBef>
                  <a:spcPct val="0"/>
                </a:spcBef>
              </a:pPr>
              <a:r>
                <a:rPr lang="en-US" sz="1200" b="1">
                  <a:solidFill>
                    <a:schemeClr val="bg1"/>
                  </a:solidFill>
                </a:rPr>
                <a:t>Line</a:t>
              </a:r>
            </a:p>
          </p:txBody>
        </p:sp>
        <p:sp>
          <p:nvSpPr>
            <p:cNvPr id="338960" name="Line 16"/>
            <p:cNvSpPr>
              <a:spLocks noChangeShapeType="1"/>
            </p:cNvSpPr>
            <p:nvPr/>
          </p:nvSpPr>
          <p:spPr bwMode="auto">
            <a:xfrm>
              <a:off x="3360" y="1440"/>
              <a:ext cx="144" cy="0"/>
            </a:xfrm>
            <a:prstGeom prst="line">
              <a:avLst/>
            </a:prstGeom>
            <a:noFill/>
            <a:ln w="28575">
              <a:solidFill>
                <a:schemeClr val="tx1"/>
              </a:solidFill>
              <a:round/>
              <a:headEnd/>
              <a:tailEnd/>
            </a:ln>
            <a:effectLst/>
          </p:spPr>
          <p:txBody>
            <a:bodyPr>
              <a:prstTxWarp prst="textNoShape">
                <a:avLst/>
              </a:prstTxWarp>
            </a:bodyPr>
            <a:lstStyle/>
            <a:p>
              <a:endParaRPr lang="en-US"/>
            </a:p>
          </p:txBody>
        </p:sp>
      </p:gr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Date Placeholder 3"/>
          <p:cNvSpPr>
            <a:spLocks noGrp="1"/>
          </p:cNvSpPr>
          <p:nvPr>
            <p:ph type="dt" sz="half" idx="10"/>
          </p:nvPr>
        </p:nvSpPr>
        <p:spPr/>
        <p:txBody>
          <a:bodyPr/>
          <a:lstStyle/>
          <a:p>
            <a:fld id="{A19208B1-8B12-FF41-BAC9-4154EA2A95DE}" type="datetime4">
              <a:rPr lang="en-US"/>
              <a:pPr/>
              <a:t>August 24, 2020</a:t>
            </a:fld>
            <a:endParaRPr lang="en-US"/>
          </a:p>
        </p:txBody>
      </p:sp>
      <p:sp>
        <p:nvSpPr>
          <p:cNvPr id="179" name="Slide Number Placeholder 5"/>
          <p:cNvSpPr>
            <a:spLocks noGrp="1"/>
          </p:cNvSpPr>
          <p:nvPr>
            <p:ph type="sldNum" sz="quarter" idx="12"/>
          </p:nvPr>
        </p:nvSpPr>
        <p:spPr/>
        <p:txBody>
          <a:bodyPr/>
          <a:lstStyle/>
          <a:p>
            <a:fld id="{ED25F925-797B-664B-B3B7-CD8B2F888A16}" type="slidenum">
              <a:rPr lang="en-US"/>
              <a:pPr/>
              <a:t>46</a:t>
            </a:fld>
            <a:endParaRPr lang="en-US"/>
          </a:p>
        </p:txBody>
      </p:sp>
      <p:sp>
        <p:nvSpPr>
          <p:cNvPr id="341337" name="Line 345"/>
          <p:cNvSpPr>
            <a:spLocks noChangeShapeType="1"/>
          </p:cNvSpPr>
          <p:nvPr/>
        </p:nvSpPr>
        <p:spPr bwMode="auto">
          <a:xfrm>
            <a:off x="1920875" y="1797050"/>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sp>
        <p:nvSpPr>
          <p:cNvPr id="341338" name="Line 346"/>
          <p:cNvSpPr>
            <a:spLocks noChangeShapeType="1"/>
          </p:cNvSpPr>
          <p:nvPr/>
        </p:nvSpPr>
        <p:spPr bwMode="auto">
          <a:xfrm>
            <a:off x="1920875" y="1958975"/>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sp>
        <p:nvSpPr>
          <p:cNvPr id="341339" name="Line 347"/>
          <p:cNvSpPr>
            <a:spLocks noChangeShapeType="1"/>
          </p:cNvSpPr>
          <p:nvPr/>
        </p:nvSpPr>
        <p:spPr bwMode="auto">
          <a:xfrm>
            <a:off x="2557463" y="1958975"/>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sp>
        <p:nvSpPr>
          <p:cNvPr id="341340" name="Line 348"/>
          <p:cNvSpPr>
            <a:spLocks noChangeShapeType="1"/>
          </p:cNvSpPr>
          <p:nvPr/>
        </p:nvSpPr>
        <p:spPr bwMode="auto">
          <a:xfrm>
            <a:off x="2557463" y="2203450"/>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sp>
        <p:nvSpPr>
          <p:cNvPr id="341341" name="Line 349"/>
          <p:cNvSpPr>
            <a:spLocks noChangeShapeType="1"/>
          </p:cNvSpPr>
          <p:nvPr/>
        </p:nvSpPr>
        <p:spPr bwMode="auto">
          <a:xfrm>
            <a:off x="3194050" y="2203450"/>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sp>
        <p:nvSpPr>
          <p:cNvPr id="341342" name="Line 350"/>
          <p:cNvSpPr>
            <a:spLocks noChangeShapeType="1"/>
          </p:cNvSpPr>
          <p:nvPr/>
        </p:nvSpPr>
        <p:spPr bwMode="auto">
          <a:xfrm>
            <a:off x="3194050" y="2365375"/>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sp>
        <p:nvSpPr>
          <p:cNvPr id="341345" name="Line 353"/>
          <p:cNvSpPr>
            <a:spLocks noChangeShapeType="1"/>
          </p:cNvSpPr>
          <p:nvPr/>
        </p:nvSpPr>
        <p:spPr bwMode="auto">
          <a:xfrm>
            <a:off x="4467225" y="2609850"/>
            <a:ext cx="0" cy="0"/>
          </a:xfrm>
          <a:prstGeom prst="line">
            <a:avLst/>
          </a:prstGeom>
          <a:noFill/>
          <a:ln w="12700" cap="rnd">
            <a:solidFill>
              <a:srgbClr val="000000"/>
            </a:solidFill>
            <a:round/>
            <a:headEnd/>
            <a:tailEnd/>
          </a:ln>
          <a:effectLst/>
        </p:spPr>
        <p:txBody>
          <a:bodyPr>
            <a:prstTxWarp prst="textNoShape">
              <a:avLst/>
            </a:prstTxWarp>
          </a:bodyPr>
          <a:lstStyle/>
          <a:p>
            <a:endParaRPr lang="en-US"/>
          </a:p>
        </p:txBody>
      </p:sp>
      <p:graphicFrame>
        <p:nvGraphicFramePr>
          <p:cNvPr id="342080" name="Group 1088"/>
          <p:cNvGraphicFramePr>
            <a:graphicFrameLocks noGrp="1"/>
          </p:cNvGraphicFramePr>
          <p:nvPr/>
        </p:nvGraphicFramePr>
        <p:xfrm>
          <a:off x="76200" y="1524000"/>
          <a:ext cx="8991600" cy="3997324"/>
        </p:xfrm>
        <a:graphic>
          <a:graphicData uri="http://schemas.openxmlformats.org/drawingml/2006/table">
            <a:tbl>
              <a:tblPr/>
              <a:tblGrid>
                <a:gridCol w="914400">
                  <a:extLst>
                    <a:ext uri="{9D8B030D-6E8A-4147-A177-3AD203B41FA5}">
                      <a16:colId xmlns:a16="http://schemas.microsoft.com/office/drawing/2014/main" val="20000"/>
                    </a:ext>
                  </a:extLst>
                </a:gridCol>
                <a:gridCol w="814388">
                  <a:extLst>
                    <a:ext uri="{9D8B030D-6E8A-4147-A177-3AD203B41FA5}">
                      <a16:colId xmlns:a16="http://schemas.microsoft.com/office/drawing/2014/main" val="20001"/>
                    </a:ext>
                  </a:extLst>
                </a:gridCol>
                <a:gridCol w="636587">
                  <a:extLst>
                    <a:ext uri="{9D8B030D-6E8A-4147-A177-3AD203B41FA5}">
                      <a16:colId xmlns:a16="http://schemas.microsoft.com/office/drawing/2014/main" val="20002"/>
                    </a:ext>
                  </a:extLst>
                </a:gridCol>
                <a:gridCol w="636588">
                  <a:extLst>
                    <a:ext uri="{9D8B030D-6E8A-4147-A177-3AD203B41FA5}">
                      <a16:colId xmlns:a16="http://schemas.microsoft.com/office/drawing/2014/main" val="20003"/>
                    </a:ext>
                  </a:extLst>
                </a:gridCol>
                <a:gridCol w="636587">
                  <a:extLst>
                    <a:ext uri="{9D8B030D-6E8A-4147-A177-3AD203B41FA5}">
                      <a16:colId xmlns:a16="http://schemas.microsoft.com/office/drawing/2014/main" val="20004"/>
                    </a:ext>
                  </a:extLst>
                </a:gridCol>
                <a:gridCol w="636588">
                  <a:extLst>
                    <a:ext uri="{9D8B030D-6E8A-4147-A177-3AD203B41FA5}">
                      <a16:colId xmlns:a16="http://schemas.microsoft.com/office/drawing/2014/main" val="20005"/>
                    </a:ext>
                  </a:extLst>
                </a:gridCol>
                <a:gridCol w="636587">
                  <a:extLst>
                    <a:ext uri="{9D8B030D-6E8A-4147-A177-3AD203B41FA5}">
                      <a16:colId xmlns:a16="http://schemas.microsoft.com/office/drawing/2014/main" val="20006"/>
                    </a:ext>
                  </a:extLst>
                </a:gridCol>
                <a:gridCol w="636588">
                  <a:extLst>
                    <a:ext uri="{9D8B030D-6E8A-4147-A177-3AD203B41FA5}">
                      <a16:colId xmlns:a16="http://schemas.microsoft.com/office/drawing/2014/main" val="20007"/>
                    </a:ext>
                  </a:extLst>
                </a:gridCol>
                <a:gridCol w="700087">
                  <a:extLst>
                    <a:ext uri="{9D8B030D-6E8A-4147-A177-3AD203B41FA5}">
                      <a16:colId xmlns:a16="http://schemas.microsoft.com/office/drawing/2014/main" val="20008"/>
                    </a:ext>
                  </a:extLst>
                </a:gridCol>
                <a:gridCol w="755650">
                  <a:extLst>
                    <a:ext uri="{9D8B030D-6E8A-4147-A177-3AD203B41FA5}">
                      <a16:colId xmlns:a16="http://schemas.microsoft.com/office/drawing/2014/main" val="20009"/>
                    </a:ext>
                  </a:extLst>
                </a:gridCol>
                <a:gridCol w="615950">
                  <a:extLst>
                    <a:ext uri="{9D8B030D-6E8A-4147-A177-3AD203B41FA5}">
                      <a16:colId xmlns:a16="http://schemas.microsoft.com/office/drawing/2014/main" val="20010"/>
                    </a:ext>
                  </a:extLst>
                </a:gridCol>
                <a:gridCol w="685800">
                  <a:extLst>
                    <a:ext uri="{9D8B030D-6E8A-4147-A177-3AD203B41FA5}">
                      <a16:colId xmlns:a16="http://schemas.microsoft.com/office/drawing/2014/main" val="20011"/>
                    </a:ext>
                  </a:extLst>
                </a:gridCol>
                <a:gridCol w="685800">
                  <a:extLst>
                    <a:ext uri="{9D8B030D-6E8A-4147-A177-3AD203B41FA5}">
                      <a16:colId xmlns:a16="http://schemas.microsoft.com/office/drawing/2014/main" val="20012"/>
                    </a:ext>
                  </a:extLst>
                </a:gridCol>
              </a:tblGrid>
              <a:tr h="304800">
                <a:tc rowSpan="7">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a:t>
                      </a:r>
                      <a:endParaRPr kumimoji="0" lang="en-US" sz="1000" b="1"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1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rgbClr val="FFFFFF"/>
                          </a:solidFill>
                          <a:effectLst/>
                          <a:latin typeface="Arial" pitchFamily="-112" charset="0"/>
                          <a:ea typeface="Arial" pitchFamily="-112" charset="0"/>
                          <a:cs typeface="Arial" pitchFamily="-112" charset="0"/>
                        </a:rPr>
                        <a:t>Variables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33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61925">
                <a:tc vMerge="1">
                  <a:txBody>
                    <a:bodyPr/>
                    <a:lstStyle/>
                    <a:p>
                      <a:endParaRPr lang="en-US"/>
                    </a:p>
                  </a:txBody>
                  <a:tcPr/>
                </a:tc>
                <a:tc gridSpan="1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200" b="1" i="0" u="none" strike="noStrike" cap="none" normalizeH="0" baseline="0">
                          <a:ln>
                            <a:noFill/>
                          </a:ln>
                          <a:solidFill>
                            <a:srgbClr val="FFFFFF"/>
                          </a:solidFill>
                          <a:effectLst/>
                          <a:latin typeface="Arial" pitchFamily="-112" charset="0"/>
                          <a:ea typeface="Arial" pitchFamily="-112" charset="0"/>
                          <a:cs typeface="Arial" pitchFamily="-112" charset="0"/>
                        </a:rPr>
                        <a:t>Business Unit</a:t>
                      </a:r>
                      <a:endParaRPr kumimoji="0" lang="en-US" sz="1200" b="1"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800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244475">
                <a:tc vMerge="1">
                  <a:txBody>
                    <a:bodyPr/>
                    <a:lstStyle/>
                    <a:p>
                      <a:endParaRPr lang="en-US"/>
                    </a:p>
                  </a:txBody>
                  <a:tcPr/>
                </a:tc>
                <a:tc gridSpan="4">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A</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B</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C</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161925">
                <a:tc vMerge="1">
                  <a:txBody>
                    <a:bodyPr/>
                    <a:lstStyle/>
                    <a:p>
                      <a:endParaRPr lang="en-US"/>
                    </a:p>
                  </a:txBody>
                  <a:tcPr/>
                </a:tc>
                <a:tc gridSpan="1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Line</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244475">
                <a:tc v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A1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FF"/>
                    </a:solid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A2</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3366"/>
                    </a:solid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B1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3366FF"/>
                    </a:solid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B2</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FF"/>
                    </a:solid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C1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0000"/>
                    </a:solid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rgbClr val="FFFFFF"/>
                          </a:solidFill>
                          <a:effectLst/>
                          <a:latin typeface="Arial" pitchFamily="-112" charset="0"/>
                          <a:ea typeface="Arial" pitchFamily="-112" charset="0"/>
                          <a:cs typeface="Arial" pitchFamily="-112" charset="0"/>
                        </a:rPr>
                        <a:t>C2</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6600"/>
                    </a:solidFill>
                  </a:tcPr>
                </a:tc>
                <a:tc hMerge="1">
                  <a:txBody>
                    <a:bodyPr/>
                    <a:lstStyle/>
                    <a:p>
                      <a:endParaRPr lang="en-US"/>
                    </a:p>
                  </a:txBody>
                  <a:tcPr/>
                </a:tc>
                <a:extLst>
                  <a:ext uri="{0D108BD9-81ED-4DB2-BD59-A6C34878D82A}">
                    <a16:rowId xmlns:a16="http://schemas.microsoft.com/office/drawing/2014/main" val="10004"/>
                  </a:ext>
                </a:extLst>
              </a:tr>
              <a:tr h="244475">
                <a:tc v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Therapeutic Class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Therapeutic Class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Therapeutic Class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Therapeutic Class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Therapeutic Class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Therapeutic Class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5"/>
                  </a:ext>
                </a:extLst>
              </a:tr>
              <a:tr h="244475">
                <a:tc vMerge="1">
                  <a:txBody>
                    <a:bodyPr/>
                    <a:lstStyle/>
                    <a:p>
                      <a:endParaRPr lang="en-US"/>
                    </a:p>
                  </a:txBody>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TC2</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TC3</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TC4</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TC5</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TC6</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TC7</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TC8</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TC9</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TC10</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TC11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TC12</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8892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 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 2</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 3</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 4</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 5</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1" i="0" u="none" strike="noStrike" cap="none" normalizeH="0" baseline="0">
                          <a:ln>
                            <a:noFill/>
                          </a:ln>
                          <a:solidFill>
                            <a:schemeClr val="tx1"/>
                          </a:solidFill>
                          <a:effectLst/>
                          <a:latin typeface="Arial" pitchFamily="-112" charset="0"/>
                          <a:ea typeface="Arial" pitchFamily="-112" charset="0"/>
                          <a:cs typeface="Arial" pitchFamily="-112" charset="0"/>
                        </a:rPr>
                        <a:t>Company 6</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444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
        <p:nvSpPr>
          <p:cNvPr id="342069" name="Text Box 1077"/>
          <p:cNvSpPr txBox="1">
            <a:spLocks noChangeArrowheads="1"/>
          </p:cNvSpPr>
          <p:nvPr/>
        </p:nvSpPr>
        <p:spPr bwMode="auto">
          <a:xfrm>
            <a:off x="457200" y="533400"/>
            <a:ext cx="5943600" cy="457200"/>
          </a:xfrm>
          <a:prstGeom prst="rect">
            <a:avLst/>
          </a:prstGeom>
          <a:noFill/>
          <a:ln w="9525">
            <a:noFill/>
            <a:miter lim="800000"/>
            <a:headEnd/>
            <a:tailEnd/>
          </a:ln>
          <a:effectLst/>
        </p:spPr>
        <p:txBody>
          <a:bodyPr>
            <a:prstTxWarp prst="textNoShape">
              <a:avLst/>
            </a:prstTxWarp>
            <a:spAutoFit/>
          </a:bodyPr>
          <a:lstStyle/>
          <a:p>
            <a:r>
              <a:rPr lang="en-US" sz="2400"/>
              <a:t>COMPETITOR PORTFOLIO MAPPING</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BE69F84-E716-BE43-B921-F9325AC54212}" type="datetime4">
              <a:rPr lang="en-US"/>
              <a:pPr/>
              <a:t>August 24, 2020</a:t>
            </a:fld>
            <a:endParaRPr lang="en-US"/>
          </a:p>
        </p:txBody>
      </p:sp>
      <p:sp>
        <p:nvSpPr>
          <p:cNvPr id="5" name="Slide Number Placeholder 5"/>
          <p:cNvSpPr>
            <a:spLocks noGrp="1"/>
          </p:cNvSpPr>
          <p:nvPr>
            <p:ph type="sldNum" sz="quarter" idx="12"/>
          </p:nvPr>
        </p:nvSpPr>
        <p:spPr/>
        <p:txBody>
          <a:bodyPr/>
          <a:lstStyle/>
          <a:p>
            <a:fld id="{9042AEBC-0779-974C-A6B4-01B416CBD507}" type="slidenum">
              <a:rPr lang="en-US"/>
              <a:pPr/>
              <a:t>47</a:t>
            </a:fld>
            <a:endParaRPr lang="en-US"/>
          </a:p>
        </p:txBody>
      </p:sp>
      <p:pic>
        <p:nvPicPr>
          <p:cNvPr id="343044" name="Picture 4" descr="Boston%20Matrix"/>
          <p:cNvPicPr>
            <a:picLocks noGrp="1" noChangeAspect="1" noChangeArrowheads="1"/>
          </p:cNvPicPr>
          <p:nvPr>
            <p:ph idx="1"/>
          </p:nvPr>
        </p:nvPicPr>
        <p:blipFill>
          <a:blip r:embed="rId2"/>
          <a:srcRect/>
          <a:stretch>
            <a:fillRect/>
          </a:stretch>
        </p:blipFill>
        <p:spPr>
          <a:xfrm>
            <a:off x="1143000" y="1676400"/>
            <a:ext cx="5867400" cy="3906838"/>
          </a:xfrm>
          <a:noFill/>
          <a:ln/>
        </p:spPr>
      </p:pic>
      <p:sp>
        <p:nvSpPr>
          <p:cNvPr id="343047" name="Rectangle 7"/>
          <p:cNvSpPr>
            <a:spLocks noGrp="1" noChangeArrowheads="1"/>
          </p:cNvSpPr>
          <p:nvPr>
            <p:ph type="title"/>
          </p:nvPr>
        </p:nvSpPr>
        <p:spPr>
          <a:xfrm>
            <a:off x="685800" y="609600"/>
            <a:ext cx="7162800" cy="838200"/>
          </a:xfrm>
          <a:noFill/>
          <a:ln/>
        </p:spPr>
        <p:txBody>
          <a:bodyPr/>
          <a:lstStyle/>
          <a:p>
            <a:r>
              <a:rPr lang="en-US" sz="2000"/>
              <a:t>COMPETITOR PRODUCT PORTFOLIO ANALYSIS</a:t>
            </a:r>
            <a:br>
              <a:rPr lang="en-US" sz="2000"/>
            </a:br>
            <a:r>
              <a:rPr lang="en-US" sz="2000"/>
              <a:t>BCG ANALYSIS</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2A583AD-D032-B24E-AC18-6AEF8539FF73}" type="datetime4">
              <a:rPr lang="en-US"/>
              <a:pPr/>
              <a:t>August 24, 2020</a:t>
            </a:fld>
            <a:endParaRPr lang="en-US"/>
          </a:p>
        </p:txBody>
      </p:sp>
      <p:sp>
        <p:nvSpPr>
          <p:cNvPr id="5" name="Slide Number Placeholder 5"/>
          <p:cNvSpPr>
            <a:spLocks noGrp="1"/>
          </p:cNvSpPr>
          <p:nvPr>
            <p:ph type="sldNum" sz="quarter" idx="12"/>
          </p:nvPr>
        </p:nvSpPr>
        <p:spPr/>
        <p:txBody>
          <a:bodyPr/>
          <a:lstStyle/>
          <a:p>
            <a:fld id="{67E04C96-CD91-424E-A9F0-D6858F033960}" type="slidenum">
              <a:rPr lang="en-US"/>
              <a:pPr/>
              <a:t>48</a:t>
            </a:fld>
            <a:endParaRPr lang="en-US"/>
          </a:p>
        </p:txBody>
      </p:sp>
      <p:sp>
        <p:nvSpPr>
          <p:cNvPr id="345093" name="Rectangle 5"/>
          <p:cNvSpPr>
            <a:spLocks noGrp="1" noChangeArrowheads="1"/>
          </p:cNvSpPr>
          <p:nvPr>
            <p:ph type="title"/>
          </p:nvPr>
        </p:nvSpPr>
        <p:spPr/>
        <p:txBody>
          <a:bodyPr/>
          <a:lstStyle/>
          <a:p>
            <a:r>
              <a:rPr lang="en-US" sz="2000"/>
              <a:t>COMPETITOR PRODUCT PORTFOLIO ANALYSIS PRODUCT LIFE CYCLE ANALYSIS</a:t>
            </a:r>
          </a:p>
        </p:txBody>
      </p:sp>
      <p:pic>
        <p:nvPicPr>
          <p:cNvPr id="345092" name="Picture 4" descr="MATRIXV4_Analysis_LifeCycle_TextBook"/>
          <p:cNvPicPr>
            <a:picLocks noGrp="1" noChangeAspect="1" noChangeArrowheads="1"/>
          </p:cNvPicPr>
          <p:nvPr>
            <p:ph idx="1"/>
          </p:nvPr>
        </p:nvPicPr>
        <p:blipFill>
          <a:blip r:embed="rId2"/>
          <a:srcRect/>
          <a:stretch>
            <a:fillRect/>
          </a:stretch>
        </p:blipFill>
        <p:spPr>
          <a:xfrm>
            <a:off x="762000" y="1752600"/>
            <a:ext cx="6553200" cy="4244975"/>
          </a:xfrm>
          <a:noFill/>
          <a:ln/>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Date Placeholder 3"/>
          <p:cNvSpPr>
            <a:spLocks noGrp="1"/>
          </p:cNvSpPr>
          <p:nvPr>
            <p:ph type="dt" sz="half" idx="10"/>
          </p:nvPr>
        </p:nvSpPr>
        <p:spPr/>
        <p:txBody>
          <a:bodyPr/>
          <a:lstStyle/>
          <a:p>
            <a:fld id="{7CB644FA-2AE3-E34E-9BD0-C57AFE6A70AB}" type="datetime4">
              <a:rPr lang="en-US"/>
              <a:pPr/>
              <a:t>August 24, 2020</a:t>
            </a:fld>
            <a:endParaRPr lang="en-US"/>
          </a:p>
        </p:txBody>
      </p:sp>
      <p:sp>
        <p:nvSpPr>
          <p:cNvPr id="25" name="Slide Number Placeholder 5"/>
          <p:cNvSpPr>
            <a:spLocks noGrp="1"/>
          </p:cNvSpPr>
          <p:nvPr>
            <p:ph type="sldNum" sz="quarter" idx="12"/>
          </p:nvPr>
        </p:nvSpPr>
        <p:spPr/>
        <p:txBody>
          <a:bodyPr/>
          <a:lstStyle/>
          <a:p>
            <a:fld id="{51A2FB96-849C-2042-BDDF-1B77202BF0DA}" type="slidenum">
              <a:rPr lang="en-US"/>
              <a:pPr/>
              <a:t>49</a:t>
            </a:fld>
            <a:endParaRPr lang="en-US"/>
          </a:p>
        </p:txBody>
      </p:sp>
      <p:sp>
        <p:nvSpPr>
          <p:cNvPr id="347138" name="Rectangle 2"/>
          <p:cNvSpPr>
            <a:spLocks noGrp="1" noChangeArrowheads="1"/>
          </p:cNvSpPr>
          <p:nvPr>
            <p:ph type="title"/>
          </p:nvPr>
        </p:nvSpPr>
        <p:spPr/>
        <p:txBody>
          <a:bodyPr/>
          <a:lstStyle/>
          <a:p>
            <a:r>
              <a:rPr lang="en-US"/>
              <a:t>CRITICAL SUCCESS FACTOR</a:t>
            </a:r>
          </a:p>
        </p:txBody>
      </p:sp>
      <p:grpSp>
        <p:nvGrpSpPr>
          <p:cNvPr id="2" name="Group 5"/>
          <p:cNvGrpSpPr>
            <a:grpSpLocks noChangeAspect="1"/>
          </p:cNvGrpSpPr>
          <p:nvPr/>
        </p:nvGrpSpPr>
        <p:grpSpPr bwMode="auto">
          <a:xfrm>
            <a:off x="609600" y="1608138"/>
            <a:ext cx="7772400" cy="3886200"/>
            <a:chOff x="432" y="933"/>
            <a:chExt cx="4896" cy="2448"/>
          </a:xfrm>
        </p:grpSpPr>
        <p:sp>
          <p:nvSpPr>
            <p:cNvPr id="347140" name="AutoShape 4"/>
            <p:cNvSpPr>
              <a:spLocks noChangeAspect="1" noChangeArrowheads="1" noTextEdit="1"/>
            </p:cNvSpPr>
            <p:nvPr/>
          </p:nvSpPr>
          <p:spPr bwMode="auto">
            <a:xfrm>
              <a:off x="432" y="933"/>
              <a:ext cx="4896" cy="2448"/>
            </a:xfrm>
            <a:prstGeom prst="rect">
              <a:avLst/>
            </a:prstGeom>
            <a:noFill/>
            <a:ln w="9525">
              <a:noFill/>
              <a:miter lim="800000"/>
              <a:headEnd/>
              <a:tailEnd/>
            </a:ln>
          </p:spPr>
          <p:txBody>
            <a:bodyPr>
              <a:prstTxWarp prst="textNoShape">
                <a:avLst/>
              </a:prstTxWarp>
            </a:bodyPr>
            <a:lstStyle/>
            <a:p>
              <a:endParaRPr lang="en-US"/>
            </a:p>
          </p:txBody>
        </p:sp>
        <p:sp>
          <p:nvSpPr>
            <p:cNvPr id="347148" name="_s347148"/>
            <p:cNvSpPr>
              <a:spLocks noChangeShapeType="1"/>
            </p:cNvSpPr>
            <p:nvPr/>
          </p:nvSpPr>
          <p:spPr bwMode="auto">
            <a:xfrm flipH="1" flipV="1">
              <a:off x="2448" y="1643"/>
              <a:ext cx="256" cy="303"/>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47" name="_s347147"/>
            <p:cNvSpPr>
              <a:spLocks noChangeArrowheads="1"/>
            </p:cNvSpPr>
            <p:nvPr/>
          </p:nvSpPr>
          <p:spPr bwMode="auto">
            <a:xfrm>
              <a:off x="1996" y="1155"/>
              <a:ext cx="552" cy="55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BUSINESS</a:t>
              </a:r>
            </a:p>
            <a:p>
              <a:pPr algn="ctr">
                <a:spcBef>
                  <a:spcPct val="0"/>
                </a:spcBef>
              </a:pPr>
              <a:r>
                <a:rPr lang="en-US" sz="1000" b="1">
                  <a:solidFill>
                    <a:schemeClr val="bg1"/>
                  </a:solidFill>
                </a:rPr>
                <a:t>PROCESS</a:t>
              </a:r>
            </a:p>
          </p:txBody>
        </p:sp>
        <p:sp>
          <p:nvSpPr>
            <p:cNvPr id="347151" name="_s347151"/>
            <p:cNvSpPr>
              <a:spLocks noChangeShapeType="1"/>
            </p:cNvSpPr>
            <p:nvPr/>
          </p:nvSpPr>
          <p:spPr bwMode="auto">
            <a:xfrm flipH="1" flipV="1">
              <a:off x="2219" y="2041"/>
              <a:ext cx="391" cy="6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50" name="_s347150"/>
            <p:cNvSpPr>
              <a:spLocks noChangeArrowheads="1"/>
            </p:cNvSpPr>
            <p:nvPr/>
          </p:nvSpPr>
          <p:spPr bwMode="auto">
            <a:xfrm>
              <a:off x="1672" y="1716"/>
              <a:ext cx="552" cy="55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TECHNO</a:t>
              </a:r>
            </a:p>
            <a:p>
              <a:pPr algn="ctr">
                <a:spcBef>
                  <a:spcPct val="0"/>
                </a:spcBef>
              </a:pPr>
              <a:r>
                <a:rPr lang="en-US" sz="1200" b="1">
                  <a:solidFill>
                    <a:schemeClr val="bg1"/>
                  </a:solidFill>
                </a:rPr>
                <a:t>LOGY</a:t>
              </a:r>
            </a:p>
          </p:txBody>
        </p:sp>
        <p:sp>
          <p:nvSpPr>
            <p:cNvPr id="347153" name="_s347153"/>
            <p:cNvSpPr>
              <a:spLocks noChangeShapeType="1"/>
            </p:cNvSpPr>
            <p:nvPr/>
          </p:nvSpPr>
          <p:spPr bwMode="auto">
            <a:xfrm flipH="1">
              <a:off x="2300" y="2294"/>
              <a:ext cx="343" cy="199"/>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52" name="_s347152"/>
            <p:cNvSpPr>
              <a:spLocks noChangeArrowheads="1"/>
            </p:cNvSpPr>
            <p:nvPr/>
          </p:nvSpPr>
          <p:spPr bwMode="auto">
            <a:xfrm>
              <a:off x="1785" y="2354"/>
              <a:ext cx="552" cy="55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CUSTO</a:t>
              </a:r>
            </a:p>
            <a:p>
              <a:pPr algn="ctr">
                <a:spcBef>
                  <a:spcPct val="0"/>
                </a:spcBef>
              </a:pPr>
              <a:r>
                <a:rPr lang="en-US" sz="1200" b="1">
                  <a:solidFill>
                    <a:schemeClr val="bg1"/>
                  </a:solidFill>
                </a:rPr>
                <a:t>MER</a:t>
              </a:r>
            </a:p>
          </p:txBody>
        </p:sp>
        <p:sp>
          <p:nvSpPr>
            <p:cNvPr id="347157" name="_s347157"/>
            <p:cNvSpPr>
              <a:spLocks noChangeShapeType="1"/>
            </p:cNvSpPr>
            <p:nvPr/>
          </p:nvSpPr>
          <p:spPr bwMode="auto">
            <a:xfrm flipH="1">
              <a:off x="2652" y="2414"/>
              <a:ext cx="135" cy="373"/>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56" name="_s347156"/>
            <p:cNvSpPr>
              <a:spLocks noChangeArrowheads="1"/>
            </p:cNvSpPr>
            <p:nvPr/>
          </p:nvSpPr>
          <p:spPr bwMode="auto">
            <a:xfrm>
              <a:off x="2281" y="2770"/>
              <a:ext cx="552" cy="552"/>
            </a:xfrm>
            <a:prstGeom prst="ellipse">
              <a:avLst/>
            </a:prstGeom>
            <a:solidFill>
              <a:srgbClr val="3366CC"/>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PORT</a:t>
              </a:r>
            </a:p>
            <a:p>
              <a:pPr algn="ctr">
                <a:spcBef>
                  <a:spcPct val="0"/>
                </a:spcBef>
              </a:pPr>
              <a:r>
                <a:rPr lang="en-US" sz="1000" b="1">
                  <a:solidFill>
                    <a:schemeClr val="bg1"/>
                  </a:solidFill>
                </a:rPr>
                <a:t>FOLIO</a:t>
              </a:r>
            </a:p>
          </p:txBody>
        </p:sp>
        <p:sp>
          <p:nvSpPr>
            <p:cNvPr id="347159" name="_s347159"/>
            <p:cNvSpPr>
              <a:spLocks noChangeShapeType="1"/>
            </p:cNvSpPr>
            <p:nvPr/>
          </p:nvSpPr>
          <p:spPr bwMode="auto">
            <a:xfrm>
              <a:off x="2975" y="2414"/>
              <a:ext cx="136" cy="372"/>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58" name="_s347158"/>
            <p:cNvSpPr>
              <a:spLocks noChangeArrowheads="1"/>
            </p:cNvSpPr>
            <p:nvPr/>
          </p:nvSpPr>
          <p:spPr bwMode="auto">
            <a:xfrm>
              <a:off x="2929" y="2770"/>
              <a:ext cx="552" cy="552"/>
            </a:xfrm>
            <a:prstGeom prst="ellipse">
              <a:avLst/>
            </a:prstGeom>
            <a:solidFill>
              <a:srgbClr val="00CC00"/>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PEOPLE</a:t>
              </a:r>
            </a:p>
          </p:txBody>
        </p:sp>
        <p:sp>
          <p:nvSpPr>
            <p:cNvPr id="347155" name="_s347155"/>
            <p:cNvSpPr>
              <a:spLocks noChangeShapeType="1"/>
            </p:cNvSpPr>
            <p:nvPr/>
          </p:nvSpPr>
          <p:spPr bwMode="auto">
            <a:xfrm>
              <a:off x="3119" y="2293"/>
              <a:ext cx="343" cy="19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54" name="_s347154"/>
            <p:cNvSpPr>
              <a:spLocks noChangeArrowheads="1"/>
            </p:cNvSpPr>
            <p:nvPr/>
          </p:nvSpPr>
          <p:spPr bwMode="auto">
            <a:xfrm>
              <a:off x="3425" y="2353"/>
              <a:ext cx="552" cy="55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DISTRI</a:t>
              </a:r>
            </a:p>
            <a:p>
              <a:pPr algn="ctr">
                <a:spcBef>
                  <a:spcPct val="0"/>
                </a:spcBef>
              </a:pPr>
              <a:r>
                <a:rPr lang="en-US" sz="1200" b="1">
                  <a:solidFill>
                    <a:schemeClr val="bg1"/>
                  </a:solidFill>
                </a:rPr>
                <a:t>BUTION</a:t>
              </a:r>
            </a:p>
          </p:txBody>
        </p:sp>
        <p:sp>
          <p:nvSpPr>
            <p:cNvPr id="347161" name="_s347161"/>
            <p:cNvSpPr>
              <a:spLocks noChangeShapeType="1"/>
            </p:cNvSpPr>
            <p:nvPr/>
          </p:nvSpPr>
          <p:spPr bwMode="auto">
            <a:xfrm flipV="1">
              <a:off x="3151" y="2039"/>
              <a:ext cx="390" cy="69"/>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60" name="_s347160"/>
            <p:cNvSpPr>
              <a:spLocks noChangeArrowheads="1"/>
            </p:cNvSpPr>
            <p:nvPr/>
          </p:nvSpPr>
          <p:spPr bwMode="auto">
            <a:xfrm>
              <a:off x="3537" y="1715"/>
              <a:ext cx="552" cy="552"/>
            </a:xfrm>
            <a:prstGeom prst="ellipse">
              <a:avLst/>
            </a:prstGeom>
            <a:solidFill>
              <a:srgbClr val="CC33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PROMO</a:t>
              </a:r>
            </a:p>
            <a:p>
              <a:pPr algn="ctr">
                <a:spcBef>
                  <a:spcPct val="0"/>
                </a:spcBef>
              </a:pPr>
              <a:r>
                <a:rPr lang="en-US" sz="1000" b="1">
                  <a:solidFill>
                    <a:schemeClr val="bg1"/>
                  </a:solidFill>
                </a:rPr>
                <a:t>TION</a:t>
              </a:r>
            </a:p>
          </p:txBody>
        </p:sp>
        <p:sp>
          <p:nvSpPr>
            <p:cNvPr id="347146" name="_s347146"/>
            <p:cNvSpPr>
              <a:spLocks noChangeShapeType="1"/>
            </p:cNvSpPr>
            <p:nvPr/>
          </p:nvSpPr>
          <p:spPr bwMode="auto">
            <a:xfrm flipV="1">
              <a:off x="3057" y="1642"/>
              <a:ext cx="254" cy="303"/>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45" name="_s347145"/>
            <p:cNvSpPr>
              <a:spLocks noChangeArrowheads="1"/>
            </p:cNvSpPr>
            <p:nvPr/>
          </p:nvSpPr>
          <p:spPr bwMode="auto">
            <a:xfrm>
              <a:off x="3213" y="1154"/>
              <a:ext cx="552" cy="552"/>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PRO</a:t>
              </a:r>
            </a:p>
            <a:p>
              <a:pPr algn="ctr">
                <a:spcBef>
                  <a:spcPct val="0"/>
                </a:spcBef>
              </a:pPr>
              <a:r>
                <a:rPr lang="en-US" sz="1200" b="1">
                  <a:solidFill>
                    <a:schemeClr val="bg1"/>
                  </a:solidFill>
                </a:rPr>
                <a:t>DUCT</a:t>
              </a:r>
            </a:p>
          </p:txBody>
        </p:sp>
        <p:sp>
          <p:nvSpPr>
            <p:cNvPr id="347144" name="_s347144"/>
            <p:cNvSpPr>
              <a:spLocks noChangeShapeType="1"/>
            </p:cNvSpPr>
            <p:nvPr/>
          </p:nvSpPr>
          <p:spPr bwMode="auto">
            <a:xfrm flipV="1">
              <a:off x="2880" y="1485"/>
              <a:ext cx="0" cy="39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47143" name="_s347143"/>
            <p:cNvSpPr>
              <a:spLocks noChangeArrowheads="1"/>
            </p:cNvSpPr>
            <p:nvPr/>
          </p:nvSpPr>
          <p:spPr bwMode="auto">
            <a:xfrm>
              <a:off x="2604" y="933"/>
              <a:ext cx="552" cy="552"/>
            </a:xfrm>
            <a:prstGeom prst="ellipse">
              <a:avLst/>
            </a:prstGeom>
            <a:solidFill>
              <a:srgbClr val="0066FF"/>
            </a:solidFill>
            <a:ln w="9525">
              <a:solidFill>
                <a:schemeClr val="tx1"/>
              </a:solidFill>
              <a:round/>
              <a:headEnd/>
              <a:tailEnd/>
            </a:ln>
          </p:spPr>
          <p:txBody>
            <a:bodyPr wrap="none" anchor="ctr">
              <a:prstTxWarp prst="textNoShape">
                <a:avLst/>
              </a:prstTxWarp>
            </a:bodyPr>
            <a:lstStyle/>
            <a:p>
              <a:pPr algn="ctr">
                <a:spcBef>
                  <a:spcPct val="0"/>
                </a:spcBef>
              </a:pPr>
              <a:r>
                <a:rPr lang="en-US" b="1">
                  <a:solidFill>
                    <a:schemeClr val="bg1"/>
                  </a:solidFill>
                </a:rPr>
                <a:t>PRICE</a:t>
              </a:r>
            </a:p>
          </p:txBody>
        </p:sp>
        <p:sp>
          <p:nvSpPr>
            <p:cNvPr id="347142" name="_s347142"/>
            <p:cNvSpPr>
              <a:spLocks noChangeArrowheads="1"/>
            </p:cNvSpPr>
            <p:nvPr/>
          </p:nvSpPr>
          <p:spPr bwMode="auto">
            <a:xfrm>
              <a:off x="2604" y="1881"/>
              <a:ext cx="552" cy="552"/>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spcBef>
                  <a:spcPct val="0"/>
                </a:spcBef>
              </a:pPr>
              <a:r>
                <a:rPr lang="en-US" sz="1800" b="1">
                  <a:solidFill>
                    <a:schemeClr val="bg1"/>
                  </a:solidFill>
                </a:rPr>
                <a:t>CSF</a:t>
              </a:r>
            </a:p>
          </p:txBody>
        </p:sp>
      </p:gr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3A1E784-5E25-3A4D-B9C7-2F19C068DA52}" type="datetime4">
              <a:rPr lang="en-US"/>
              <a:pPr/>
              <a:t>August 24, 2020</a:t>
            </a:fld>
            <a:endParaRPr lang="en-US"/>
          </a:p>
        </p:txBody>
      </p:sp>
      <p:sp>
        <p:nvSpPr>
          <p:cNvPr id="5" name="Slide Number Placeholder 5"/>
          <p:cNvSpPr>
            <a:spLocks noGrp="1"/>
          </p:cNvSpPr>
          <p:nvPr>
            <p:ph type="sldNum" sz="quarter" idx="12"/>
          </p:nvPr>
        </p:nvSpPr>
        <p:spPr/>
        <p:txBody>
          <a:bodyPr/>
          <a:lstStyle/>
          <a:p>
            <a:fld id="{E6420EFD-3984-C741-8FC6-BC3D66F15308}" type="slidenum">
              <a:rPr lang="en-US"/>
              <a:pPr/>
              <a:t>50</a:t>
            </a:fld>
            <a:endParaRPr lang="en-US"/>
          </a:p>
        </p:txBody>
      </p:sp>
      <p:sp>
        <p:nvSpPr>
          <p:cNvPr id="349186" name="Rectangle 2"/>
          <p:cNvSpPr>
            <a:spLocks noGrp="1" noChangeArrowheads="1"/>
          </p:cNvSpPr>
          <p:nvPr>
            <p:ph type="title"/>
          </p:nvPr>
        </p:nvSpPr>
        <p:spPr/>
        <p:txBody>
          <a:bodyPr/>
          <a:lstStyle/>
          <a:p>
            <a:pPr algn="ctr"/>
            <a:r>
              <a:rPr lang="en-US"/>
              <a:t>INTERNAL ANALYSIS</a:t>
            </a:r>
          </a:p>
        </p:txBody>
      </p:sp>
      <p:sp>
        <p:nvSpPr>
          <p:cNvPr id="349187" name="Rectangle 3"/>
          <p:cNvSpPr>
            <a:spLocks noGrp="1" noChangeArrowheads="1"/>
          </p:cNvSpPr>
          <p:nvPr>
            <p:ph type="body" idx="1"/>
          </p:nvPr>
        </p:nvSpPr>
        <p:spPr>
          <a:xfrm>
            <a:off x="685800" y="1752600"/>
            <a:ext cx="7848600" cy="2819400"/>
          </a:xfrm>
        </p:spPr>
        <p:txBody>
          <a:bodyPr>
            <a:normAutofit fontScale="85000" lnSpcReduction="10000"/>
          </a:bodyPr>
          <a:lstStyle/>
          <a:p>
            <a:pPr algn="ctr">
              <a:buNone/>
            </a:pPr>
            <a:r>
              <a:rPr lang="en-US" dirty="0"/>
              <a:t>PRODUCT LINE </a:t>
            </a:r>
          </a:p>
          <a:p>
            <a:pPr>
              <a:buFontTx/>
              <a:buChar char="•"/>
            </a:pPr>
            <a:r>
              <a:rPr lang="en-US" dirty="0"/>
              <a:t> Product Line – Therapeutic Generation </a:t>
            </a:r>
          </a:p>
          <a:p>
            <a:pPr>
              <a:buFontTx/>
              <a:buChar char="•"/>
            </a:pPr>
            <a:r>
              <a:rPr lang="en-US" dirty="0"/>
              <a:t> Product Line internal market share</a:t>
            </a:r>
          </a:p>
          <a:p>
            <a:pPr>
              <a:buFontTx/>
              <a:buChar char="•"/>
            </a:pPr>
            <a:r>
              <a:rPr lang="en-US" dirty="0"/>
              <a:t> Product Line Profitability</a:t>
            </a:r>
          </a:p>
          <a:p>
            <a:pPr>
              <a:buFontTx/>
              <a:buChar char="•"/>
            </a:pPr>
            <a:r>
              <a:rPr lang="en-US" dirty="0"/>
              <a:t> BCG analysis</a:t>
            </a:r>
          </a:p>
          <a:p>
            <a:pPr>
              <a:buFontTx/>
              <a:buChar char="•"/>
            </a:pPr>
            <a:r>
              <a:rPr lang="en-US" dirty="0"/>
              <a:t> Product Life Cycle</a:t>
            </a:r>
          </a:p>
          <a:p>
            <a:endParaRPr lang="en-US" dirty="0"/>
          </a:p>
        </p:txBody>
      </p:sp>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8D9E3015-BBCD-9142-AB89-6E307A89D78C}" type="datetime4">
              <a:rPr lang="en-US"/>
              <a:pPr/>
              <a:t>August 24, 2020</a:t>
            </a:fld>
            <a:endParaRPr lang="en-US"/>
          </a:p>
        </p:txBody>
      </p:sp>
      <p:sp>
        <p:nvSpPr>
          <p:cNvPr id="4" name="Slide Number Placeholder 5"/>
          <p:cNvSpPr>
            <a:spLocks noGrp="1"/>
          </p:cNvSpPr>
          <p:nvPr>
            <p:ph type="sldNum" sz="quarter" idx="12"/>
          </p:nvPr>
        </p:nvSpPr>
        <p:spPr/>
        <p:txBody>
          <a:bodyPr/>
          <a:lstStyle/>
          <a:p>
            <a:fld id="{1850C7EA-5084-6840-A135-D2A60B8E3F14}" type="slidenum">
              <a:rPr lang="en-US"/>
              <a:pPr/>
              <a:t>51</a:t>
            </a:fld>
            <a:endParaRPr lang="en-US"/>
          </a:p>
        </p:txBody>
      </p:sp>
      <p:sp>
        <p:nvSpPr>
          <p:cNvPr id="351235" name="Rectangle 3"/>
          <p:cNvSpPr>
            <a:spLocks noGrp="1" noChangeArrowheads="1"/>
          </p:cNvSpPr>
          <p:nvPr>
            <p:ph type="body" idx="1"/>
          </p:nvPr>
        </p:nvSpPr>
        <p:spPr>
          <a:xfrm>
            <a:off x="609600" y="685800"/>
            <a:ext cx="8153400" cy="5105400"/>
          </a:xfrm>
        </p:spPr>
        <p:txBody>
          <a:bodyPr/>
          <a:lstStyle/>
          <a:p>
            <a:pPr algn="ctr">
              <a:buNone/>
            </a:pPr>
            <a:r>
              <a:rPr lang="en-US" dirty="0"/>
              <a:t>COMPANY IMAGE </a:t>
            </a:r>
          </a:p>
          <a:p>
            <a:endParaRPr lang="en-US" dirty="0"/>
          </a:p>
          <a:p>
            <a:pPr>
              <a:buFontTx/>
              <a:buChar char="•"/>
            </a:pPr>
            <a:r>
              <a:rPr lang="en-US" dirty="0"/>
              <a:t> Research and Development</a:t>
            </a:r>
          </a:p>
          <a:p>
            <a:pPr>
              <a:buFontTx/>
              <a:buChar char="•"/>
            </a:pPr>
            <a:r>
              <a:rPr lang="en-US" dirty="0"/>
              <a:t> Manufacturing Facilities –Standard</a:t>
            </a:r>
          </a:p>
          <a:p>
            <a:pPr>
              <a:buFontTx/>
              <a:buChar char="•"/>
            </a:pPr>
            <a:r>
              <a:rPr lang="en-US" dirty="0"/>
              <a:t> Therapeutic Area Strength</a:t>
            </a:r>
          </a:p>
          <a:p>
            <a:pPr>
              <a:buFontTx/>
              <a:buChar char="•"/>
            </a:pPr>
            <a:r>
              <a:rPr lang="en-US" dirty="0"/>
              <a:t> Scientific and Clinical Data </a:t>
            </a:r>
          </a:p>
          <a:p>
            <a:pPr>
              <a:buFontTx/>
              <a:buChar char="•"/>
            </a:pPr>
            <a:r>
              <a:rPr lang="en-US" dirty="0"/>
              <a:t> Customer Services Process</a:t>
            </a:r>
          </a:p>
          <a:p>
            <a:pPr>
              <a:buFontTx/>
              <a:buChar char="•"/>
            </a:pPr>
            <a:r>
              <a:rPr lang="en-US" dirty="0"/>
              <a:t>  Information and Technology Application </a:t>
            </a:r>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Date Placeholder 3"/>
          <p:cNvSpPr>
            <a:spLocks noGrp="1"/>
          </p:cNvSpPr>
          <p:nvPr>
            <p:ph type="dt" sz="half" idx="10"/>
          </p:nvPr>
        </p:nvSpPr>
        <p:spPr/>
        <p:txBody>
          <a:bodyPr/>
          <a:lstStyle/>
          <a:p>
            <a:fld id="{2EE8CC4D-520F-C243-B542-35E75D37FB8E}" type="datetime4">
              <a:rPr lang="en-US"/>
              <a:pPr/>
              <a:t>August 24, 2020</a:t>
            </a:fld>
            <a:endParaRPr lang="en-US"/>
          </a:p>
        </p:txBody>
      </p:sp>
      <p:sp>
        <p:nvSpPr>
          <p:cNvPr id="21" name="Slide Number Placeholder 5"/>
          <p:cNvSpPr>
            <a:spLocks noGrp="1"/>
          </p:cNvSpPr>
          <p:nvPr>
            <p:ph type="sldNum" sz="quarter" idx="12"/>
          </p:nvPr>
        </p:nvSpPr>
        <p:spPr/>
        <p:txBody>
          <a:bodyPr/>
          <a:lstStyle/>
          <a:p>
            <a:fld id="{567D6710-27D1-094A-B701-44034E4639FB}" type="slidenum">
              <a:rPr lang="en-US"/>
              <a:pPr/>
              <a:t>52</a:t>
            </a:fld>
            <a:endParaRPr lang="en-US"/>
          </a:p>
        </p:txBody>
      </p:sp>
      <p:sp>
        <p:nvSpPr>
          <p:cNvPr id="352258" name="Rectangle 2"/>
          <p:cNvSpPr>
            <a:spLocks noGrp="1" noChangeArrowheads="1"/>
          </p:cNvSpPr>
          <p:nvPr>
            <p:ph type="title"/>
          </p:nvPr>
        </p:nvSpPr>
        <p:spPr/>
        <p:txBody>
          <a:bodyPr/>
          <a:lstStyle/>
          <a:p>
            <a:r>
              <a:rPr lang="en-US"/>
              <a:t>PRODUCT ANALYSIS</a:t>
            </a:r>
          </a:p>
        </p:txBody>
      </p:sp>
      <p:grpSp>
        <p:nvGrpSpPr>
          <p:cNvPr id="2" name="Group 3"/>
          <p:cNvGrpSpPr>
            <a:grpSpLocks noChangeAspect="1"/>
          </p:cNvGrpSpPr>
          <p:nvPr/>
        </p:nvGrpSpPr>
        <p:grpSpPr bwMode="auto">
          <a:xfrm>
            <a:off x="609600" y="1730375"/>
            <a:ext cx="7772400" cy="3886200"/>
            <a:chOff x="432" y="933"/>
            <a:chExt cx="4896" cy="2448"/>
          </a:xfrm>
        </p:grpSpPr>
        <p:sp>
          <p:nvSpPr>
            <p:cNvPr id="352260" name="AutoShape 4"/>
            <p:cNvSpPr>
              <a:spLocks noChangeAspect="1" noChangeArrowheads="1" noTextEdit="1"/>
            </p:cNvSpPr>
            <p:nvPr/>
          </p:nvSpPr>
          <p:spPr bwMode="auto">
            <a:xfrm>
              <a:off x="432" y="933"/>
              <a:ext cx="4896" cy="2448"/>
            </a:xfrm>
            <a:prstGeom prst="rect">
              <a:avLst/>
            </a:prstGeom>
            <a:noFill/>
            <a:ln w="9525">
              <a:noFill/>
              <a:miter lim="800000"/>
              <a:headEnd/>
              <a:tailEnd/>
            </a:ln>
          </p:spPr>
          <p:txBody>
            <a:bodyPr>
              <a:prstTxWarp prst="textNoShape">
                <a:avLst/>
              </a:prstTxWarp>
            </a:bodyPr>
            <a:lstStyle/>
            <a:p>
              <a:endParaRPr lang="en-US"/>
            </a:p>
          </p:txBody>
        </p:sp>
        <p:sp>
          <p:nvSpPr>
            <p:cNvPr id="352265" name="_s352265"/>
            <p:cNvSpPr>
              <a:spLocks noChangeShapeType="1"/>
            </p:cNvSpPr>
            <p:nvPr/>
          </p:nvSpPr>
          <p:spPr bwMode="auto">
            <a:xfrm flipH="1" flipV="1">
              <a:off x="2402" y="1775"/>
              <a:ext cx="240" cy="191"/>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66" name="_s352266"/>
            <p:cNvSpPr>
              <a:spLocks noChangeArrowheads="1"/>
            </p:cNvSpPr>
            <p:nvPr/>
          </p:nvSpPr>
          <p:spPr bwMode="auto">
            <a:xfrm>
              <a:off x="1857" y="1278"/>
              <a:ext cx="612" cy="61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Brand</a:t>
              </a:r>
            </a:p>
            <a:p>
              <a:pPr algn="ctr">
                <a:spcBef>
                  <a:spcPct val="0"/>
                </a:spcBef>
              </a:pPr>
              <a:r>
                <a:rPr lang="en-US" sz="1200" b="1">
                  <a:solidFill>
                    <a:schemeClr val="bg1"/>
                  </a:solidFill>
                </a:rPr>
                <a:t>Mapping</a:t>
              </a:r>
            </a:p>
          </p:txBody>
        </p:sp>
        <p:sp>
          <p:nvSpPr>
            <p:cNvPr id="352267" name="_s352267"/>
            <p:cNvSpPr>
              <a:spLocks noChangeShapeType="1"/>
            </p:cNvSpPr>
            <p:nvPr/>
          </p:nvSpPr>
          <p:spPr bwMode="auto">
            <a:xfrm flipH="1">
              <a:off x="2284" y="2224"/>
              <a:ext cx="299" cy="6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68" name="_s352268"/>
            <p:cNvSpPr>
              <a:spLocks noChangeArrowheads="1"/>
            </p:cNvSpPr>
            <p:nvPr/>
          </p:nvSpPr>
          <p:spPr bwMode="auto">
            <a:xfrm>
              <a:off x="1680" y="2054"/>
              <a:ext cx="612" cy="612"/>
            </a:xfrm>
            <a:prstGeom prst="ellipse">
              <a:avLst/>
            </a:prstGeom>
            <a:solidFill>
              <a:srgbClr val="3366CC"/>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Positioning</a:t>
              </a:r>
            </a:p>
          </p:txBody>
        </p:sp>
        <p:sp>
          <p:nvSpPr>
            <p:cNvPr id="352269" name="_s352269"/>
            <p:cNvSpPr>
              <a:spLocks noChangeShapeType="1"/>
            </p:cNvSpPr>
            <p:nvPr/>
          </p:nvSpPr>
          <p:spPr bwMode="auto">
            <a:xfrm flipH="1">
              <a:off x="2615" y="2431"/>
              <a:ext cx="133" cy="27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70" name="_s352270"/>
            <p:cNvSpPr>
              <a:spLocks noChangeArrowheads="1"/>
            </p:cNvSpPr>
            <p:nvPr/>
          </p:nvSpPr>
          <p:spPr bwMode="auto">
            <a:xfrm>
              <a:off x="2176" y="2677"/>
              <a:ext cx="612" cy="612"/>
            </a:xfrm>
            <a:prstGeom prst="ellipse">
              <a:avLst/>
            </a:prstGeom>
            <a:solidFill>
              <a:srgbClr val="00CC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Key </a:t>
              </a:r>
            </a:p>
            <a:p>
              <a:pPr algn="ctr">
                <a:spcBef>
                  <a:spcPct val="0"/>
                </a:spcBef>
              </a:pPr>
              <a:r>
                <a:rPr lang="en-US" sz="1000" b="1">
                  <a:solidFill>
                    <a:schemeClr val="bg1"/>
                  </a:solidFill>
                </a:rPr>
                <a:t>Selling</a:t>
              </a:r>
            </a:p>
            <a:p>
              <a:pPr algn="ctr">
                <a:spcBef>
                  <a:spcPct val="0"/>
                </a:spcBef>
              </a:pPr>
              <a:r>
                <a:rPr lang="en-US" sz="1000" b="1">
                  <a:solidFill>
                    <a:schemeClr val="bg1"/>
                  </a:solidFill>
                </a:rPr>
                <a:t>Point</a:t>
              </a:r>
            </a:p>
          </p:txBody>
        </p:sp>
        <p:sp>
          <p:nvSpPr>
            <p:cNvPr id="352271" name="_s352271"/>
            <p:cNvSpPr>
              <a:spLocks noChangeShapeType="1"/>
            </p:cNvSpPr>
            <p:nvPr/>
          </p:nvSpPr>
          <p:spPr bwMode="auto">
            <a:xfrm>
              <a:off x="3013" y="2431"/>
              <a:ext cx="133" cy="27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72" name="_s352272"/>
            <p:cNvSpPr>
              <a:spLocks noChangeArrowheads="1"/>
            </p:cNvSpPr>
            <p:nvPr/>
          </p:nvSpPr>
          <p:spPr bwMode="auto">
            <a:xfrm>
              <a:off x="2973" y="2677"/>
              <a:ext cx="612" cy="612"/>
            </a:xfrm>
            <a:prstGeom prst="ellipse">
              <a:avLst/>
            </a:prstGeom>
            <a:solidFill>
              <a:schemeClr val="accent1"/>
            </a:solidFill>
            <a:ln w="9525">
              <a:solidFill>
                <a:schemeClr val="tx1"/>
              </a:solidFill>
              <a:round/>
              <a:headEnd/>
              <a:tailEnd/>
            </a:ln>
          </p:spPr>
          <p:txBody>
            <a:bodyPr wrap="none" anchor="ctr">
              <a:prstTxWarp prst="textNoShape">
                <a:avLst/>
              </a:prstTxWarp>
            </a:bodyPr>
            <a:lstStyle/>
            <a:p>
              <a:pPr algn="ctr">
                <a:spcBef>
                  <a:spcPct val="0"/>
                </a:spcBef>
              </a:pPr>
              <a:r>
                <a:rPr lang="en-US" sz="800" b="1">
                  <a:solidFill>
                    <a:schemeClr val="bg1"/>
                  </a:solidFill>
                </a:rPr>
                <a:t>Product</a:t>
              </a:r>
            </a:p>
            <a:p>
              <a:pPr algn="ctr">
                <a:spcBef>
                  <a:spcPct val="0"/>
                </a:spcBef>
              </a:pPr>
              <a:r>
                <a:rPr lang="en-US" sz="800" b="1">
                  <a:solidFill>
                    <a:schemeClr val="bg1"/>
                  </a:solidFill>
                </a:rPr>
                <a:t>Value </a:t>
              </a:r>
            </a:p>
            <a:p>
              <a:pPr algn="ctr">
                <a:spcBef>
                  <a:spcPct val="0"/>
                </a:spcBef>
              </a:pPr>
              <a:r>
                <a:rPr lang="en-US" sz="800" b="1">
                  <a:solidFill>
                    <a:schemeClr val="bg1"/>
                  </a:solidFill>
                </a:rPr>
                <a:t>Propositions</a:t>
              </a:r>
            </a:p>
          </p:txBody>
        </p:sp>
        <p:sp>
          <p:nvSpPr>
            <p:cNvPr id="352273" name="_s352273"/>
            <p:cNvSpPr>
              <a:spLocks noChangeShapeType="1"/>
            </p:cNvSpPr>
            <p:nvPr/>
          </p:nvSpPr>
          <p:spPr bwMode="auto">
            <a:xfrm>
              <a:off x="3178" y="2224"/>
              <a:ext cx="298" cy="68"/>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74" name="_s352274"/>
            <p:cNvSpPr>
              <a:spLocks noChangeArrowheads="1"/>
            </p:cNvSpPr>
            <p:nvPr/>
          </p:nvSpPr>
          <p:spPr bwMode="auto">
            <a:xfrm>
              <a:off x="3469" y="2054"/>
              <a:ext cx="612" cy="612"/>
            </a:xfrm>
            <a:prstGeom prst="ellipse">
              <a:avLst/>
            </a:prstGeom>
            <a:solidFill>
              <a:srgbClr val="CC33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Feature </a:t>
              </a:r>
            </a:p>
            <a:p>
              <a:pPr algn="ctr">
                <a:spcBef>
                  <a:spcPct val="0"/>
                </a:spcBef>
              </a:pPr>
              <a:r>
                <a:rPr lang="en-US" sz="1000" b="1">
                  <a:solidFill>
                    <a:schemeClr val="bg1"/>
                  </a:solidFill>
                </a:rPr>
                <a:t>and</a:t>
              </a:r>
            </a:p>
            <a:p>
              <a:pPr algn="ctr">
                <a:spcBef>
                  <a:spcPct val="0"/>
                </a:spcBef>
              </a:pPr>
              <a:r>
                <a:rPr lang="en-US" sz="1000" b="1">
                  <a:solidFill>
                    <a:schemeClr val="bg1"/>
                  </a:solidFill>
                </a:rPr>
                <a:t>Benefits</a:t>
              </a:r>
            </a:p>
          </p:txBody>
        </p:sp>
        <p:sp>
          <p:nvSpPr>
            <p:cNvPr id="352275" name="_s352275"/>
            <p:cNvSpPr>
              <a:spLocks noChangeShapeType="1"/>
            </p:cNvSpPr>
            <p:nvPr/>
          </p:nvSpPr>
          <p:spPr bwMode="auto">
            <a:xfrm flipV="1">
              <a:off x="3119" y="1775"/>
              <a:ext cx="239" cy="191"/>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76" name="_s352276"/>
            <p:cNvSpPr>
              <a:spLocks noChangeArrowheads="1"/>
            </p:cNvSpPr>
            <p:nvPr/>
          </p:nvSpPr>
          <p:spPr bwMode="auto">
            <a:xfrm>
              <a:off x="3291" y="1278"/>
              <a:ext cx="612" cy="612"/>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Drug</a:t>
              </a:r>
            </a:p>
            <a:p>
              <a:pPr algn="ctr">
                <a:spcBef>
                  <a:spcPct val="0"/>
                </a:spcBef>
              </a:pPr>
              <a:r>
                <a:rPr lang="en-US" sz="1000" b="1">
                  <a:solidFill>
                    <a:schemeClr val="bg1"/>
                  </a:solidFill>
                </a:rPr>
                <a:t>Delivery</a:t>
              </a:r>
            </a:p>
            <a:p>
              <a:pPr algn="ctr">
                <a:spcBef>
                  <a:spcPct val="0"/>
                </a:spcBef>
              </a:pPr>
              <a:r>
                <a:rPr lang="en-US" sz="1000" b="1">
                  <a:solidFill>
                    <a:schemeClr val="bg1"/>
                  </a:solidFill>
                </a:rPr>
                <a:t>System</a:t>
              </a:r>
            </a:p>
          </p:txBody>
        </p:sp>
        <p:sp>
          <p:nvSpPr>
            <p:cNvPr id="352277" name="_s352277"/>
            <p:cNvSpPr>
              <a:spLocks noChangeShapeType="1"/>
            </p:cNvSpPr>
            <p:nvPr/>
          </p:nvSpPr>
          <p:spPr bwMode="auto">
            <a:xfrm flipV="1">
              <a:off x="2880" y="1545"/>
              <a:ext cx="0" cy="30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52278" name="_s352278"/>
            <p:cNvSpPr>
              <a:spLocks noChangeArrowheads="1"/>
            </p:cNvSpPr>
            <p:nvPr/>
          </p:nvSpPr>
          <p:spPr bwMode="auto">
            <a:xfrm>
              <a:off x="2574" y="933"/>
              <a:ext cx="612" cy="612"/>
            </a:xfrm>
            <a:prstGeom prst="ellipse">
              <a:avLst/>
            </a:prstGeom>
            <a:solidFill>
              <a:srgbClr val="0066FF"/>
            </a:solidFill>
            <a:ln w="9525">
              <a:solidFill>
                <a:schemeClr val="tx1"/>
              </a:solidFill>
              <a:round/>
              <a:headEnd/>
              <a:tailEnd/>
            </a:ln>
          </p:spPr>
          <p:txBody>
            <a:bodyPr wrap="none" anchor="ctr">
              <a:prstTxWarp prst="textNoShape">
                <a:avLst/>
              </a:prstTxWarp>
            </a:bodyPr>
            <a:lstStyle/>
            <a:p>
              <a:pPr algn="ctr">
                <a:spcBef>
                  <a:spcPct val="0"/>
                </a:spcBef>
              </a:pPr>
              <a:r>
                <a:rPr lang="en-US" sz="1000" b="1">
                  <a:solidFill>
                    <a:schemeClr val="bg1"/>
                  </a:solidFill>
                </a:rPr>
                <a:t>Clinical </a:t>
              </a:r>
            </a:p>
            <a:p>
              <a:pPr algn="ctr">
                <a:spcBef>
                  <a:spcPct val="0"/>
                </a:spcBef>
              </a:pPr>
              <a:r>
                <a:rPr lang="en-US" sz="1000" b="1">
                  <a:solidFill>
                    <a:schemeClr val="bg1"/>
                  </a:solidFill>
                </a:rPr>
                <a:t>Research</a:t>
              </a:r>
            </a:p>
          </p:txBody>
        </p:sp>
        <p:sp>
          <p:nvSpPr>
            <p:cNvPr id="352279" name="_s352279"/>
            <p:cNvSpPr>
              <a:spLocks noChangeArrowheads="1"/>
            </p:cNvSpPr>
            <p:nvPr/>
          </p:nvSpPr>
          <p:spPr bwMode="auto">
            <a:xfrm>
              <a:off x="2574" y="1851"/>
              <a:ext cx="612" cy="612"/>
            </a:xfrm>
            <a:prstGeom prst="ellipse">
              <a:avLst/>
            </a:prstGeom>
            <a:solidFill>
              <a:srgbClr val="008000"/>
            </a:solidFill>
            <a:ln w="9525">
              <a:solidFill>
                <a:schemeClr val="tx1"/>
              </a:solidFill>
              <a:round/>
              <a:headEnd/>
              <a:tailEnd/>
            </a:ln>
          </p:spPr>
          <p:txBody>
            <a:bodyPr wrap="none" anchor="ctr">
              <a:prstTxWarp prst="textNoShape">
                <a:avLst/>
              </a:prstTxWarp>
            </a:bodyPr>
            <a:lstStyle/>
            <a:p>
              <a:pPr algn="ctr">
                <a:spcBef>
                  <a:spcPct val="0"/>
                </a:spcBef>
              </a:pPr>
              <a:r>
                <a:rPr lang="en-US" sz="1800" b="1">
                  <a:solidFill>
                    <a:schemeClr val="bg1"/>
                  </a:solidFill>
                </a:rPr>
                <a:t>CSF</a:t>
              </a:r>
            </a:p>
          </p:txBody>
        </p:sp>
      </p:gr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ate Placeholder 4"/>
          <p:cNvSpPr>
            <a:spLocks noGrp="1"/>
          </p:cNvSpPr>
          <p:nvPr>
            <p:ph type="dt" sz="half" idx="10"/>
          </p:nvPr>
        </p:nvSpPr>
        <p:spPr/>
        <p:txBody>
          <a:bodyPr/>
          <a:lstStyle/>
          <a:p>
            <a:fld id="{96E6C924-E7D2-DB4C-9116-329269B6A569}" type="datetime4">
              <a:rPr lang="en-US"/>
              <a:pPr/>
              <a:t>August 24, 2020</a:t>
            </a:fld>
            <a:endParaRPr lang="en-US"/>
          </a:p>
        </p:txBody>
      </p:sp>
      <p:sp>
        <p:nvSpPr>
          <p:cNvPr id="13" name="Slide Number Placeholder 6"/>
          <p:cNvSpPr>
            <a:spLocks noGrp="1"/>
          </p:cNvSpPr>
          <p:nvPr>
            <p:ph type="sldNum" sz="quarter" idx="12"/>
          </p:nvPr>
        </p:nvSpPr>
        <p:spPr/>
        <p:txBody>
          <a:bodyPr/>
          <a:lstStyle/>
          <a:p>
            <a:fld id="{E6BD24FB-0F20-8045-B227-F7180C1310D4}" type="slidenum">
              <a:rPr lang="en-US"/>
              <a:pPr/>
              <a:t>53</a:t>
            </a:fld>
            <a:endParaRPr lang="en-US"/>
          </a:p>
        </p:txBody>
      </p:sp>
      <p:sp>
        <p:nvSpPr>
          <p:cNvPr id="354307" name="Rectangle 3"/>
          <p:cNvSpPr>
            <a:spLocks noGrp="1" noChangeArrowheads="1"/>
          </p:cNvSpPr>
          <p:nvPr>
            <p:ph type="body" sz="half" idx="1"/>
          </p:nvPr>
        </p:nvSpPr>
        <p:spPr>
          <a:xfrm>
            <a:off x="685800" y="990600"/>
            <a:ext cx="7315200" cy="685800"/>
          </a:xfrm>
          <a:noFill/>
          <a:ln/>
        </p:spPr>
        <p:txBody>
          <a:bodyPr>
            <a:noAutofit/>
          </a:bodyPr>
          <a:lstStyle/>
          <a:p>
            <a:pPr marL="342900" indent="-342900" algn="ctr"/>
            <a:r>
              <a:rPr lang="en-US" sz="1600" b="1" dirty="0"/>
              <a:t>Who are my competitors?</a:t>
            </a:r>
          </a:p>
          <a:p>
            <a:pPr marL="342900" indent="-342900" algn="ctr"/>
            <a:endParaRPr lang="en-US" sz="1600" b="1" dirty="0"/>
          </a:p>
          <a:p>
            <a:pPr marL="342900" indent="-342900" algn="ctr"/>
            <a:r>
              <a:rPr lang="en-US" sz="1600" b="1" dirty="0"/>
              <a:t>How do I analyze them? </a:t>
            </a:r>
          </a:p>
          <a:p>
            <a:pPr marL="342900" indent="-342900"/>
            <a:endParaRPr lang="en-US" sz="1600" dirty="0"/>
          </a:p>
          <a:p>
            <a:pPr marL="342900" indent="-342900"/>
            <a:r>
              <a:rPr lang="en-US" sz="1600" dirty="0">
                <a:solidFill>
                  <a:schemeClr val="tx1"/>
                </a:solidFill>
              </a:rPr>
              <a:t>			</a:t>
            </a:r>
          </a:p>
        </p:txBody>
      </p:sp>
      <p:sp>
        <p:nvSpPr>
          <p:cNvPr id="354308" name="Text Box 4"/>
          <p:cNvSpPr txBox="1">
            <a:spLocks noChangeArrowheads="1"/>
          </p:cNvSpPr>
          <p:nvPr/>
        </p:nvSpPr>
        <p:spPr bwMode="auto">
          <a:xfrm>
            <a:off x="4495800" y="3665280"/>
            <a:ext cx="3810000" cy="2554545"/>
          </a:xfrm>
          <a:prstGeom prst="rect">
            <a:avLst/>
          </a:prstGeom>
          <a:noFill/>
          <a:ln w="9525">
            <a:noFill/>
            <a:miter lim="800000"/>
            <a:headEnd/>
            <a:tailEnd/>
          </a:ln>
          <a:effectLst/>
        </p:spPr>
        <p:txBody>
          <a:bodyPr wrap="square">
            <a:prstTxWarp prst="textNoShape">
              <a:avLst/>
            </a:prstTxWarp>
            <a:spAutoFit/>
          </a:bodyPr>
          <a:lstStyle/>
          <a:p>
            <a:pPr eaLnBrk="1" hangingPunct="1"/>
            <a:r>
              <a:rPr lang="en-US" sz="1600" dirty="0">
                <a:latin typeface="Arial" pitchFamily="-112" charset="0"/>
              </a:rPr>
              <a:t>A SWOT analysis helps you match your company’s resources and capabilities to threats and opportunities in the competitive environment. </a:t>
            </a:r>
          </a:p>
          <a:p>
            <a:pPr eaLnBrk="1" hangingPunct="1"/>
            <a:r>
              <a:rPr lang="en-US" sz="1600" dirty="0">
                <a:latin typeface="Arial" pitchFamily="-112" charset="0"/>
              </a:rPr>
              <a:t>SWOT analysis can be very subjective, but adding weighting and criteria to each factor increases the validity of the analysis. Also completing the SWOT matrix can help you pick the best strategy to implement.</a:t>
            </a:r>
          </a:p>
        </p:txBody>
      </p:sp>
      <p:sp>
        <p:nvSpPr>
          <p:cNvPr id="354309" name="Text Box 5"/>
          <p:cNvSpPr txBox="1">
            <a:spLocks noChangeArrowheads="1"/>
          </p:cNvSpPr>
          <p:nvPr/>
        </p:nvSpPr>
        <p:spPr bwMode="auto">
          <a:xfrm>
            <a:off x="609600" y="3124200"/>
            <a:ext cx="8077200" cy="366713"/>
          </a:xfrm>
          <a:prstGeom prst="rect">
            <a:avLst/>
          </a:prstGeom>
          <a:noFill/>
          <a:ln w="9525">
            <a:noFill/>
            <a:miter lim="800000"/>
            <a:headEnd/>
            <a:tailEnd/>
          </a:ln>
          <a:effectLst/>
        </p:spPr>
        <p:txBody>
          <a:bodyPr>
            <a:prstTxWarp prst="textNoShape">
              <a:avLst/>
            </a:prstTxWarp>
            <a:spAutoFit/>
          </a:bodyPr>
          <a:lstStyle/>
          <a:p>
            <a:pPr algn="ctr" eaLnBrk="1" hangingPunct="1"/>
            <a:r>
              <a:rPr lang="en-US" sz="1800" b="1" dirty="0">
                <a:latin typeface="Arial" pitchFamily="-112" charset="0"/>
              </a:rPr>
              <a:t>SWOT analysis and SWOT Matrix</a:t>
            </a:r>
          </a:p>
        </p:txBody>
      </p:sp>
      <p:sp>
        <p:nvSpPr>
          <p:cNvPr id="354329" name="Line 25"/>
          <p:cNvSpPr>
            <a:spLocks noChangeShapeType="1"/>
          </p:cNvSpPr>
          <p:nvPr/>
        </p:nvSpPr>
        <p:spPr bwMode="auto">
          <a:xfrm flipV="1">
            <a:off x="990600" y="2743200"/>
            <a:ext cx="2209800" cy="304800"/>
          </a:xfrm>
          <a:prstGeom prst="line">
            <a:avLst/>
          </a:prstGeom>
          <a:noFill/>
          <a:ln w="9525">
            <a:noFill/>
            <a:round/>
            <a:headEnd/>
            <a:tailEnd type="triangle" w="med" len="med"/>
          </a:ln>
          <a:effectLst/>
        </p:spPr>
        <p:txBody>
          <a:bodyPr>
            <a:prstTxWarp prst="textNoShape">
              <a:avLst/>
            </a:prstTxWarp>
            <a:spAutoFit/>
          </a:bodyPr>
          <a:lstStyle/>
          <a:p>
            <a:endParaRPr lang="en-US"/>
          </a:p>
        </p:txBody>
      </p:sp>
      <p:sp>
        <p:nvSpPr>
          <p:cNvPr id="354330" name="Line 26"/>
          <p:cNvSpPr>
            <a:spLocks noChangeShapeType="1"/>
          </p:cNvSpPr>
          <p:nvPr/>
        </p:nvSpPr>
        <p:spPr bwMode="auto">
          <a:xfrm>
            <a:off x="4724400" y="2667000"/>
            <a:ext cx="0" cy="457200"/>
          </a:xfrm>
          <a:prstGeom prst="line">
            <a:avLst/>
          </a:prstGeom>
          <a:noFill/>
          <a:ln w="9525">
            <a:noFill/>
            <a:round/>
            <a:headEnd/>
            <a:tailEnd type="triangle" w="med" len="med"/>
          </a:ln>
          <a:effectLst/>
        </p:spPr>
        <p:txBody>
          <a:bodyPr>
            <a:prstTxWarp prst="textNoShape">
              <a:avLst/>
            </a:prstTxWarp>
            <a:spAutoFit/>
          </a:bodyPr>
          <a:lstStyle/>
          <a:p>
            <a:endParaRPr lang="en-US"/>
          </a:p>
        </p:txBody>
      </p:sp>
      <p:sp>
        <p:nvSpPr>
          <p:cNvPr id="354335" name="Line 31"/>
          <p:cNvSpPr>
            <a:spLocks noChangeShapeType="1"/>
          </p:cNvSpPr>
          <p:nvPr/>
        </p:nvSpPr>
        <p:spPr bwMode="auto">
          <a:xfrm>
            <a:off x="4495800" y="2133600"/>
            <a:ext cx="0" cy="990600"/>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354337" name="Text Box 33"/>
          <p:cNvSpPr txBox="1">
            <a:spLocks noChangeArrowheads="1"/>
          </p:cNvSpPr>
          <p:nvPr/>
        </p:nvSpPr>
        <p:spPr bwMode="auto">
          <a:xfrm>
            <a:off x="685800" y="533400"/>
            <a:ext cx="3200400" cy="457200"/>
          </a:xfrm>
          <a:prstGeom prst="rect">
            <a:avLst/>
          </a:prstGeom>
          <a:noFill/>
          <a:ln w="9525">
            <a:noFill/>
            <a:miter lim="800000"/>
            <a:headEnd/>
            <a:tailEnd/>
          </a:ln>
          <a:effectLst/>
        </p:spPr>
        <p:txBody>
          <a:bodyPr>
            <a:prstTxWarp prst="textNoShape">
              <a:avLst/>
            </a:prstTxWarp>
            <a:spAutoFit/>
          </a:bodyPr>
          <a:lstStyle/>
          <a:p>
            <a:endParaRPr lang="en-US" sz="2400"/>
          </a:p>
        </p:txBody>
      </p:sp>
      <p:sp>
        <p:nvSpPr>
          <p:cNvPr id="354338" name="Text Box 34"/>
          <p:cNvSpPr txBox="1">
            <a:spLocks noChangeArrowheads="1"/>
          </p:cNvSpPr>
          <p:nvPr/>
        </p:nvSpPr>
        <p:spPr bwMode="auto">
          <a:xfrm>
            <a:off x="1905000" y="381000"/>
            <a:ext cx="5181600" cy="579438"/>
          </a:xfrm>
          <a:prstGeom prst="rect">
            <a:avLst/>
          </a:prstGeom>
          <a:noFill/>
          <a:ln w="9525">
            <a:noFill/>
            <a:miter lim="800000"/>
            <a:headEnd/>
            <a:tailEnd/>
          </a:ln>
          <a:effectLst/>
        </p:spPr>
        <p:txBody>
          <a:bodyPr>
            <a:prstTxWarp prst="textNoShape">
              <a:avLst/>
            </a:prstTxWarp>
            <a:spAutoFit/>
          </a:bodyPr>
          <a:lstStyle/>
          <a:p>
            <a:pPr algn="ctr"/>
            <a:r>
              <a:rPr lang="en-US" sz="3200" b="1" dirty="0"/>
              <a:t>SWOT ANALYSIS</a:t>
            </a:r>
          </a:p>
        </p:txBody>
      </p:sp>
      <p:sp>
        <p:nvSpPr>
          <p:cNvPr id="354341" name="Text Box 37"/>
          <p:cNvSpPr txBox="1">
            <a:spLocks noChangeArrowheads="1"/>
          </p:cNvSpPr>
          <p:nvPr/>
        </p:nvSpPr>
        <p:spPr bwMode="auto">
          <a:xfrm>
            <a:off x="685800" y="3810000"/>
            <a:ext cx="3810000" cy="517525"/>
          </a:xfrm>
          <a:prstGeom prst="rect">
            <a:avLst/>
          </a:prstGeom>
          <a:noFill/>
          <a:ln w="9525">
            <a:noFill/>
            <a:miter lim="800000"/>
            <a:headEnd/>
            <a:tailEnd/>
          </a:ln>
          <a:effectLst/>
        </p:spPr>
        <p:txBody>
          <a:bodyPr>
            <a:prstTxWarp prst="textNoShape">
              <a:avLst/>
            </a:prstTxWarp>
            <a:spAutoFit/>
          </a:bodyPr>
          <a:lstStyle/>
          <a:p>
            <a:pPr eaLnBrk="1" hangingPunct="1"/>
            <a:r>
              <a:rPr lang="en-US" dirty="0">
                <a:latin typeface="Arial" pitchFamily="-112" charset="0"/>
              </a:rPr>
              <a:t>A SWOT analysis  is technique all elements to arrive at a strategy tactics and objectives</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ate Placeholder 3"/>
          <p:cNvSpPr>
            <a:spLocks noGrp="1"/>
          </p:cNvSpPr>
          <p:nvPr>
            <p:ph type="dt" sz="half" idx="10"/>
          </p:nvPr>
        </p:nvSpPr>
        <p:spPr/>
        <p:txBody>
          <a:bodyPr/>
          <a:lstStyle/>
          <a:p>
            <a:fld id="{DBA04A76-81F1-9649-A4FC-0AB7C4D9F0BF}" type="datetime4">
              <a:rPr lang="en-US"/>
              <a:pPr/>
              <a:t>August 24, 2020</a:t>
            </a:fld>
            <a:endParaRPr lang="en-US"/>
          </a:p>
        </p:txBody>
      </p:sp>
      <p:sp>
        <p:nvSpPr>
          <p:cNvPr id="15" name="Slide Number Placeholder 5"/>
          <p:cNvSpPr>
            <a:spLocks noGrp="1"/>
          </p:cNvSpPr>
          <p:nvPr>
            <p:ph type="sldNum" sz="quarter" idx="12"/>
          </p:nvPr>
        </p:nvSpPr>
        <p:spPr/>
        <p:txBody>
          <a:bodyPr/>
          <a:lstStyle/>
          <a:p>
            <a:fld id="{FCA5C974-2CBF-004A-840F-FA04E0A64E6B}" type="slidenum">
              <a:rPr lang="en-US"/>
              <a:pPr/>
              <a:t>54</a:t>
            </a:fld>
            <a:endParaRPr lang="en-US"/>
          </a:p>
        </p:txBody>
      </p:sp>
      <p:sp>
        <p:nvSpPr>
          <p:cNvPr id="387074" name="Rectangle 2"/>
          <p:cNvSpPr>
            <a:spLocks noGrp="1" noChangeArrowheads="1"/>
          </p:cNvSpPr>
          <p:nvPr>
            <p:ph type="title"/>
          </p:nvPr>
        </p:nvSpPr>
        <p:spPr/>
        <p:txBody>
          <a:bodyPr/>
          <a:lstStyle/>
          <a:p>
            <a:pPr algn="ctr"/>
            <a:r>
              <a:rPr lang="en-US"/>
              <a:t>SWOT ANALYSIS</a:t>
            </a:r>
          </a:p>
        </p:txBody>
      </p:sp>
      <p:sp>
        <p:nvSpPr>
          <p:cNvPr id="387076" name="Rectangle 4"/>
          <p:cNvSpPr>
            <a:spLocks noChangeArrowheads="1"/>
          </p:cNvSpPr>
          <p:nvPr/>
        </p:nvSpPr>
        <p:spPr bwMode="auto">
          <a:xfrm>
            <a:off x="1143000" y="1447800"/>
            <a:ext cx="7315200" cy="41148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387078" name="Line 6"/>
          <p:cNvSpPr>
            <a:spLocks noChangeShapeType="1"/>
          </p:cNvSpPr>
          <p:nvPr/>
        </p:nvSpPr>
        <p:spPr bwMode="auto">
          <a:xfrm>
            <a:off x="4800600" y="1447800"/>
            <a:ext cx="0" cy="4114800"/>
          </a:xfrm>
          <a:prstGeom prst="line">
            <a:avLst/>
          </a:prstGeom>
          <a:noFill/>
          <a:ln w="9525">
            <a:solidFill>
              <a:schemeClr val="tx1"/>
            </a:solidFill>
            <a:round/>
            <a:headEnd/>
            <a:tailEnd/>
          </a:ln>
          <a:effectLst/>
        </p:spPr>
        <p:txBody>
          <a:bodyPr>
            <a:prstTxWarp prst="textNoShape">
              <a:avLst/>
            </a:prstTxWarp>
          </a:bodyPr>
          <a:lstStyle/>
          <a:p>
            <a:endParaRPr lang="en-US"/>
          </a:p>
        </p:txBody>
      </p:sp>
      <p:sp>
        <p:nvSpPr>
          <p:cNvPr id="387080" name="Line 8"/>
          <p:cNvSpPr>
            <a:spLocks noChangeShapeType="1"/>
          </p:cNvSpPr>
          <p:nvPr/>
        </p:nvSpPr>
        <p:spPr bwMode="auto">
          <a:xfrm>
            <a:off x="1143000" y="3505200"/>
            <a:ext cx="7315200" cy="0"/>
          </a:xfrm>
          <a:prstGeom prst="line">
            <a:avLst/>
          </a:prstGeom>
          <a:noFill/>
          <a:ln w="9525">
            <a:solidFill>
              <a:schemeClr val="tx1"/>
            </a:solidFill>
            <a:round/>
            <a:headEnd/>
            <a:tailEnd/>
          </a:ln>
          <a:effectLst/>
        </p:spPr>
        <p:txBody>
          <a:bodyPr>
            <a:prstTxWarp prst="textNoShape">
              <a:avLst/>
            </a:prstTxWarp>
          </a:bodyPr>
          <a:lstStyle/>
          <a:p>
            <a:endParaRPr lang="en-US"/>
          </a:p>
        </p:txBody>
      </p:sp>
      <p:sp>
        <p:nvSpPr>
          <p:cNvPr id="387081" name="Text Box 9"/>
          <p:cNvSpPr txBox="1">
            <a:spLocks noChangeArrowheads="1"/>
          </p:cNvSpPr>
          <p:nvPr/>
        </p:nvSpPr>
        <p:spPr bwMode="auto">
          <a:xfrm>
            <a:off x="1524000" y="1676400"/>
            <a:ext cx="2514600" cy="457200"/>
          </a:xfrm>
          <a:prstGeom prst="rect">
            <a:avLst/>
          </a:prstGeom>
          <a:noFill/>
          <a:ln w="9525">
            <a:noFill/>
            <a:miter lim="800000"/>
            <a:headEnd/>
            <a:tailEnd/>
          </a:ln>
          <a:effectLst/>
        </p:spPr>
        <p:txBody>
          <a:bodyPr>
            <a:prstTxWarp prst="textNoShape">
              <a:avLst/>
            </a:prstTxWarp>
            <a:spAutoFit/>
          </a:bodyPr>
          <a:lstStyle/>
          <a:p>
            <a:r>
              <a:rPr lang="en-US" sz="2400">
                <a:solidFill>
                  <a:srgbClr val="FF0000"/>
                </a:solidFill>
              </a:rPr>
              <a:t>S</a:t>
            </a:r>
            <a:r>
              <a:rPr lang="en-US" sz="2400"/>
              <a:t>trengths</a:t>
            </a:r>
          </a:p>
        </p:txBody>
      </p:sp>
      <p:sp>
        <p:nvSpPr>
          <p:cNvPr id="387082" name="Text Box 10"/>
          <p:cNvSpPr txBox="1">
            <a:spLocks noChangeArrowheads="1"/>
          </p:cNvSpPr>
          <p:nvPr/>
        </p:nvSpPr>
        <p:spPr bwMode="auto">
          <a:xfrm>
            <a:off x="1524000" y="2209800"/>
            <a:ext cx="2514600" cy="457200"/>
          </a:xfrm>
          <a:prstGeom prst="rect">
            <a:avLst/>
          </a:prstGeom>
          <a:noFill/>
          <a:ln w="9525">
            <a:noFill/>
            <a:miter lim="800000"/>
            <a:headEnd/>
            <a:tailEnd/>
          </a:ln>
          <a:effectLst/>
        </p:spPr>
        <p:txBody>
          <a:bodyPr>
            <a:prstTxWarp prst="textNoShape">
              <a:avLst/>
            </a:prstTxWarp>
            <a:spAutoFit/>
          </a:bodyPr>
          <a:lstStyle/>
          <a:p>
            <a:r>
              <a:rPr lang="en-US" sz="2400">
                <a:solidFill>
                  <a:srgbClr val="FF33CC"/>
                </a:solidFill>
              </a:rPr>
              <a:t>W</a:t>
            </a:r>
            <a:r>
              <a:rPr lang="en-US" sz="2400"/>
              <a:t>eaknesses</a:t>
            </a:r>
          </a:p>
        </p:txBody>
      </p:sp>
      <p:sp>
        <p:nvSpPr>
          <p:cNvPr id="387083" name="Text Box 11"/>
          <p:cNvSpPr txBox="1">
            <a:spLocks noChangeArrowheads="1"/>
          </p:cNvSpPr>
          <p:nvPr/>
        </p:nvSpPr>
        <p:spPr bwMode="auto">
          <a:xfrm>
            <a:off x="1524000" y="3886200"/>
            <a:ext cx="2514600" cy="457200"/>
          </a:xfrm>
          <a:prstGeom prst="rect">
            <a:avLst/>
          </a:prstGeom>
          <a:noFill/>
          <a:ln w="9525">
            <a:noFill/>
            <a:miter lim="800000"/>
            <a:headEnd/>
            <a:tailEnd/>
          </a:ln>
          <a:effectLst/>
        </p:spPr>
        <p:txBody>
          <a:bodyPr>
            <a:prstTxWarp prst="textNoShape">
              <a:avLst/>
            </a:prstTxWarp>
            <a:spAutoFit/>
          </a:bodyPr>
          <a:lstStyle/>
          <a:p>
            <a:r>
              <a:rPr lang="en-US" sz="2400">
                <a:solidFill>
                  <a:srgbClr val="008000"/>
                </a:solidFill>
              </a:rPr>
              <a:t>O</a:t>
            </a:r>
            <a:r>
              <a:rPr lang="en-US" sz="2400"/>
              <a:t>pportunities</a:t>
            </a:r>
          </a:p>
        </p:txBody>
      </p:sp>
      <p:sp>
        <p:nvSpPr>
          <p:cNvPr id="387084" name="Text Box 12"/>
          <p:cNvSpPr txBox="1">
            <a:spLocks noChangeArrowheads="1"/>
          </p:cNvSpPr>
          <p:nvPr/>
        </p:nvSpPr>
        <p:spPr bwMode="auto">
          <a:xfrm>
            <a:off x="1524000" y="4343400"/>
            <a:ext cx="2514600" cy="457200"/>
          </a:xfrm>
          <a:prstGeom prst="rect">
            <a:avLst/>
          </a:prstGeom>
          <a:noFill/>
          <a:ln w="9525">
            <a:noFill/>
            <a:miter lim="800000"/>
            <a:headEnd/>
            <a:tailEnd/>
          </a:ln>
          <a:effectLst/>
        </p:spPr>
        <p:txBody>
          <a:bodyPr>
            <a:prstTxWarp prst="textNoShape">
              <a:avLst/>
            </a:prstTxWarp>
            <a:spAutoFit/>
          </a:bodyPr>
          <a:lstStyle/>
          <a:p>
            <a:r>
              <a:rPr lang="en-US" sz="2400">
                <a:solidFill>
                  <a:srgbClr val="FF0000"/>
                </a:solidFill>
              </a:rPr>
              <a:t>T</a:t>
            </a:r>
            <a:r>
              <a:rPr lang="en-US" sz="2400"/>
              <a:t>hreats</a:t>
            </a:r>
          </a:p>
        </p:txBody>
      </p:sp>
      <p:sp>
        <p:nvSpPr>
          <p:cNvPr id="387085" name="AutoShape 13"/>
          <p:cNvSpPr>
            <a:spLocks/>
          </p:cNvSpPr>
          <p:nvPr/>
        </p:nvSpPr>
        <p:spPr bwMode="auto">
          <a:xfrm>
            <a:off x="4876800" y="1828800"/>
            <a:ext cx="228600" cy="1143000"/>
          </a:xfrm>
          <a:prstGeom prst="rightBrace">
            <a:avLst>
              <a:gd name="adj1" fmla="val 41667"/>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87086" name="AutoShape 14"/>
          <p:cNvSpPr>
            <a:spLocks/>
          </p:cNvSpPr>
          <p:nvPr/>
        </p:nvSpPr>
        <p:spPr bwMode="auto">
          <a:xfrm>
            <a:off x="4876800" y="3886200"/>
            <a:ext cx="228600" cy="1143000"/>
          </a:xfrm>
          <a:prstGeom prst="rightBrace">
            <a:avLst>
              <a:gd name="adj1" fmla="val 41667"/>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87087" name="Text Box 15"/>
          <p:cNvSpPr txBox="1">
            <a:spLocks noChangeArrowheads="1"/>
          </p:cNvSpPr>
          <p:nvPr/>
        </p:nvSpPr>
        <p:spPr bwMode="auto">
          <a:xfrm>
            <a:off x="5410200" y="1600200"/>
            <a:ext cx="2971800" cy="1552575"/>
          </a:xfrm>
          <a:prstGeom prst="rect">
            <a:avLst/>
          </a:prstGeom>
          <a:noFill/>
          <a:ln w="9525">
            <a:noFill/>
            <a:miter lim="800000"/>
            <a:headEnd/>
            <a:tailEnd/>
          </a:ln>
          <a:effectLst/>
        </p:spPr>
        <p:txBody>
          <a:bodyPr>
            <a:prstTxWarp prst="textNoShape">
              <a:avLst/>
            </a:prstTxWarp>
            <a:spAutoFit/>
          </a:bodyPr>
          <a:lstStyle/>
          <a:p>
            <a:r>
              <a:rPr lang="en-US" sz="2400"/>
              <a:t>Company </a:t>
            </a:r>
          </a:p>
          <a:p>
            <a:r>
              <a:rPr lang="en-US" sz="2400"/>
              <a:t>Category Product</a:t>
            </a:r>
          </a:p>
          <a:p>
            <a:r>
              <a:rPr lang="en-US" sz="2400"/>
              <a:t>Product</a:t>
            </a:r>
          </a:p>
        </p:txBody>
      </p:sp>
      <p:sp>
        <p:nvSpPr>
          <p:cNvPr id="387088" name="Text Box 16"/>
          <p:cNvSpPr txBox="1">
            <a:spLocks noChangeArrowheads="1"/>
          </p:cNvSpPr>
          <p:nvPr/>
        </p:nvSpPr>
        <p:spPr bwMode="auto">
          <a:xfrm>
            <a:off x="5334000" y="3581400"/>
            <a:ext cx="3505200" cy="1768475"/>
          </a:xfrm>
          <a:prstGeom prst="rect">
            <a:avLst/>
          </a:prstGeom>
          <a:noFill/>
          <a:ln w="9525">
            <a:noFill/>
            <a:miter lim="800000"/>
            <a:headEnd/>
            <a:tailEnd/>
          </a:ln>
          <a:effectLst/>
        </p:spPr>
        <p:txBody>
          <a:bodyPr>
            <a:prstTxWarp prst="textNoShape">
              <a:avLst/>
            </a:prstTxWarp>
            <a:spAutoFit/>
          </a:bodyPr>
          <a:lstStyle/>
          <a:p>
            <a:r>
              <a:rPr lang="en-US" sz="2000"/>
              <a:t> Country</a:t>
            </a:r>
          </a:p>
          <a:p>
            <a:r>
              <a:rPr lang="en-US" sz="2000"/>
              <a:t> Area</a:t>
            </a:r>
          </a:p>
          <a:p>
            <a:r>
              <a:rPr lang="en-US" sz="2000"/>
              <a:t> Market</a:t>
            </a:r>
          </a:p>
          <a:p>
            <a:r>
              <a:rPr lang="en-US" sz="2000"/>
              <a:t> Therapeutic Class</a:t>
            </a:r>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Date Placeholder 3"/>
          <p:cNvSpPr>
            <a:spLocks noGrp="1"/>
          </p:cNvSpPr>
          <p:nvPr>
            <p:ph type="dt" sz="half" idx="10"/>
          </p:nvPr>
        </p:nvSpPr>
        <p:spPr/>
        <p:txBody>
          <a:bodyPr/>
          <a:lstStyle/>
          <a:p>
            <a:fld id="{79382D6D-5A87-4D41-A610-A228A15967B9}" type="datetime4">
              <a:rPr lang="en-US"/>
              <a:pPr/>
              <a:t>August 24, 2020</a:t>
            </a:fld>
            <a:endParaRPr lang="en-US"/>
          </a:p>
        </p:txBody>
      </p:sp>
      <p:sp>
        <p:nvSpPr>
          <p:cNvPr id="22" name="Slide Number Placeholder 5"/>
          <p:cNvSpPr>
            <a:spLocks noGrp="1"/>
          </p:cNvSpPr>
          <p:nvPr>
            <p:ph type="sldNum" sz="quarter" idx="12"/>
          </p:nvPr>
        </p:nvSpPr>
        <p:spPr/>
        <p:txBody>
          <a:bodyPr/>
          <a:lstStyle/>
          <a:p>
            <a:fld id="{829FF77A-EAD1-3744-8C1A-AC8D5FE8A068}" type="slidenum">
              <a:rPr lang="en-US"/>
              <a:pPr/>
              <a:t>55</a:t>
            </a:fld>
            <a:endParaRPr lang="en-US"/>
          </a:p>
        </p:txBody>
      </p:sp>
      <p:sp>
        <p:nvSpPr>
          <p:cNvPr id="386050" name="Rectangle 2"/>
          <p:cNvSpPr>
            <a:spLocks noGrp="1" noChangeArrowheads="1"/>
          </p:cNvSpPr>
          <p:nvPr>
            <p:ph type="title"/>
          </p:nvPr>
        </p:nvSpPr>
        <p:spPr>
          <a:xfrm>
            <a:off x="685800" y="609600"/>
            <a:ext cx="7086600" cy="685800"/>
          </a:xfrm>
        </p:spPr>
        <p:txBody>
          <a:bodyPr>
            <a:normAutofit fontScale="90000"/>
          </a:bodyPr>
          <a:lstStyle/>
          <a:p>
            <a:pPr algn="ctr"/>
            <a:r>
              <a:rPr lang="en-US"/>
              <a:t>SWOT MATRIX</a:t>
            </a:r>
          </a:p>
        </p:txBody>
      </p:sp>
      <p:grpSp>
        <p:nvGrpSpPr>
          <p:cNvPr id="2" name="Group 22"/>
          <p:cNvGrpSpPr>
            <a:grpSpLocks/>
          </p:cNvGrpSpPr>
          <p:nvPr/>
        </p:nvGrpSpPr>
        <p:grpSpPr bwMode="auto">
          <a:xfrm>
            <a:off x="838200" y="1295400"/>
            <a:ext cx="7848600" cy="4495800"/>
            <a:chOff x="714" y="1344"/>
            <a:chExt cx="4326" cy="2304"/>
          </a:xfrm>
        </p:grpSpPr>
        <p:sp>
          <p:nvSpPr>
            <p:cNvPr id="386053" name="Rectangle 5"/>
            <p:cNvSpPr>
              <a:spLocks noChangeArrowheads="1"/>
            </p:cNvSpPr>
            <p:nvPr/>
          </p:nvSpPr>
          <p:spPr bwMode="auto">
            <a:xfrm>
              <a:off x="3648" y="1344"/>
              <a:ext cx="1378" cy="308"/>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800" b="1">
                  <a:solidFill>
                    <a:schemeClr val="tx2"/>
                  </a:solidFill>
                </a:rPr>
                <a:t> Weakness</a:t>
              </a:r>
            </a:p>
          </p:txBody>
        </p:sp>
        <p:sp>
          <p:nvSpPr>
            <p:cNvPr id="386054" name="Rectangle 6"/>
            <p:cNvSpPr>
              <a:spLocks noChangeArrowheads="1"/>
            </p:cNvSpPr>
            <p:nvPr/>
          </p:nvSpPr>
          <p:spPr bwMode="auto">
            <a:xfrm>
              <a:off x="2256" y="1344"/>
              <a:ext cx="1170" cy="32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800" b="1">
                  <a:solidFill>
                    <a:schemeClr val="tx2"/>
                  </a:solidFill>
                </a:rPr>
                <a:t>Strength</a:t>
              </a:r>
            </a:p>
          </p:txBody>
        </p:sp>
        <p:sp>
          <p:nvSpPr>
            <p:cNvPr id="386055" name="Rectangle 7"/>
            <p:cNvSpPr>
              <a:spLocks noChangeArrowheads="1"/>
            </p:cNvSpPr>
            <p:nvPr/>
          </p:nvSpPr>
          <p:spPr bwMode="auto">
            <a:xfrm>
              <a:off x="714" y="1363"/>
              <a:ext cx="1326" cy="308"/>
            </a:xfrm>
            <a:prstGeom prst="rect">
              <a:avLst/>
            </a:prstGeom>
            <a:solidFill>
              <a:schemeClr val="bg2"/>
            </a:solid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386056" name="Rectangle 8"/>
            <p:cNvSpPr>
              <a:spLocks noChangeArrowheads="1"/>
            </p:cNvSpPr>
            <p:nvPr/>
          </p:nvSpPr>
          <p:spPr bwMode="auto">
            <a:xfrm>
              <a:off x="3470" y="2635"/>
              <a:ext cx="1378" cy="101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a:solidFill>
                    <a:schemeClr val="tx2"/>
                  </a:solidFill>
                </a:rPr>
                <a:t>Weakness-Threat strategies</a:t>
              </a:r>
            </a:p>
          </p:txBody>
        </p:sp>
        <p:sp>
          <p:nvSpPr>
            <p:cNvPr id="386057" name="Rectangle 9"/>
            <p:cNvSpPr>
              <a:spLocks noChangeArrowheads="1"/>
            </p:cNvSpPr>
            <p:nvPr/>
          </p:nvSpPr>
          <p:spPr bwMode="auto">
            <a:xfrm>
              <a:off x="2040" y="2635"/>
              <a:ext cx="1430" cy="101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a:solidFill>
                    <a:schemeClr val="tx2"/>
                  </a:solidFill>
                </a:rPr>
                <a:t>Strength-Threat strategies</a:t>
              </a:r>
            </a:p>
            <a:p>
              <a:pPr eaLnBrk="1" hangingPunct="1">
                <a:lnSpc>
                  <a:spcPts val="2700"/>
                </a:lnSpc>
                <a:spcBef>
                  <a:spcPct val="20000"/>
                </a:spcBef>
              </a:pPr>
              <a:endParaRPr lang="en-US">
                <a:solidFill>
                  <a:schemeClr val="tx2"/>
                </a:solidFill>
              </a:endParaRPr>
            </a:p>
          </p:txBody>
        </p:sp>
        <p:sp>
          <p:nvSpPr>
            <p:cNvPr id="386058" name="Rectangle 10"/>
            <p:cNvSpPr>
              <a:spLocks noChangeArrowheads="1"/>
            </p:cNvSpPr>
            <p:nvPr/>
          </p:nvSpPr>
          <p:spPr bwMode="auto">
            <a:xfrm>
              <a:off x="714" y="2635"/>
              <a:ext cx="1326" cy="1013"/>
            </a:xfrm>
            <a:prstGeom prst="rect">
              <a:avLst/>
            </a:prstGeom>
            <a:solidFill>
              <a:srgbClr val="C0C0C0"/>
            </a:solidFill>
            <a:ln w="9525">
              <a:noFill/>
              <a:miter lim="800000"/>
              <a:headEnd/>
              <a:tailEnd/>
            </a:ln>
            <a:effectLst/>
          </p:spPr>
          <p:txBody>
            <a:bodyPr>
              <a:prstTxWarp prst="textNoShape">
                <a:avLst/>
              </a:prstTxWarp>
            </a:bodyPr>
            <a:lstStyle/>
            <a:p>
              <a:pPr eaLnBrk="1" hangingPunct="1">
                <a:lnSpc>
                  <a:spcPts val="2700"/>
                </a:lnSpc>
                <a:spcBef>
                  <a:spcPct val="20000"/>
                </a:spcBef>
              </a:pPr>
              <a:r>
                <a:rPr lang="en-US" sz="1800" b="1">
                  <a:solidFill>
                    <a:schemeClr val="tx2"/>
                  </a:solidFill>
                </a:rPr>
                <a:t>Threats</a:t>
              </a:r>
            </a:p>
          </p:txBody>
        </p:sp>
        <p:sp>
          <p:nvSpPr>
            <p:cNvPr id="386059" name="Rectangle 11"/>
            <p:cNvSpPr>
              <a:spLocks noChangeArrowheads="1"/>
            </p:cNvSpPr>
            <p:nvPr/>
          </p:nvSpPr>
          <p:spPr bwMode="auto">
            <a:xfrm>
              <a:off x="3444" y="1690"/>
              <a:ext cx="1596" cy="964"/>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a:solidFill>
                    <a:schemeClr val="tx2"/>
                  </a:solidFill>
                </a:rPr>
                <a:t>Weakness-Opportunity strategies</a:t>
              </a:r>
            </a:p>
          </p:txBody>
        </p:sp>
        <p:sp>
          <p:nvSpPr>
            <p:cNvPr id="386060" name="Rectangle 12"/>
            <p:cNvSpPr>
              <a:spLocks noChangeArrowheads="1"/>
            </p:cNvSpPr>
            <p:nvPr/>
          </p:nvSpPr>
          <p:spPr bwMode="auto">
            <a:xfrm>
              <a:off x="2040" y="1690"/>
              <a:ext cx="1430" cy="964"/>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a:solidFill>
                    <a:schemeClr val="tx2"/>
                  </a:solidFill>
                </a:rPr>
                <a:t>Strength-Opportunity strategies</a:t>
              </a:r>
            </a:p>
            <a:p>
              <a:pPr eaLnBrk="1" hangingPunct="1">
                <a:lnSpc>
                  <a:spcPts val="2700"/>
                </a:lnSpc>
                <a:spcBef>
                  <a:spcPct val="20000"/>
                </a:spcBef>
              </a:pPr>
              <a:endParaRPr lang="en-US">
                <a:solidFill>
                  <a:schemeClr val="tx2"/>
                </a:solidFill>
              </a:endParaRPr>
            </a:p>
          </p:txBody>
        </p:sp>
        <p:sp>
          <p:nvSpPr>
            <p:cNvPr id="386061" name="Rectangle 13"/>
            <p:cNvSpPr>
              <a:spLocks noChangeArrowheads="1"/>
            </p:cNvSpPr>
            <p:nvPr/>
          </p:nvSpPr>
          <p:spPr bwMode="auto">
            <a:xfrm>
              <a:off x="714" y="1671"/>
              <a:ext cx="1326" cy="964"/>
            </a:xfrm>
            <a:prstGeom prst="rect">
              <a:avLst/>
            </a:prstGeom>
            <a:solidFill>
              <a:srgbClr val="C0C0C0"/>
            </a:solidFill>
            <a:ln w="9525">
              <a:noFill/>
              <a:miter lim="800000"/>
              <a:headEnd/>
              <a:tailEnd/>
            </a:ln>
            <a:effectLst/>
          </p:spPr>
          <p:txBody>
            <a:bodyPr>
              <a:prstTxWarp prst="textNoShape">
                <a:avLst/>
              </a:prstTxWarp>
            </a:bodyPr>
            <a:lstStyle/>
            <a:p>
              <a:pPr eaLnBrk="1" hangingPunct="1">
                <a:lnSpc>
                  <a:spcPts val="2700"/>
                </a:lnSpc>
                <a:spcBef>
                  <a:spcPct val="20000"/>
                </a:spcBef>
              </a:pPr>
              <a:r>
                <a:rPr lang="en-US" sz="1800" b="1">
                  <a:solidFill>
                    <a:schemeClr val="tx2"/>
                  </a:solidFill>
                </a:rPr>
                <a:t>Opportunities</a:t>
              </a:r>
            </a:p>
            <a:p>
              <a:pPr eaLnBrk="1" hangingPunct="1">
                <a:lnSpc>
                  <a:spcPts val="2700"/>
                </a:lnSpc>
                <a:spcBef>
                  <a:spcPct val="20000"/>
                </a:spcBef>
              </a:pPr>
              <a:endParaRPr lang="en-US" sz="1800" b="1">
                <a:solidFill>
                  <a:schemeClr val="tx2"/>
                </a:solidFill>
              </a:endParaRPr>
            </a:p>
          </p:txBody>
        </p:sp>
        <p:sp>
          <p:nvSpPr>
            <p:cNvPr id="386062" name="Line 14"/>
            <p:cNvSpPr>
              <a:spLocks noChangeShapeType="1"/>
            </p:cNvSpPr>
            <p:nvPr/>
          </p:nvSpPr>
          <p:spPr bwMode="auto">
            <a:xfrm>
              <a:off x="714" y="1363"/>
              <a:ext cx="4134" cy="0"/>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386063" name="Line 15"/>
            <p:cNvSpPr>
              <a:spLocks noChangeShapeType="1"/>
            </p:cNvSpPr>
            <p:nvPr/>
          </p:nvSpPr>
          <p:spPr bwMode="auto">
            <a:xfrm>
              <a:off x="714" y="2635"/>
              <a:ext cx="4134"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386064" name="Line 16"/>
            <p:cNvSpPr>
              <a:spLocks noChangeShapeType="1"/>
            </p:cNvSpPr>
            <p:nvPr/>
          </p:nvSpPr>
          <p:spPr bwMode="auto">
            <a:xfrm>
              <a:off x="714" y="3648"/>
              <a:ext cx="4134" cy="0"/>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386065" name="Line 17"/>
            <p:cNvSpPr>
              <a:spLocks noChangeShapeType="1"/>
            </p:cNvSpPr>
            <p:nvPr/>
          </p:nvSpPr>
          <p:spPr bwMode="auto">
            <a:xfrm>
              <a:off x="714" y="1363"/>
              <a:ext cx="0" cy="2285"/>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386066" name="Line 18"/>
            <p:cNvSpPr>
              <a:spLocks noChangeShapeType="1"/>
            </p:cNvSpPr>
            <p:nvPr/>
          </p:nvSpPr>
          <p:spPr bwMode="auto">
            <a:xfrm>
              <a:off x="2040" y="1363"/>
              <a:ext cx="0" cy="2285"/>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386067" name="Line 19"/>
            <p:cNvSpPr>
              <a:spLocks noChangeShapeType="1"/>
            </p:cNvSpPr>
            <p:nvPr/>
          </p:nvSpPr>
          <p:spPr bwMode="auto">
            <a:xfrm>
              <a:off x="3470" y="1363"/>
              <a:ext cx="0" cy="2285"/>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386068" name="Line 20"/>
            <p:cNvSpPr>
              <a:spLocks noChangeShapeType="1"/>
            </p:cNvSpPr>
            <p:nvPr/>
          </p:nvSpPr>
          <p:spPr bwMode="auto">
            <a:xfrm>
              <a:off x="4848" y="1363"/>
              <a:ext cx="0" cy="2285"/>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386069" name="Line 21"/>
            <p:cNvSpPr>
              <a:spLocks noChangeShapeType="1"/>
            </p:cNvSpPr>
            <p:nvPr/>
          </p:nvSpPr>
          <p:spPr bwMode="auto">
            <a:xfrm>
              <a:off x="714" y="1671"/>
              <a:ext cx="4134"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gr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3"/>
          <p:cNvSpPr>
            <a:spLocks noGrp="1"/>
          </p:cNvSpPr>
          <p:nvPr>
            <p:ph type="dt" sz="half" idx="10"/>
          </p:nvPr>
        </p:nvSpPr>
        <p:spPr/>
        <p:txBody>
          <a:bodyPr/>
          <a:lstStyle/>
          <a:p>
            <a:fld id="{19D64707-0E42-9842-B91C-777D798CC43C}" type="datetime4">
              <a:rPr lang="en-US"/>
              <a:pPr/>
              <a:t>August 24, 2020</a:t>
            </a:fld>
            <a:endParaRPr lang="en-US"/>
          </a:p>
        </p:txBody>
      </p:sp>
      <p:sp>
        <p:nvSpPr>
          <p:cNvPr id="7" name="Slide Number Placeholder 5"/>
          <p:cNvSpPr>
            <a:spLocks noGrp="1"/>
          </p:cNvSpPr>
          <p:nvPr>
            <p:ph type="sldNum" sz="quarter" idx="12"/>
          </p:nvPr>
        </p:nvSpPr>
        <p:spPr/>
        <p:txBody>
          <a:bodyPr/>
          <a:lstStyle/>
          <a:p>
            <a:fld id="{F12AE301-5D60-E848-94D0-7E03BF8BD010}" type="slidenum">
              <a:rPr lang="en-US"/>
              <a:pPr/>
              <a:t>56</a:t>
            </a:fld>
            <a:endParaRPr lang="en-US"/>
          </a:p>
        </p:txBody>
      </p:sp>
      <p:sp>
        <p:nvSpPr>
          <p:cNvPr id="355331" name="Rectangle 3"/>
          <p:cNvSpPr>
            <a:spLocks noGrp="1" noChangeArrowheads="1"/>
          </p:cNvSpPr>
          <p:nvPr>
            <p:ph type="title"/>
          </p:nvPr>
        </p:nvSpPr>
        <p:spPr>
          <a:xfrm>
            <a:off x="457200" y="838200"/>
            <a:ext cx="8229600" cy="685800"/>
          </a:xfrm>
        </p:spPr>
        <p:txBody>
          <a:bodyPr/>
          <a:lstStyle/>
          <a:p>
            <a:r>
              <a:rPr lang="en-US" sz="2000"/>
              <a:t>Why use SWOT analysis?</a:t>
            </a:r>
          </a:p>
        </p:txBody>
      </p:sp>
      <p:sp>
        <p:nvSpPr>
          <p:cNvPr id="355332" name="Rectangle 4"/>
          <p:cNvSpPr>
            <a:spLocks noChangeArrowheads="1"/>
          </p:cNvSpPr>
          <p:nvPr/>
        </p:nvSpPr>
        <p:spPr bwMode="auto">
          <a:xfrm>
            <a:off x="450850" y="1536700"/>
            <a:ext cx="8197850" cy="2157413"/>
          </a:xfrm>
          <a:prstGeom prst="rect">
            <a:avLst/>
          </a:prstGeom>
          <a:noFill/>
          <a:ln w="9525">
            <a:noFill/>
            <a:miter lim="800000"/>
            <a:headEnd/>
            <a:tailEnd/>
          </a:ln>
          <a:effectLst/>
        </p:spPr>
        <p:txBody>
          <a:bodyPr>
            <a:prstTxWarp prst="textNoShape">
              <a:avLst/>
            </a:prstTxWarp>
          </a:bodyPr>
          <a:lstStyle/>
          <a:p>
            <a:pPr marL="342900" indent="-342900" eaLnBrk="1" hangingPunct="1">
              <a:lnSpc>
                <a:spcPts val="2700"/>
              </a:lnSpc>
              <a:spcBef>
                <a:spcPct val="20000"/>
              </a:spcBef>
              <a:tabLst>
                <a:tab pos="1371600" algn="l"/>
                <a:tab pos="3606800" algn="l"/>
                <a:tab pos="6743700" algn="l"/>
              </a:tabLst>
            </a:pPr>
            <a:endParaRPr lang="en-US" sz="900">
              <a:solidFill>
                <a:schemeClr val="tx2"/>
              </a:solidFill>
            </a:endParaRPr>
          </a:p>
        </p:txBody>
      </p:sp>
      <p:sp>
        <p:nvSpPr>
          <p:cNvPr id="355333" name="Text Box 5"/>
          <p:cNvSpPr txBox="1">
            <a:spLocks noChangeArrowheads="1"/>
          </p:cNvSpPr>
          <p:nvPr/>
        </p:nvSpPr>
        <p:spPr bwMode="auto">
          <a:xfrm>
            <a:off x="4635500" y="3944938"/>
            <a:ext cx="4216400" cy="336550"/>
          </a:xfrm>
          <a:prstGeom prst="rect">
            <a:avLst/>
          </a:prstGeom>
          <a:noFill/>
          <a:ln w="9525">
            <a:noFill/>
            <a:miter lim="800000"/>
            <a:headEnd/>
            <a:tailEnd/>
          </a:ln>
          <a:effectLst/>
        </p:spPr>
        <p:txBody>
          <a:bodyPr>
            <a:prstTxWarp prst="textNoShape">
              <a:avLst/>
            </a:prstTxWarp>
            <a:spAutoFit/>
          </a:bodyPr>
          <a:lstStyle/>
          <a:p>
            <a:pPr eaLnBrk="1" hangingPunct="1"/>
            <a:endParaRPr lang="en-US" sz="1600">
              <a:latin typeface="Helvetica" pitchFamily="-112" charset="0"/>
            </a:endParaRPr>
          </a:p>
        </p:txBody>
      </p:sp>
      <p:sp>
        <p:nvSpPr>
          <p:cNvPr id="355334" name="Text Box 6"/>
          <p:cNvSpPr txBox="1">
            <a:spLocks noChangeArrowheads="1"/>
          </p:cNvSpPr>
          <p:nvPr/>
        </p:nvSpPr>
        <p:spPr bwMode="auto">
          <a:xfrm>
            <a:off x="304800" y="1295400"/>
            <a:ext cx="7848600" cy="5016500"/>
          </a:xfrm>
          <a:prstGeom prst="rect">
            <a:avLst/>
          </a:prstGeom>
          <a:noFill/>
          <a:ln w="9525">
            <a:noFill/>
            <a:miter lim="800000"/>
            <a:headEnd/>
            <a:tailEnd/>
          </a:ln>
          <a:effectLst/>
        </p:spPr>
        <p:txBody>
          <a:bodyPr>
            <a:prstTxWarp prst="textNoShape">
              <a:avLst/>
            </a:prstTxWarp>
            <a:spAutoFit/>
          </a:bodyPr>
          <a:lstStyle/>
          <a:p>
            <a:pPr eaLnBrk="1" hangingPunct="1"/>
            <a:r>
              <a:rPr lang="en-US" sz="1700" i="1">
                <a:latin typeface="Arial" pitchFamily="-112" charset="0"/>
              </a:rPr>
              <a:t>Methodically </a:t>
            </a:r>
            <a:r>
              <a:rPr lang="en-US" sz="1700">
                <a:latin typeface="Arial" pitchFamily="-112" charset="0"/>
              </a:rPr>
              <a:t>and </a:t>
            </a:r>
            <a:r>
              <a:rPr lang="en-US" sz="1700" i="1">
                <a:latin typeface="Arial" pitchFamily="-112" charset="0"/>
              </a:rPr>
              <a:t>honestly</a:t>
            </a:r>
            <a:r>
              <a:rPr lang="en-US" sz="1700">
                <a:latin typeface="Arial" pitchFamily="-112" charset="0"/>
              </a:rPr>
              <a:t> assessing your company’s </a:t>
            </a:r>
            <a:r>
              <a:rPr lang="en-US" sz="1700" b="1">
                <a:latin typeface="Arial" pitchFamily="-112" charset="0"/>
              </a:rPr>
              <a:t>strengths</a:t>
            </a:r>
            <a:r>
              <a:rPr lang="en-US" sz="1700">
                <a:latin typeface="Arial" pitchFamily="-112" charset="0"/>
              </a:rPr>
              <a:t> and </a:t>
            </a:r>
            <a:r>
              <a:rPr lang="en-US" sz="1700" b="1">
                <a:latin typeface="Arial" pitchFamily="-112" charset="0"/>
              </a:rPr>
              <a:t>weaknesses</a:t>
            </a:r>
            <a:r>
              <a:rPr lang="en-US" sz="1700">
                <a:latin typeface="Arial" pitchFamily="-112" charset="0"/>
              </a:rPr>
              <a:t> as well as the </a:t>
            </a:r>
            <a:r>
              <a:rPr lang="en-US" sz="1700" b="1">
                <a:latin typeface="Arial" pitchFamily="-112" charset="0"/>
              </a:rPr>
              <a:t>opportunities</a:t>
            </a:r>
            <a:r>
              <a:rPr lang="en-US" sz="1700">
                <a:latin typeface="Arial" pitchFamily="-112" charset="0"/>
              </a:rPr>
              <a:t> and </a:t>
            </a:r>
            <a:r>
              <a:rPr lang="en-US" sz="1700" b="1">
                <a:latin typeface="Arial" pitchFamily="-112" charset="0"/>
              </a:rPr>
              <a:t>threats</a:t>
            </a:r>
            <a:r>
              <a:rPr lang="en-US" sz="1700">
                <a:latin typeface="Arial" pitchFamily="-112" charset="0"/>
              </a:rPr>
              <a:t> it faces gives you a rare opportunity for objective analysis. The SWOT technique:</a:t>
            </a:r>
          </a:p>
          <a:p>
            <a:pPr lvl="1" eaLnBrk="1" hangingPunct="1">
              <a:buFontTx/>
              <a:buChar char="•"/>
            </a:pPr>
            <a:r>
              <a:rPr lang="en-US" sz="1700">
                <a:latin typeface="Arial" pitchFamily="-112" charset="0"/>
              </a:rPr>
              <a:t> is easy to use</a:t>
            </a:r>
          </a:p>
          <a:p>
            <a:pPr lvl="1" eaLnBrk="1" hangingPunct="1">
              <a:buFontTx/>
              <a:buChar char="•"/>
            </a:pPr>
            <a:r>
              <a:rPr lang="en-US" sz="1700">
                <a:latin typeface="Arial" pitchFamily="-112" charset="0"/>
              </a:rPr>
              <a:t> combines quantitative and qualitative analysis</a:t>
            </a:r>
          </a:p>
          <a:p>
            <a:pPr lvl="1" eaLnBrk="1" hangingPunct="1">
              <a:buFontTx/>
              <a:buChar char="•"/>
            </a:pPr>
            <a:r>
              <a:rPr lang="en-US" sz="1700">
                <a:latin typeface="Arial" pitchFamily="-112" charset="0"/>
              </a:rPr>
              <a:t> encourages interdepartmental collaboration</a:t>
            </a:r>
          </a:p>
          <a:p>
            <a:pPr eaLnBrk="1" hangingPunct="1"/>
            <a:r>
              <a:rPr lang="en-US" sz="1700">
                <a:latin typeface="Arial" pitchFamily="-112" charset="0"/>
              </a:rPr>
              <a:t>To make sure your analysis is put to good use, include these </a:t>
            </a:r>
            <a:br>
              <a:rPr lang="en-US" sz="1700">
                <a:latin typeface="Arial" pitchFamily="-112" charset="0"/>
              </a:rPr>
            </a:br>
            <a:r>
              <a:rPr lang="en-US" sz="1700">
                <a:latin typeface="Arial" pitchFamily="-112" charset="0"/>
              </a:rPr>
              <a:t>before and after steps in your analysis:</a:t>
            </a:r>
          </a:p>
          <a:p>
            <a:pPr lvl="1" eaLnBrk="1" hangingPunct="1">
              <a:buFontTx/>
              <a:buChar char="•"/>
            </a:pPr>
            <a:r>
              <a:rPr lang="en-US" sz="1700">
                <a:latin typeface="Arial" pitchFamily="-112" charset="0"/>
              </a:rPr>
              <a:t> Set an objective for the analysis </a:t>
            </a:r>
          </a:p>
          <a:p>
            <a:pPr lvl="1" eaLnBrk="1" hangingPunct="1">
              <a:buFontTx/>
              <a:buChar char="•"/>
            </a:pPr>
            <a:r>
              <a:rPr lang="en-US" sz="1700">
                <a:latin typeface="Arial" pitchFamily="-112" charset="0"/>
              </a:rPr>
              <a:t> Assemble a diverse project team  that includes specialists and idea </a:t>
            </a:r>
          </a:p>
          <a:p>
            <a:pPr lvl="1" eaLnBrk="1" hangingPunct="1"/>
            <a:r>
              <a:rPr lang="en-US" sz="1700">
                <a:latin typeface="Arial" pitchFamily="-112" charset="0"/>
              </a:rPr>
              <a:t>  people</a:t>
            </a:r>
          </a:p>
          <a:p>
            <a:pPr lvl="1" eaLnBrk="1" hangingPunct="1">
              <a:buFontTx/>
              <a:buChar char="•"/>
            </a:pPr>
            <a:r>
              <a:rPr lang="en-US" sz="1700">
                <a:latin typeface="Arial" pitchFamily="-112" charset="0"/>
              </a:rPr>
              <a:t> Set aside adequate time for research and information-gathering</a:t>
            </a:r>
          </a:p>
          <a:p>
            <a:pPr lvl="1" eaLnBrk="1" hangingPunct="1">
              <a:buFontTx/>
              <a:buChar char="•"/>
            </a:pPr>
            <a:r>
              <a:rPr lang="en-US" sz="1700">
                <a:latin typeface="Arial" pitchFamily="-112" charset="0"/>
              </a:rPr>
              <a:t> Evaluate the results of your analysis against your original objective</a:t>
            </a:r>
          </a:p>
          <a:p>
            <a:pPr eaLnBrk="1" hangingPunct="1"/>
            <a:endParaRPr lang="en-US" sz="1700">
              <a:latin typeface="Arial" pitchFamily="-112" charset="0"/>
            </a:endParaRP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1C9B7589-78EA-3549-A482-6DEB2EBDC5C0}" type="datetime4">
              <a:rPr lang="en-US"/>
              <a:pPr/>
              <a:t>August 24, 2020</a:t>
            </a:fld>
            <a:endParaRPr lang="en-US"/>
          </a:p>
        </p:txBody>
      </p:sp>
      <p:sp>
        <p:nvSpPr>
          <p:cNvPr id="6" name="Slide Number Placeholder 5"/>
          <p:cNvSpPr>
            <a:spLocks noGrp="1"/>
          </p:cNvSpPr>
          <p:nvPr>
            <p:ph type="sldNum" sz="quarter" idx="12"/>
          </p:nvPr>
        </p:nvSpPr>
        <p:spPr/>
        <p:txBody>
          <a:bodyPr/>
          <a:lstStyle/>
          <a:p>
            <a:fld id="{2496ED58-6CA9-E74D-AB9B-84A7A96F5ED1}" type="slidenum">
              <a:rPr lang="en-US"/>
              <a:pPr/>
              <a:t>57</a:t>
            </a:fld>
            <a:endParaRPr lang="en-US"/>
          </a:p>
        </p:txBody>
      </p:sp>
      <p:sp>
        <p:nvSpPr>
          <p:cNvPr id="356355" name="Text Box 3"/>
          <p:cNvSpPr txBox="1">
            <a:spLocks noChangeArrowheads="1"/>
          </p:cNvSpPr>
          <p:nvPr/>
        </p:nvSpPr>
        <p:spPr bwMode="auto">
          <a:xfrm>
            <a:off x="304800" y="787400"/>
            <a:ext cx="8534400" cy="5755423"/>
          </a:xfrm>
          <a:prstGeom prst="rect">
            <a:avLst/>
          </a:prstGeom>
          <a:noFill/>
          <a:ln w="9525">
            <a:noFill/>
            <a:miter lim="800000"/>
            <a:headEnd/>
            <a:tailEnd/>
          </a:ln>
          <a:effectLst/>
        </p:spPr>
        <p:txBody>
          <a:bodyPr wrap="square">
            <a:prstTxWarp prst="textNoShape">
              <a:avLst/>
            </a:prstTxWarp>
            <a:spAutoFit/>
          </a:bodyPr>
          <a:lstStyle/>
          <a:p>
            <a:pPr eaLnBrk="1" hangingPunct="1">
              <a:spcBef>
                <a:spcPct val="0"/>
              </a:spcBef>
            </a:pPr>
            <a:r>
              <a:rPr lang="en-US" sz="1600" dirty="0">
                <a:latin typeface="Arial" pitchFamily="-112" charset="0"/>
              </a:rPr>
              <a:t>The first two elements of your analysis focus on internal capabilities. </a:t>
            </a:r>
            <a:r>
              <a:rPr lang="en-US" sz="1600" b="1" dirty="0">
                <a:latin typeface="Arial" pitchFamily="-112" charset="0"/>
              </a:rPr>
              <a:t>Strengths</a:t>
            </a:r>
            <a:r>
              <a:rPr lang="en-US" sz="1600" dirty="0">
                <a:latin typeface="Arial" pitchFamily="-112" charset="0"/>
              </a:rPr>
              <a:t> can come from many sources, including your team members, your product line, your bank account, your production process, your patents, or your market share. To jump start your list of strengths, ask questions in these categories.</a:t>
            </a:r>
          </a:p>
          <a:p>
            <a:pPr eaLnBrk="1" hangingPunct="1">
              <a:spcBef>
                <a:spcPct val="0"/>
              </a:spcBef>
            </a:pPr>
            <a:endParaRPr lang="en-US" sz="1600" dirty="0">
              <a:latin typeface="Arial" pitchFamily="-112" charset="0"/>
            </a:endParaRPr>
          </a:p>
          <a:p>
            <a:pPr eaLnBrk="1" hangingPunct="1">
              <a:spcBef>
                <a:spcPct val="0"/>
              </a:spcBef>
            </a:pPr>
            <a:r>
              <a:rPr lang="en-US" sz="1600" b="1" dirty="0">
                <a:latin typeface="Arial" pitchFamily="-112" charset="0"/>
              </a:rPr>
              <a:t>Products</a:t>
            </a:r>
          </a:p>
          <a:p>
            <a:pPr lvl="1" eaLnBrk="1" hangingPunct="1">
              <a:spcBef>
                <a:spcPct val="0"/>
              </a:spcBef>
              <a:buFontTx/>
              <a:buChar char="•"/>
            </a:pPr>
            <a:r>
              <a:rPr lang="en-US" sz="1600" dirty="0">
                <a:latin typeface="Arial" pitchFamily="-112" charset="0"/>
              </a:rPr>
              <a:t> What relevant resources does the company have, such as patents, </a:t>
            </a:r>
            <a:br>
              <a:rPr lang="en-US" sz="1600" dirty="0">
                <a:latin typeface="Arial" pitchFamily="-112" charset="0"/>
              </a:rPr>
            </a:br>
            <a:r>
              <a:rPr lang="en-US" sz="1600" dirty="0">
                <a:latin typeface="Arial" pitchFamily="-112" charset="0"/>
              </a:rPr>
              <a:t>   proprietary software, distribution channels, production systems?</a:t>
            </a:r>
          </a:p>
          <a:p>
            <a:pPr lvl="1" eaLnBrk="1" hangingPunct="1">
              <a:spcBef>
                <a:spcPct val="0"/>
              </a:spcBef>
              <a:buFontTx/>
              <a:buChar char="•"/>
            </a:pPr>
            <a:r>
              <a:rPr lang="en-US" sz="1600" dirty="0">
                <a:latin typeface="Arial" pitchFamily="-112" charset="0"/>
              </a:rPr>
              <a:t> Does the company manage its inventories efficiently?</a:t>
            </a:r>
          </a:p>
          <a:p>
            <a:pPr lvl="1" eaLnBrk="1" hangingPunct="1">
              <a:spcBef>
                <a:spcPct val="0"/>
              </a:spcBef>
              <a:buFontTx/>
              <a:buChar char="•"/>
            </a:pPr>
            <a:r>
              <a:rPr lang="en-US" sz="1600" b="1" dirty="0">
                <a:latin typeface="Arial" pitchFamily="-112" charset="0"/>
              </a:rPr>
              <a:t> </a:t>
            </a:r>
            <a:r>
              <a:rPr lang="en-US" sz="1600" dirty="0">
                <a:latin typeface="Arial" pitchFamily="-112" charset="0"/>
              </a:rPr>
              <a:t>Does the company have strong brands?</a:t>
            </a:r>
          </a:p>
          <a:p>
            <a:pPr lvl="1" eaLnBrk="1" hangingPunct="1">
              <a:spcBef>
                <a:spcPct val="0"/>
              </a:spcBef>
              <a:buFontTx/>
              <a:buChar char="•"/>
            </a:pPr>
            <a:r>
              <a:rPr lang="en-US" sz="1600" b="1" dirty="0">
                <a:latin typeface="Arial" pitchFamily="-112" charset="0"/>
              </a:rPr>
              <a:t> </a:t>
            </a:r>
            <a:r>
              <a:rPr lang="en-US" sz="1600" dirty="0">
                <a:latin typeface="Arial" pitchFamily="-112" charset="0"/>
              </a:rPr>
              <a:t>What is the market share of the company in its various product lines?</a:t>
            </a:r>
          </a:p>
          <a:p>
            <a:pPr eaLnBrk="1" hangingPunct="1">
              <a:spcBef>
                <a:spcPct val="0"/>
              </a:spcBef>
            </a:pPr>
            <a:endParaRPr lang="en-US" sz="1600" dirty="0">
              <a:latin typeface="Arial" pitchFamily="-112" charset="0"/>
            </a:endParaRPr>
          </a:p>
          <a:p>
            <a:pPr eaLnBrk="1" hangingPunct="1">
              <a:spcBef>
                <a:spcPct val="0"/>
              </a:spcBef>
            </a:pPr>
            <a:r>
              <a:rPr lang="en-US" sz="1600" b="1" dirty="0">
                <a:latin typeface="Arial" pitchFamily="-112" charset="0"/>
              </a:rPr>
              <a:t>People</a:t>
            </a:r>
          </a:p>
          <a:p>
            <a:pPr lvl="1" eaLnBrk="1" hangingPunct="1">
              <a:spcBef>
                <a:spcPct val="0"/>
              </a:spcBef>
              <a:buFontTx/>
              <a:buChar char="•"/>
            </a:pPr>
            <a:r>
              <a:rPr lang="en-US" sz="1600" b="1" dirty="0">
                <a:latin typeface="Arial" pitchFamily="-112" charset="0"/>
              </a:rPr>
              <a:t> </a:t>
            </a:r>
            <a:r>
              <a:rPr lang="en-US" sz="1600" dirty="0">
                <a:latin typeface="Arial" pitchFamily="-112" charset="0"/>
              </a:rPr>
              <a:t>Does the company have a strong team of skilled employees?</a:t>
            </a:r>
          </a:p>
          <a:p>
            <a:pPr lvl="1" eaLnBrk="1" hangingPunct="1">
              <a:spcBef>
                <a:spcPct val="0"/>
              </a:spcBef>
              <a:buFontTx/>
              <a:buChar char="•"/>
            </a:pPr>
            <a:r>
              <a:rPr lang="en-US" sz="1600" dirty="0">
                <a:latin typeface="Arial" pitchFamily="-112" charset="0"/>
              </a:rPr>
              <a:t> Are there employees with skills unique in the industry?</a:t>
            </a:r>
          </a:p>
          <a:p>
            <a:pPr eaLnBrk="1" hangingPunct="1">
              <a:spcBef>
                <a:spcPct val="0"/>
              </a:spcBef>
            </a:pPr>
            <a:endParaRPr lang="en-US" sz="1600" dirty="0">
              <a:latin typeface="Arial" pitchFamily="-112" charset="0"/>
            </a:endParaRPr>
          </a:p>
          <a:p>
            <a:pPr eaLnBrk="1" hangingPunct="1">
              <a:spcBef>
                <a:spcPct val="0"/>
              </a:spcBef>
            </a:pPr>
            <a:r>
              <a:rPr lang="en-US" sz="1600" b="1" dirty="0">
                <a:latin typeface="Arial" pitchFamily="-112" charset="0"/>
              </a:rPr>
              <a:t>Performance</a:t>
            </a:r>
          </a:p>
          <a:p>
            <a:pPr lvl="1" eaLnBrk="1" hangingPunct="1">
              <a:spcBef>
                <a:spcPct val="0"/>
              </a:spcBef>
              <a:buFontTx/>
              <a:buChar char="•"/>
            </a:pPr>
            <a:r>
              <a:rPr lang="en-US" sz="1600" dirty="0">
                <a:latin typeface="Arial" pitchFamily="-112" charset="0"/>
              </a:rPr>
              <a:t> What does the company do well? </a:t>
            </a:r>
          </a:p>
          <a:p>
            <a:pPr lvl="1" eaLnBrk="1" hangingPunct="1">
              <a:spcBef>
                <a:spcPct val="0"/>
              </a:spcBef>
              <a:buFontTx/>
              <a:buChar char="•"/>
            </a:pPr>
            <a:r>
              <a:rPr lang="en-US" sz="1600" dirty="0">
                <a:latin typeface="Arial" pitchFamily="-112" charset="0"/>
              </a:rPr>
              <a:t> What do other people see as the company’s strengths? </a:t>
            </a:r>
          </a:p>
          <a:p>
            <a:pPr lvl="1" eaLnBrk="1" hangingPunct="1">
              <a:spcBef>
                <a:spcPct val="0"/>
              </a:spcBef>
              <a:buFontTx/>
              <a:buChar char="•"/>
            </a:pPr>
            <a:r>
              <a:rPr lang="en-US" sz="1600" dirty="0">
                <a:latin typeface="Arial" pitchFamily="-112" charset="0"/>
              </a:rPr>
              <a:t> What are the major sources of a company's revenue and profit?</a:t>
            </a:r>
          </a:p>
          <a:p>
            <a:pPr lvl="1" eaLnBrk="1" hangingPunct="1">
              <a:spcBef>
                <a:spcPct val="0"/>
              </a:spcBef>
              <a:buFontTx/>
              <a:buChar char="•"/>
            </a:pPr>
            <a:r>
              <a:rPr lang="en-US" sz="1600" dirty="0">
                <a:latin typeface="Arial" pitchFamily="-112" charset="0"/>
              </a:rPr>
              <a:t> Has the company demonstrated the ability to adapt and change?</a:t>
            </a:r>
          </a:p>
          <a:p>
            <a:pPr lvl="1" eaLnBrk="1" hangingPunct="1">
              <a:spcBef>
                <a:spcPct val="0"/>
              </a:spcBef>
              <a:buFontTx/>
              <a:buChar char="•"/>
            </a:pPr>
            <a:r>
              <a:rPr lang="en-US" sz="1600" dirty="0">
                <a:latin typeface="Arial" pitchFamily="-112" charset="0"/>
              </a:rPr>
              <a:t> Are the marketing and advertising programs effective?</a:t>
            </a:r>
          </a:p>
          <a:p>
            <a:pPr lvl="1" eaLnBrk="1" hangingPunct="1">
              <a:spcBef>
                <a:spcPct val="0"/>
              </a:spcBef>
              <a:buFontTx/>
              <a:buChar char="•"/>
            </a:pPr>
            <a:r>
              <a:rPr lang="en-US" sz="1600" dirty="0">
                <a:latin typeface="Arial" pitchFamily="-112" charset="0"/>
              </a:rPr>
              <a:t> Does the company use information technology effectively?</a:t>
            </a:r>
          </a:p>
        </p:txBody>
      </p:sp>
      <p:sp>
        <p:nvSpPr>
          <p:cNvPr id="356356" name="Rectangle 4"/>
          <p:cNvSpPr>
            <a:spLocks noChangeArrowheads="1"/>
          </p:cNvSpPr>
          <p:nvPr/>
        </p:nvSpPr>
        <p:spPr bwMode="auto">
          <a:xfrm>
            <a:off x="381000" y="228600"/>
            <a:ext cx="8229600" cy="609600"/>
          </a:xfrm>
          <a:prstGeom prst="rect">
            <a:avLst/>
          </a:prstGeom>
          <a:noFill/>
          <a:ln w="9525">
            <a:noFill/>
            <a:miter lim="800000"/>
            <a:headEnd/>
            <a:tailEnd/>
          </a:ln>
          <a:effectLst/>
        </p:spPr>
        <p:txBody>
          <a:bodyPr anchor="ctr">
            <a:prstTxWarp prst="textNoShape">
              <a:avLst/>
            </a:prstTxWarp>
          </a:bodyPr>
          <a:lstStyle/>
          <a:p>
            <a:pPr algn="ctr" eaLnBrk="1" hangingPunct="1">
              <a:lnSpc>
                <a:spcPts val="3000"/>
              </a:lnSpc>
              <a:spcBef>
                <a:spcPct val="0"/>
              </a:spcBef>
            </a:pPr>
            <a:r>
              <a:rPr lang="en-US" sz="2400" b="1" dirty="0">
                <a:solidFill>
                  <a:schemeClr val="tx2"/>
                </a:solidFill>
              </a:rPr>
              <a:t>Assessing your strengths</a:t>
            </a:r>
          </a:p>
        </p:txBody>
      </p:sp>
      <p:sp>
        <p:nvSpPr>
          <p:cNvPr id="356357" name="Rectangle 5"/>
          <p:cNvSpPr>
            <a:spLocks noChangeArrowheads="1"/>
          </p:cNvSpPr>
          <p:nvPr/>
        </p:nvSpPr>
        <p:spPr bwMode="auto">
          <a:xfrm>
            <a:off x="533400" y="1752600"/>
            <a:ext cx="8197850" cy="4811713"/>
          </a:xfrm>
          <a:prstGeom prst="rect">
            <a:avLst/>
          </a:prstGeom>
          <a:noFill/>
          <a:ln w="9525">
            <a:noFill/>
            <a:miter lim="800000"/>
            <a:headEnd/>
            <a:tailEnd/>
          </a:ln>
          <a:effectLst/>
        </p:spPr>
        <p:txBody>
          <a:bodyPr>
            <a:prstTxWarp prst="textNoShape">
              <a:avLst/>
            </a:prstTxWarp>
          </a:bodyPr>
          <a:lstStyle/>
          <a:p>
            <a:pPr marL="742950" lvl="1" indent="-285750" eaLnBrk="1" hangingPunct="1">
              <a:lnSpc>
                <a:spcPts val="2700"/>
              </a:lnSpc>
              <a:spcBef>
                <a:spcPct val="40000"/>
              </a:spcBef>
              <a:buClr>
                <a:schemeClr val="bg2"/>
              </a:buClr>
            </a:pPr>
            <a:r>
              <a:rPr lang="en-US" sz="1600">
                <a:solidFill>
                  <a:schemeClr val="tx2"/>
                </a:solidFill>
              </a:rPr>
              <a:t> </a:t>
            </a: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9C9BB7D1-CA67-EC41-8FB5-88C933C3F349}" type="datetime4">
              <a:rPr lang="en-US"/>
              <a:pPr/>
              <a:t>August 24, 2020</a:t>
            </a:fld>
            <a:endParaRPr lang="en-US"/>
          </a:p>
        </p:txBody>
      </p:sp>
      <p:sp>
        <p:nvSpPr>
          <p:cNvPr id="6" name="Slide Number Placeholder 5"/>
          <p:cNvSpPr>
            <a:spLocks noGrp="1"/>
          </p:cNvSpPr>
          <p:nvPr>
            <p:ph type="sldNum" sz="quarter" idx="12"/>
          </p:nvPr>
        </p:nvSpPr>
        <p:spPr/>
        <p:txBody>
          <a:bodyPr/>
          <a:lstStyle/>
          <a:p>
            <a:fld id="{73FC85C6-9C08-1D4C-9F69-AA445FE69BA7}" type="slidenum">
              <a:rPr lang="en-US"/>
              <a:pPr/>
              <a:t>58</a:t>
            </a:fld>
            <a:endParaRPr lang="en-US"/>
          </a:p>
        </p:txBody>
      </p:sp>
      <p:sp>
        <p:nvSpPr>
          <p:cNvPr id="357379" name="Rectangle 3"/>
          <p:cNvSpPr>
            <a:spLocks noGrp="1" noChangeArrowheads="1"/>
          </p:cNvSpPr>
          <p:nvPr>
            <p:ph type="title"/>
          </p:nvPr>
        </p:nvSpPr>
        <p:spPr>
          <a:xfrm>
            <a:off x="466725" y="342900"/>
            <a:ext cx="8229600" cy="685800"/>
          </a:xfrm>
        </p:spPr>
        <p:txBody>
          <a:bodyPr>
            <a:normAutofit/>
          </a:bodyPr>
          <a:lstStyle/>
          <a:p>
            <a:r>
              <a:rPr lang="en-US" sz="2400" b="1" dirty="0"/>
              <a:t>Assessing your weaknesses</a:t>
            </a:r>
          </a:p>
        </p:txBody>
      </p:sp>
      <p:sp>
        <p:nvSpPr>
          <p:cNvPr id="357380" name="Rectangle 4"/>
          <p:cNvSpPr>
            <a:spLocks noChangeArrowheads="1"/>
          </p:cNvSpPr>
          <p:nvPr/>
        </p:nvSpPr>
        <p:spPr bwMode="auto">
          <a:xfrm>
            <a:off x="466725" y="1727200"/>
            <a:ext cx="8197850" cy="1930400"/>
          </a:xfrm>
          <a:prstGeom prst="rect">
            <a:avLst/>
          </a:prstGeom>
          <a:noFill/>
          <a:ln w="9525">
            <a:noFill/>
            <a:miter lim="800000"/>
            <a:headEnd/>
            <a:tailEnd/>
          </a:ln>
          <a:effectLst/>
        </p:spPr>
        <p:txBody>
          <a:bodyPr>
            <a:prstTxWarp prst="textNoShape">
              <a:avLst/>
            </a:prstTxWarp>
          </a:bodyPr>
          <a:lstStyle/>
          <a:p>
            <a:pPr marL="53975" indent="4763" eaLnBrk="1" hangingPunct="1">
              <a:lnSpc>
                <a:spcPct val="90000"/>
              </a:lnSpc>
              <a:spcBef>
                <a:spcPct val="20000"/>
              </a:spcBef>
            </a:pPr>
            <a:endParaRPr lang="en-US">
              <a:solidFill>
                <a:schemeClr val="tx2"/>
              </a:solidFill>
            </a:endParaRPr>
          </a:p>
        </p:txBody>
      </p:sp>
      <p:sp>
        <p:nvSpPr>
          <p:cNvPr id="357381" name="Text Box 5"/>
          <p:cNvSpPr txBox="1">
            <a:spLocks noChangeArrowheads="1"/>
          </p:cNvSpPr>
          <p:nvPr/>
        </p:nvSpPr>
        <p:spPr bwMode="auto">
          <a:xfrm>
            <a:off x="533400" y="1274763"/>
            <a:ext cx="8001000" cy="5016759"/>
          </a:xfrm>
          <a:prstGeom prst="rect">
            <a:avLst/>
          </a:prstGeom>
          <a:noFill/>
          <a:ln w="9525">
            <a:noFill/>
            <a:miter lim="800000"/>
            <a:headEnd/>
            <a:tailEnd/>
          </a:ln>
          <a:effectLst/>
        </p:spPr>
        <p:txBody>
          <a:bodyPr>
            <a:prstTxWarp prst="textNoShape">
              <a:avLst/>
            </a:prstTxWarp>
            <a:spAutoFit/>
          </a:bodyPr>
          <a:lstStyle/>
          <a:p>
            <a:pPr eaLnBrk="1" hangingPunct="1">
              <a:spcBef>
                <a:spcPct val="0"/>
              </a:spcBef>
            </a:pPr>
            <a:r>
              <a:rPr lang="en-US" sz="1600" dirty="0">
                <a:latin typeface="Arial" pitchFamily="-112" charset="0"/>
              </a:rPr>
              <a:t>Don’t let this part of the process turn into an unpleasant session of finger pointing. Focus on the root causes of long-standing problems, not individual mistakes or failures. Consider these questions when assessing your </a:t>
            </a:r>
            <a:r>
              <a:rPr lang="en-US" sz="1600" b="1" dirty="0">
                <a:latin typeface="Arial" pitchFamily="-112" charset="0"/>
              </a:rPr>
              <a:t>weaknesses</a:t>
            </a:r>
            <a:r>
              <a:rPr lang="en-US" sz="1600" dirty="0">
                <a:latin typeface="Arial" pitchFamily="-112" charset="0"/>
              </a:rPr>
              <a:t>:</a:t>
            </a:r>
          </a:p>
          <a:p>
            <a:pPr eaLnBrk="1" hangingPunct="1">
              <a:spcBef>
                <a:spcPct val="0"/>
              </a:spcBef>
            </a:pPr>
            <a:endParaRPr lang="en-US" sz="1600" dirty="0">
              <a:latin typeface="Arial" pitchFamily="-112" charset="0"/>
            </a:endParaRPr>
          </a:p>
          <a:p>
            <a:pPr eaLnBrk="1" hangingPunct="1">
              <a:spcBef>
                <a:spcPct val="0"/>
              </a:spcBef>
            </a:pPr>
            <a:r>
              <a:rPr lang="en-US" sz="1600" b="1" dirty="0">
                <a:latin typeface="Arial" pitchFamily="-112" charset="0"/>
              </a:rPr>
              <a:t>Products</a:t>
            </a:r>
          </a:p>
          <a:p>
            <a:pPr lvl="1" eaLnBrk="1" hangingPunct="1">
              <a:spcBef>
                <a:spcPct val="0"/>
              </a:spcBef>
              <a:buFontTx/>
              <a:buChar char="•"/>
            </a:pPr>
            <a:r>
              <a:rPr lang="en-US" sz="1600" b="1" dirty="0">
                <a:latin typeface="Arial" pitchFamily="-112" charset="0"/>
              </a:rPr>
              <a:t> </a:t>
            </a:r>
            <a:r>
              <a:rPr lang="en-US" sz="1600" dirty="0">
                <a:latin typeface="Arial" pitchFamily="-112" charset="0"/>
              </a:rPr>
              <a:t>What are the least profitable product lines for the company?</a:t>
            </a:r>
          </a:p>
          <a:p>
            <a:pPr lvl="1" eaLnBrk="1" hangingPunct="1">
              <a:spcBef>
                <a:spcPct val="0"/>
              </a:spcBef>
              <a:buFontTx/>
              <a:buChar char="•"/>
            </a:pPr>
            <a:r>
              <a:rPr lang="en-US" sz="1600" dirty="0">
                <a:latin typeface="Arial" pitchFamily="-112" charset="0"/>
              </a:rPr>
              <a:t> What products or services do competitors offer that you don’t?</a:t>
            </a:r>
          </a:p>
          <a:p>
            <a:pPr lvl="1" eaLnBrk="1" hangingPunct="1">
              <a:spcBef>
                <a:spcPct val="0"/>
              </a:spcBef>
              <a:buFontTx/>
              <a:buChar char="•"/>
            </a:pPr>
            <a:r>
              <a:rPr lang="en-US" sz="1600" dirty="0">
                <a:latin typeface="Arial" pitchFamily="-112" charset="0"/>
              </a:rPr>
              <a:t> Is the product line lacking in any market segment?</a:t>
            </a:r>
            <a:endParaRPr lang="en-US" sz="1600" b="1" dirty="0">
              <a:latin typeface="Arial" pitchFamily="-112" charset="0"/>
            </a:endParaRPr>
          </a:p>
          <a:p>
            <a:pPr eaLnBrk="1" hangingPunct="1">
              <a:spcBef>
                <a:spcPct val="0"/>
              </a:spcBef>
            </a:pPr>
            <a:endParaRPr lang="en-US" sz="1600" b="1" dirty="0">
              <a:latin typeface="Arial" pitchFamily="-112" charset="0"/>
            </a:endParaRPr>
          </a:p>
          <a:p>
            <a:pPr eaLnBrk="1" hangingPunct="1">
              <a:spcBef>
                <a:spcPct val="0"/>
              </a:spcBef>
            </a:pPr>
            <a:r>
              <a:rPr lang="en-US" sz="1600" b="1" dirty="0">
                <a:latin typeface="Arial" pitchFamily="-112" charset="0"/>
              </a:rPr>
              <a:t>People</a:t>
            </a:r>
          </a:p>
          <a:p>
            <a:pPr lvl="1" eaLnBrk="1" hangingPunct="1">
              <a:spcBef>
                <a:spcPct val="0"/>
              </a:spcBef>
              <a:buFontTx/>
              <a:buChar char="•"/>
            </a:pPr>
            <a:r>
              <a:rPr lang="en-US" sz="1600" dirty="0">
                <a:latin typeface="Arial" pitchFamily="-112" charset="0"/>
              </a:rPr>
              <a:t> Does your company provide good customer service?</a:t>
            </a:r>
          </a:p>
          <a:p>
            <a:pPr lvl="1" eaLnBrk="1" hangingPunct="1">
              <a:spcBef>
                <a:spcPct val="0"/>
              </a:spcBef>
              <a:buFontTx/>
              <a:buChar char="•"/>
            </a:pPr>
            <a:r>
              <a:rPr lang="en-US" sz="1600" dirty="0">
                <a:latin typeface="Arial" pitchFamily="-112" charset="0"/>
              </a:rPr>
              <a:t> Do team members lack vital skills?</a:t>
            </a:r>
          </a:p>
          <a:p>
            <a:pPr lvl="1" eaLnBrk="1" hangingPunct="1">
              <a:spcBef>
                <a:spcPct val="0"/>
              </a:spcBef>
              <a:buFontTx/>
              <a:buChar char="•"/>
            </a:pPr>
            <a:r>
              <a:rPr lang="en-US" sz="1600" dirty="0">
                <a:latin typeface="Arial" pitchFamily="-112" charset="0"/>
              </a:rPr>
              <a:t> How strong are the communication skills of team members and team leaders?</a:t>
            </a:r>
          </a:p>
          <a:p>
            <a:pPr eaLnBrk="1" hangingPunct="1">
              <a:spcBef>
                <a:spcPct val="0"/>
              </a:spcBef>
            </a:pPr>
            <a:r>
              <a:rPr lang="en-US" sz="1600" b="1" dirty="0">
                <a:latin typeface="Arial" pitchFamily="-112" charset="0"/>
              </a:rPr>
              <a:t>Performance</a:t>
            </a:r>
          </a:p>
          <a:p>
            <a:pPr lvl="1" eaLnBrk="1" hangingPunct="1">
              <a:spcBef>
                <a:spcPct val="0"/>
              </a:spcBef>
              <a:buFontTx/>
              <a:buChar char="•"/>
            </a:pPr>
            <a:r>
              <a:rPr lang="en-US" sz="1600" dirty="0">
                <a:latin typeface="Arial" pitchFamily="-112" charset="0"/>
              </a:rPr>
              <a:t> What does the company do poorly or not at all? </a:t>
            </a:r>
          </a:p>
          <a:p>
            <a:pPr lvl="1" eaLnBrk="1" hangingPunct="1">
              <a:spcBef>
                <a:spcPct val="0"/>
              </a:spcBef>
              <a:buFontTx/>
              <a:buChar char="•"/>
            </a:pPr>
            <a:r>
              <a:rPr lang="en-US" sz="1600" dirty="0">
                <a:latin typeface="Arial" pitchFamily="-112" charset="0"/>
              </a:rPr>
              <a:t> Has the company brought new ideas and products to the market place?</a:t>
            </a:r>
          </a:p>
          <a:p>
            <a:pPr lvl="1" eaLnBrk="1" hangingPunct="1">
              <a:spcBef>
                <a:spcPct val="0"/>
              </a:spcBef>
              <a:buFontTx/>
              <a:buChar char="•"/>
            </a:pPr>
            <a:r>
              <a:rPr lang="en-US" sz="1600" dirty="0">
                <a:latin typeface="Arial" pitchFamily="-112" charset="0"/>
              </a:rPr>
              <a:t> Is the company losing out to competitors on the technology front?</a:t>
            </a:r>
          </a:p>
          <a:p>
            <a:pPr lvl="1" eaLnBrk="1" hangingPunct="1">
              <a:spcBef>
                <a:spcPct val="0"/>
              </a:spcBef>
              <a:buFontTx/>
              <a:buChar char="•"/>
            </a:pPr>
            <a:r>
              <a:rPr lang="en-US" sz="1600" dirty="0">
                <a:latin typeface="Arial" pitchFamily="-112" charset="0"/>
              </a:rPr>
              <a:t> What objections do potential clients or customers frequently raise?</a:t>
            </a:r>
          </a:p>
          <a:p>
            <a:pPr lvl="1" eaLnBrk="1" hangingPunct="1">
              <a:spcBef>
                <a:spcPct val="0"/>
              </a:spcBef>
              <a:buFontTx/>
              <a:buChar char="•"/>
            </a:pPr>
            <a:r>
              <a:rPr lang="en-US" sz="1600" dirty="0">
                <a:latin typeface="Arial" pitchFamily="-112" charset="0"/>
              </a:rPr>
              <a:t> Are production processes ineffective or outdated?</a:t>
            </a:r>
          </a:p>
          <a:p>
            <a:pPr eaLnBrk="1" hangingPunct="1">
              <a:spcBef>
                <a:spcPct val="0"/>
              </a:spcBef>
              <a:buFontTx/>
              <a:buChar char="•"/>
            </a:pPr>
            <a:endParaRPr lang="en-US" sz="1600" dirty="0">
              <a:latin typeface="Arial" pitchFamily="-112" charset="0"/>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71B84849-F530-104B-A583-D5871747CDAE}" type="datetime4">
              <a:rPr lang="en-US"/>
              <a:pPr/>
              <a:t>August 24, 2020</a:t>
            </a:fld>
            <a:endParaRPr lang="en-US"/>
          </a:p>
        </p:txBody>
      </p:sp>
      <p:sp>
        <p:nvSpPr>
          <p:cNvPr id="6" name="Slide Number Placeholder 5"/>
          <p:cNvSpPr>
            <a:spLocks noGrp="1"/>
          </p:cNvSpPr>
          <p:nvPr>
            <p:ph type="sldNum" sz="quarter" idx="12"/>
          </p:nvPr>
        </p:nvSpPr>
        <p:spPr/>
        <p:txBody>
          <a:bodyPr/>
          <a:lstStyle/>
          <a:p>
            <a:fld id="{ED2E306A-187A-4E4E-8154-52DDF8B23A3C}" type="slidenum">
              <a:rPr lang="en-US"/>
              <a:pPr/>
              <a:t>59</a:t>
            </a:fld>
            <a:endParaRPr lang="en-US"/>
          </a:p>
        </p:txBody>
      </p:sp>
      <p:sp>
        <p:nvSpPr>
          <p:cNvPr id="358403" name="Rectangle 3"/>
          <p:cNvSpPr>
            <a:spLocks noGrp="1" noChangeArrowheads="1"/>
          </p:cNvSpPr>
          <p:nvPr>
            <p:ph type="title"/>
          </p:nvPr>
        </p:nvSpPr>
        <p:spPr>
          <a:xfrm>
            <a:off x="228600" y="381000"/>
            <a:ext cx="8458200" cy="609600"/>
          </a:xfrm>
        </p:spPr>
        <p:txBody>
          <a:bodyPr>
            <a:normAutofit/>
          </a:bodyPr>
          <a:lstStyle/>
          <a:p>
            <a:r>
              <a:rPr lang="en-US" sz="2800" b="1" dirty="0"/>
              <a:t>Assessing your opportunities</a:t>
            </a:r>
          </a:p>
        </p:txBody>
      </p:sp>
      <p:sp>
        <p:nvSpPr>
          <p:cNvPr id="358404" name="Rectangle 4"/>
          <p:cNvSpPr>
            <a:spLocks noChangeArrowheads="1"/>
          </p:cNvSpPr>
          <p:nvPr/>
        </p:nvSpPr>
        <p:spPr bwMode="auto">
          <a:xfrm>
            <a:off x="466725" y="1589088"/>
            <a:ext cx="8197850" cy="4964112"/>
          </a:xfrm>
          <a:prstGeom prst="rect">
            <a:avLst/>
          </a:prstGeom>
          <a:noFill/>
          <a:ln w="9525">
            <a:noFill/>
            <a:miter lim="800000"/>
            <a:headEnd/>
            <a:tailEnd/>
          </a:ln>
          <a:effectLst/>
        </p:spPr>
        <p:txBody>
          <a:bodyPr>
            <a:prstTxWarp prst="textNoShape">
              <a:avLst/>
            </a:prstTxWarp>
          </a:bodyPr>
          <a:lstStyle/>
          <a:p>
            <a:pPr eaLnBrk="1" hangingPunct="1">
              <a:lnSpc>
                <a:spcPct val="80000"/>
              </a:lnSpc>
              <a:spcBef>
                <a:spcPct val="20000"/>
              </a:spcBef>
            </a:pPr>
            <a:endParaRPr lang="en-US" sz="1000">
              <a:solidFill>
                <a:schemeClr val="tx2"/>
              </a:solidFill>
            </a:endParaRPr>
          </a:p>
        </p:txBody>
      </p:sp>
      <p:sp>
        <p:nvSpPr>
          <p:cNvPr id="358405" name="Text Box 5"/>
          <p:cNvSpPr txBox="1">
            <a:spLocks noChangeArrowheads="1"/>
          </p:cNvSpPr>
          <p:nvPr/>
        </p:nvSpPr>
        <p:spPr bwMode="auto">
          <a:xfrm>
            <a:off x="304800" y="990600"/>
            <a:ext cx="7924800" cy="5262980"/>
          </a:xfrm>
          <a:prstGeom prst="rect">
            <a:avLst/>
          </a:prstGeom>
          <a:noFill/>
          <a:ln w="9525">
            <a:noFill/>
            <a:miter lim="800000"/>
            <a:headEnd/>
            <a:tailEnd/>
          </a:ln>
          <a:effectLst/>
        </p:spPr>
        <p:txBody>
          <a:bodyPr>
            <a:prstTxWarp prst="textNoShape">
              <a:avLst/>
            </a:prstTxWarp>
            <a:spAutoFit/>
          </a:bodyPr>
          <a:lstStyle/>
          <a:p>
            <a:pPr eaLnBrk="1" hangingPunct="1"/>
            <a:r>
              <a:rPr lang="en-US" sz="1600" dirty="0">
                <a:latin typeface="Arial" pitchFamily="-112" charset="0"/>
              </a:rPr>
              <a:t>This part of your analysis reviews external forces, including socioeconomic, political, environmental and demographic changes that could effect your company. Consider these questions when reviewing your </a:t>
            </a:r>
            <a:r>
              <a:rPr lang="en-US" sz="1600" b="1" dirty="0">
                <a:latin typeface="Arial" pitchFamily="-112" charset="0"/>
              </a:rPr>
              <a:t>opportunities</a:t>
            </a:r>
            <a:r>
              <a:rPr lang="en-US" sz="1600" dirty="0">
                <a:latin typeface="Arial" pitchFamily="-112" charset="0"/>
              </a:rPr>
              <a:t>.</a:t>
            </a:r>
          </a:p>
          <a:p>
            <a:pPr eaLnBrk="1" hangingPunct="1"/>
            <a:endParaRPr lang="en-US" sz="1600" dirty="0">
              <a:latin typeface="Arial" pitchFamily="-112" charset="0"/>
            </a:endParaRPr>
          </a:p>
          <a:p>
            <a:pPr eaLnBrk="1" hangingPunct="1">
              <a:spcBef>
                <a:spcPct val="0"/>
              </a:spcBef>
            </a:pPr>
            <a:r>
              <a:rPr lang="en-US" sz="1600" b="1" dirty="0">
                <a:latin typeface="Arial" pitchFamily="-112" charset="0"/>
              </a:rPr>
              <a:t>Products</a:t>
            </a:r>
            <a:endParaRPr lang="en-US" sz="1600" dirty="0">
              <a:latin typeface="Arial" pitchFamily="-112" charset="0"/>
            </a:endParaRPr>
          </a:p>
          <a:p>
            <a:pPr marL="465138" lvl="1" indent="-7938" eaLnBrk="1" hangingPunct="1">
              <a:spcBef>
                <a:spcPct val="0"/>
              </a:spcBef>
              <a:buFontTx/>
              <a:buChar char="•"/>
            </a:pPr>
            <a:r>
              <a:rPr lang="en-US" sz="1600" dirty="0">
                <a:latin typeface="Arial" pitchFamily="-112" charset="0"/>
              </a:rPr>
              <a:t> What new needs of customers could the company meet? </a:t>
            </a:r>
          </a:p>
          <a:p>
            <a:pPr marL="465138" lvl="1" indent="-7938" eaLnBrk="1" hangingPunct="1">
              <a:spcBef>
                <a:spcPct val="0"/>
              </a:spcBef>
              <a:buFontTx/>
              <a:buChar char="•"/>
            </a:pPr>
            <a:r>
              <a:rPr lang="en-US" sz="1600" dirty="0">
                <a:latin typeface="Arial" pitchFamily="-112" charset="0"/>
              </a:rPr>
              <a:t> What niches have competitors missed?</a:t>
            </a:r>
          </a:p>
          <a:p>
            <a:pPr marL="465138" lvl="1" indent="-7938" eaLnBrk="1" hangingPunct="1">
              <a:spcBef>
                <a:spcPct val="0"/>
              </a:spcBef>
              <a:buFontTx/>
              <a:buChar char="•"/>
            </a:pPr>
            <a:r>
              <a:rPr lang="en-US" sz="1600" dirty="0">
                <a:latin typeface="Arial" pitchFamily="-112" charset="0"/>
              </a:rPr>
              <a:t> Does the company’s product line have any holes in it?</a:t>
            </a:r>
          </a:p>
          <a:p>
            <a:pPr marL="465138" lvl="1" indent="-7938" eaLnBrk="1" hangingPunct="1">
              <a:spcBef>
                <a:spcPct val="0"/>
              </a:spcBef>
              <a:buFontTx/>
              <a:buChar char="•"/>
            </a:pPr>
            <a:r>
              <a:rPr lang="en-US" sz="1600" dirty="0">
                <a:latin typeface="Arial" pitchFamily="-112" charset="0"/>
              </a:rPr>
              <a:t> Can poor-performing product lines be discontinued to boost profitability?</a:t>
            </a:r>
          </a:p>
          <a:p>
            <a:pPr marL="465138" lvl="1" indent="-7938" eaLnBrk="1" hangingPunct="1">
              <a:spcBef>
                <a:spcPct val="0"/>
              </a:spcBef>
              <a:buFontTx/>
              <a:buChar char="•"/>
            </a:pPr>
            <a:r>
              <a:rPr lang="en-US" sz="1600" b="1" dirty="0">
                <a:latin typeface="Arial" pitchFamily="-112" charset="0"/>
              </a:rPr>
              <a:t> </a:t>
            </a:r>
            <a:r>
              <a:rPr lang="en-US" sz="1600" dirty="0">
                <a:latin typeface="Arial" pitchFamily="-112" charset="0"/>
              </a:rPr>
              <a:t>Is there an opportunity to demand better prices from suppliers?</a:t>
            </a:r>
            <a:r>
              <a:rPr lang="en-US" sz="1600" b="1" dirty="0">
                <a:latin typeface="Arial" pitchFamily="-112" charset="0"/>
              </a:rPr>
              <a:t> </a:t>
            </a:r>
          </a:p>
          <a:p>
            <a:pPr marL="465138" lvl="1" indent="-7938" eaLnBrk="1" hangingPunct="1">
              <a:spcBef>
                <a:spcPct val="0"/>
              </a:spcBef>
              <a:buFontTx/>
              <a:buChar char="•"/>
            </a:pPr>
            <a:r>
              <a:rPr lang="en-US" sz="1600" b="1" dirty="0">
                <a:latin typeface="Arial" pitchFamily="-112" charset="0"/>
              </a:rPr>
              <a:t> </a:t>
            </a:r>
            <a:r>
              <a:rPr lang="en-US" sz="1600" dirty="0">
                <a:latin typeface="Arial" pitchFamily="-112" charset="0"/>
              </a:rPr>
              <a:t>Are there opportunities to extend brands into related areas?</a:t>
            </a:r>
          </a:p>
          <a:p>
            <a:pPr eaLnBrk="1" hangingPunct="1">
              <a:spcBef>
                <a:spcPct val="0"/>
              </a:spcBef>
              <a:buFontTx/>
              <a:buChar char="•"/>
            </a:pPr>
            <a:endParaRPr lang="en-US" sz="1600" dirty="0">
              <a:latin typeface="Arial" pitchFamily="-112" charset="0"/>
            </a:endParaRPr>
          </a:p>
          <a:p>
            <a:pPr eaLnBrk="1" hangingPunct="1">
              <a:spcBef>
                <a:spcPct val="0"/>
              </a:spcBef>
            </a:pPr>
            <a:r>
              <a:rPr lang="en-US" sz="1600" b="1" dirty="0">
                <a:latin typeface="Arial" pitchFamily="-112" charset="0"/>
              </a:rPr>
              <a:t>Performance</a:t>
            </a:r>
            <a:endParaRPr lang="en-US" sz="1600" dirty="0">
              <a:latin typeface="Arial" pitchFamily="-112" charset="0"/>
            </a:endParaRPr>
          </a:p>
          <a:p>
            <a:pPr marL="465138" lvl="1" indent="-7938" eaLnBrk="1" hangingPunct="1">
              <a:spcBef>
                <a:spcPct val="0"/>
              </a:spcBef>
              <a:buFontTx/>
              <a:buChar char="•"/>
            </a:pPr>
            <a:r>
              <a:rPr lang="en-US" sz="1600" dirty="0">
                <a:latin typeface="Arial" pitchFamily="-112" charset="0"/>
              </a:rPr>
              <a:t> What are the emerging political and social opportunities? </a:t>
            </a:r>
          </a:p>
          <a:p>
            <a:pPr marL="465138" lvl="1" indent="-7938" eaLnBrk="1" hangingPunct="1">
              <a:spcBef>
                <a:spcPct val="0"/>
              </a:spcBef>
              <a:buFontTx/>
              <a:buChar char="•"/>
            </a:pPr>
            <a:r>
              <a:rPr lang="en-US" sz="1600" dirty="0">
                <a:latin typeface="Arial" pitchFamily="-112" charset="0"/>
              </a:rPr>
              <a:t> Is there new technology that could help the business? </a:t>
            </a:r>
          </a:p>
          <a:p>
            <a:pPr marL="465138" lvl="1" indent="-7938" eaLnBrk="1" hangingPunct="1">
              <a:spcBef>
                <a:spcPct val="0"/>
              </a:spcBef>
              <a:buFontTx/>
              <a:buChar char="•"/>
            </a:pPr>
            <a:r>
              <a:rPr lang="en-US" sz="1600" dirty="0">
                <a:latin typeface="Arial" pitchFamily="-112" charset="0"/>
              </a:rPr>
              <a:t> Are there inexpensive acquisition opportunities?</a:t>
            </a:r>
          </a:p>
          <a:p>
            <a:pPr marL="465138" lvl="1" indent="-7938" eaLnBrk="1" hangingPunct="1">
              <a:spcBef>
                <a:spcPct val="0"/>
              </a:spcBef>
              <a:buFontTx/>
              <a:buChar char="•"/>
            </a:pPr>
            <a:r>
              <a:rPr lang="en-US" sz="1600" b="1" dirty="0">
                <a:latin typeface="Arial" pitchFamily="-112" charset="0"/>
              </a:rPr>
              <a:t> </a:t>
            </a:r>
            <a:r>
              <a:rPr lang="en-US" sz="1600" dirty="0">
                <a:latin typeface="Arial" pitchFamily="-112" charset="0"/>
              </a:rPr>
              <a:t>Are there new economic trends that benefit the company?</a:t>
            </a:r>
            <a:r>
              <a:rPr lang="en-US" sz="1600" b="1" dirty="0">
                <a:latin typeface="Arial" pitchFamily="-112" charset="0"/>
              </a:rPr>
              <a:t> </a:t>
            </a:r>
            <a:endParaRPr lang="en-US" sz="1600" dirty="0">
              <a:latin typeface="Arial" pitchFamily="-112" charset="0"/>
            </a:endParaRPr>
          </a:p>
          <a:p>
            <a:pPr eaLnBrk="1" hangingPunct="1">
              <a:spcBef>
                <a:spcPct val="0"/>
              </a:spcBef>
              <a:buFontTx/>
              <a:buChar char="•"/>
            </a:pPr>
            <a:endParaRPr lang="en-US" sz="1600" dirty="0">
              <a:latin typeface="Arial" pitchFamily="-112" charset="0"/>
            </a:endParaRPr>
          </a:p>
          <a:p>
            <a:pPr eaLnBrk="1" hangingPunct="1">
              <a:spcBef>
                <a:spcPct val="0"/>
              </a:spcBef>
            </a:pPr>
            <a:r>
              <a:rPr lang="en-US" sz="1600" b="1" dirty="0">
                <a:latin typeface="Arial" pitchFamily="-112" charset="0"/>
              </a:rPr>
              <a:t>People</a:t>
            </a:r>
            <a:endParaRPr lang="en-US" sz="1600" dirty="0">
              <a:latin typeface="Arial" pitchFamily="-112" charset="0"/>
            </a:endParaRPr>
          </a:p>
          <a:p>
            <a:pPr marL="465138" lvl="1" indent="-7938" eaLnBrk="1" hangingPunct="1">
              <a:spcBef>
                <a:spcPct val="0"/>
              </a:spcBef>
              <a:buFontTx/>
              <a:buChar char="•"/>
            </a:pPr>
            <a:r>
              <a:rPr lang="en-US" sz="1600" dirty="0">
                <a:latin typeface="Arial" pitchFamily="-112" charset="0"/>
              </a:rPr>
              <a:t> Can you start incentive plans to boost employee performance?</a:t>
            </a:r>
          </a:p>
          <a:p>
            <a:pPr marL="465138" lvl="1" indent="-7938" eaLnBrk="1" hangingPunct="1">
              <a:spcBef>
                <a:spcPct val="0"/>
              </a:spcBef>
              <a:buFontTx/>
              <a:buChar char="•"/>
            </a:pPr>
            <a:r>
              <a:rPr lang="en-US" sz="1600" dirty="0">
                <a:latin typeface="Arial" pitchFamily="-112" charset="0"/>
              </a:rPr>
              <a:t> Are there training programs that would improve employees’ skills?</a:t>
            </a:r>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5DA15721-5E0A-9243-A466-9A126AF8DF93}" type="datetime4">
              <a:rPr lang="en-US"/>
              <a:pPr/>
              <a:t>August 24, 2020</a:t>
            </a:fld>
            <a:endParaRPr lang="en-US"/>
          </a:p>
        </p:txBody>
      </p:sp>
      <p:sp>
        <p:nvSpPr>
          <p:cNvPr id="6" name="Slide Number Placeholder 5"/>
          <p:cNvSpPr>
            <a:spLocks noGrp="1"/>
          </p:cNvSpPr>
          <p:nvPr>
            <p:ph type="sldNum" sz="quarter" idx="12"/>
          </p:nvPr>
        </p:nvSpPr>
        <p:spPr/>
        <p:txBody>
          <a:bodyPr/>
          <a:lstStyle/>
          <a:p>
            <a:fld id="{2F77173E-5EF8-E041-806E-5F8678218445}" type="slidenum">
              <a:rPr lang="en-US"/>
              <a:pPr/>
              <a:t>60</a:t>
            </a:fld>
            <a:endParaRPr lang="en-US"/>
          </a:p>
        </p:txBody>
      </p:sp>
      <p:sp>
        <p:nvSpPr>
          <p:cNvPr id="359427" name="Rectangle 3"/>
          <p:cNvSpPr>
            <a:spLocks noGrp="1" noChangeArrowheads="1"/>
          </p:cNvSpPr>
          <p:nvPr>
            <p:ph type="title"/>
          </p:nvPr>
        </p:nvSpPr>
        <p:spPr>
          <a:xfrm>
            <a:off x="533400" y="152400"/>
            <a:ext cx="8229600" cy="609600"/>
          </a:xfrm>
        </p:spPr>
        <p:txBody>
          <a:bodyPr>
            <a:normAutofit/>
          </a:bodyPr>
          <a:lstStyle/>
          <a:p>
            <a:r>
              <a:rPr lang="en-US" sz="2800" b="1" dirty="0"/>
              <a:t>Assessing your threats</a:t>
            </a:r>
          </a:p>
        </p:txBody>
      </p:sp>
      <p:sp>
        <p:nvSpPr>
          <p:cNvPr id="359428" name="Rectangle 4"/>
          <p:cNvSpPr>
            <a:spLocks noChangeArrowheads="1"/>
          </p:cNvSpPr>
          <p:nvPr/>
        </p:nvSpPr>
        <p:spPr bwMode="auto">
          <a:xfrm>
            <a:off x="479425" y="1524000"/>
            <a:ext cx="8197850" cy="5070475"/>
          </a:xfrm>
          <a:prstGeom prst="rect">
            <a:avLst/>
          </a:prstGeom>
          <a:noFill/>
          <a:ln w="9525">
            <a:noFill/>
            <a:miter lim="800000"/>
            <a:headEnd/>
            <a:tailEnd/>
          </a:ln>
          <a:effectLst/>
        </p:spPr>
        <p:txBody>
          <a:bodyPr>
            <a:prstTxWarp prst="textNoShape">
              <a:avLst/>
            </a:prstTxWarp>
          </a:bodyPr>
          <a:lstStyle/>
          <a:p>
            <a:pPr marL="342900" indent="-342900" eaLnBrk="1" hangingPunct="1">
              <a:lnSpc>
                <a:spcPct val="80000"/>
              </a:lnSpc>
              <a:spcBef>
                <a:spcPct val="20000"/>
              </a:spcBef>
            </a:pPr>
            <a:endParaRPr lang="en-US" sz="1200">
              <a:solidFill>
                <a:schemeClr val="tx2"/>
              </a:solidFill>
            </a:endParaRPr>
          </a:p>
        </p:txBody>
      </p:sp>
      <p:sp>
        <p:nvSpPr>
          <p:cNvPr id="359429" name="Text Box 5"/>
          <p:cNvSpPr txBox="1">
            <a:spLocks noChangeArrowheads="1"/>
          </p:cNvSpPr>
          <p:nvPr/>
        </p:nvSpPr>
        <p:spPr bwMode="auto">
          <a:xfrm>
            <a:off x="381000" y="762000"/>
            <a:ext cx="8305800" cy="5119688"/>
          </a:xfrm>
          <a:prstGeom prst="rect">
            <a:avLst/>
          </a:prstGeom>
          <a:noFill/>
          <a:ln w="9525">
            <a:noFill/>
            <a:miter lim="800000"/>
            <a:headEnd/>
            <a:tailEnd/>
          </a:ln>
          <a:effectLst/>
        </p:spPr>
        <p:txBody>
          <a:bodyPr>
            <a:prstTxWarp prst="textNoShape">
              <a:avLst/>
            </a:prstTxWarp>
            <a:spAutoFit/>
          </a:bodyPr>
          <a:lstStyle/>
          <a:p>
            <a:pPr marL="53975" indent="4763" eaLnBrk="1" hangingPunct="1"/>
            <a:r>
              <a:rPr lang="en-US" sz="1700" b="1" dirty="0">
                <a:latin typeface="Arial" pitchFamily="-112" charset="0"/>
              </a:rPr>
              <a:t>Threats</a:t>
            </a:r>
            <a:r>
              <a:rPr lang="en-US" sz="1700" dirty="0">
                <a:latin typeface="Arial" pitchFamily="-112" charset="0"/>
              </a:rPr>
              <a:t> can be hard to define, so this portion of the analysis can be the most difficult and the most illuminating, both in terms of pointing out what needs to be done, and in putting problems into perspective.</a:t>
            </a:r>
            <a:r>
              <a:rPr lang="en-US" sz="1700" b="1" dirty="0">
                <a:latin typeface="Arial" pitchFamily="-112" charset="0"/>
              </a:rPr>
              <a:t> </a:t>
            </a:r>
          </a:p>
          <a:p>
            <a:pPr marL="53975" indent="4763" eaLnBrk="1" hangingPunct="1"/>
            <a:endParaRPr lang="en-US" sz="1000" b="1" dirty="0">
              <a:latin typeface="Arial" pitchFamily="-112" charset="0"/>
            </a:endParaRPr>
          </a:p>
          <a:p>
            <a:pPr marL="53975" indent="4763" eaLnBrk="1" hangingPunct="1">
              <a:spcBef>
                <a:spcPct val="0"/>
              </a:spcBef>
            </a:pPr>
            <a:r>
              <a:rPr lang="en-US" sz="1700" b="1" dirty="0">
                <a:latin typeface="Arial" pitchFamily="-112" charset="0"/>
              </a:rPr>
              <a:t>Products</a:t>
            </a:r>
          </a:p>
          <a:p>
            <a:pPr marL="458788" lvl="1" indent="6350" eaLnBrk="1" hangingPunct="1">
              <a:spcBef>
                <a:spcPct val="0"/>
              </a:spcBef>
              <a:buFontTx/>
              <a:buChar char="•"/>
            </a:pPr>
            <a:r>
              <a:rPr lang="en-US" dirty="0">
                <a:latin typeface="Arial" pitchFamily="-112" charset="0"/>
              </a:rPr>
              <a:t> Are any of the company’s products threatened by a competitor?</a:t>
            </a:r>
          </a:p>
          <a:p>
            <a:pPr marL="458788" lvl="1" indent="6350" eaLnBrk="1" hangingPunct="1">
              <a:spcBef>
                <a:spcPct val="0"/>
              </a:spcBef>
              <a:buFontTx/>
              <a:buChar char="•"/>
            </a:pPr>
            <a:r>
              <a:rPr lang="en-US" dirty="0">
                <a:latin typeface="Arial" pitchFamily="-112" charset="0"/>
              </a:rPr>
              <a:t> Are any new technologies likely to make one of the company’s products obsolete?</a:t>
            </a:r>
          </a:p>
          <a:p>
            <a:pPr marL="53975" indent="4763" eaLnBrk="1" hangingPunct="1">
              <a:spcBef>
                <a:spcPct val="0"/>
              </a:spcBef>
            </a:pPr>
            <a:endParaRPr lang="en-US" dirty="0">
              <a:latin typeface="Arial" pitchFamily="-112" charset="0"/>
            </a:endParaRPr>
          </a:p>
          <a:p>
            <a:pPr marL="53975" indent="4763" eaLnBrk="1" hangingPunct="1">
              <a:spcBef>
                <a:spcPct val="0"/>
              </a:spcBef>
            </a:pPr>
            <a:r>
              <a:rPr lang="en-US" sz="1700" b="1" dirty="0">
                <a:latin typeface="Arial" pitchFamily="-112" charset="0"/>
              </a:rPr>
              <a:t>People</a:t>
            </a:r>
          </a:p>
          <a:p>
            <a:pPr marL="458788" lvl="1" indent="6350" eaLnBrk="1" hangingPunct="1">
              <a:spcBef>
                <a:spcPct val="0"/>
              </a:spcBef>
              <a:buFontTx/>
              <a:buChar char="•"/>
            </a:pPr>
            <a:r>
              <a:rPr lang="en-US" dirty="0">
                <a:latin typeface="Arial" pitchFamily="-112" charset="0"/>
              </a:rPr>
              <a:t> Can the company attract and retain the employees it needs? </a:t>
            </a:r>
          </a:p>
          <a:p>
            <a:pPr marL="458788" lvl="1" indent="6350" eaLnBrk="1" hangingPunct="1">
              <a:spcBef>
                <a:spcPct val="0"/>
              </a:spcBef>
              <a:buFontTx/>
              <a:buChar char="•"/>
            </a:pPr>
            <a:r>
              <a:rPr lang="en-US" dirty="0">
                <a:latin typeface="Arial" pitchFamily="-112" charset="0"/>
              </a:rPr>
              <a:t> Are there communication problems that often derail new initiatives?</a:t>
            </a:r>
          </a:p>
          <a:p>
            <a:pPr marL="53975" indent="4763" eaLnBrk="1" hangingPunct="1">
              <a:spcBef>
                <a:spcPct val="0"/>
              </a:spcBef>
            </a:pPr>
            <a:br>
              <a:rPr lang="en-US" sz="1700" dirty="0">
                <a:latin typeface="Arial" pitchFamily="-112" charset="0"/>
              </a:rPr>
            </a:br>
            <a:r>
              <a:rPr lang="en-US" sz="1700" b="1" dirty="0">
                <a:latin typeface="Arial" pitchFamily="-112" charset="0"/>
              </a:rPr>
              <a:t>Performance</a:t>
            </a:r>
          </a:p>
          <a:p>
            <a:pPr marL="458788" lvl="1" indent="6350" eaLnBrk="1" hangingPunct="1">
              <a:spcBef>
                <a:spcPct val="0"/>
              </a:spcBef>
              <a:buFontTx/>
              <a:buChar char="•"/>
            </a:pPr>
            <a:r>
              <a:rPr lang="en-US" dirty="0">
                <a:latin typeface="Arial" pitchFamily="-112" charset="0"/>
              </a:rPr>
              <a:t> What are the negative economic trends? </a:t>
            </a:r>
          </a:p>
          <a:p>
            <a:pPr marL="458788" lvl="1" indent="6350" eaLnBrk="1" hangingPunct="1">
              <a:spcBef>
                <a:spcPct val="0"/>
              </a:spcBef>
              <a:buFontTx/>
              <a:buChar char="•"/>
            </a:pPr>
            <a:r>
              <a:rPr lang="en-US" dirty="0">
                <a:latin typeface="Arial" pitchFamily="-112" charset="0"/>
              </a:rPr>
              <a:t> What are the negative political and social trends?</a:t>
            </a:r>
          </a:p>
          <a:p>
            <a:pPr marL="458788" lvl="1" indent="6350" eaLnBrk="1" hangingPunct="1">
              <a:spcBef>
                <a:spcPct val="0"/>
              </a:spcBef>
              <a:buFontTx/>
              <a:buChar char="•"/>
            </a:pPr>
            <a:r>
              <a:rPr lang="en-US" dirty="0">
                <a:latin typeface="Arial" pitchFamily="-112" charset="0"/>
              </a:rPr>
              <a:t> What obstacles does the company face? </a:t>
            </a:r>
          </a:p>
          <a:p>
            <a:pPr marL="458788" lvl="1" indent="6350" eaLnBrk="1" hangingPunct="1">
              <a:spcBef>
                <a:spcPct val="0"/>
              </a:spcBef>
              <a:buFontTx/>
              <a:buChar char="•"/>
            </a:pPr>
            <a:r>
              <a:rPr lang="en-US" dirty="0">
                <a:latin typeface="Arial" pitchFamily="-112" charset="0"/>
              </a:rPr>
              <a:t> Does the company have bad debt or cash-flow problems? </a:t>
            </a:r>
          </a:p>
          <a:p>
            <a:pPr marL="458788" lvl="1" indent="6350" eaLnBrk="1" hangingPunct="1">
              <a:spcBef>
                <a:spcPct val="0"/>
              </a:spcBef>
              <a:buFontTx/>
              <a:buChar char="•"/>
            </a:pPr>
            <a:r>
              <a:rPr lang="en-US" dirty="0">
                <a:latin typeface="Arial" pitchFamily="-112" charset="0"/>
              </a:rPr>
              <a:t> Where are competitors about to threaten the company’s position? </a:t>
            </a:r>
            <a:br>
              <a:rPr lang="en-US" dirty="0">
                <a:latin typeface="Arial" pitchFamily="-112" charset="0"/>
              </a:rPr>
            </a:br>
            <a:endParaRPr lang="en-US" dirty="0">
              <a:latin typeface="Arial" pitchFamily="-112" charset="0"/>
            </a:endParaRPr>
          </a:p>
          <a:p>
            <a:pPr marL="53975" indent="4763" eaLnBrk="1" hangingPunct="1">
              <a:spcBef>
                <a:spcPct val="0"/>
              </a:spcBef>
            </a:pPr>
            <a:endParaRPr lang="en-US" sz="1700" dirty="0">
              <a:latin typeface="Arial" pitchFamily="-112" charset="0"/>
            </a:endParaRPr>
          </a:p>
          <a:p>
            <a:pPr marL="53975" indent="4763" eaLnBrk="1" hangingPunct="1"/>
            <a:r>
              <a:rPr lang="en-US" sz="1700" dirty="0">
                <a:latin typeface="Arial" pitchFamily="-112" charset="0"/>
                <a:hlinkClick r:id="rId2"/>
              </a:rPr>
              <a:t>.</a:t>
            </a:r>
            <a:endParaRPr lang="en-US" sz="1700" dirty="0">
              <a:latin typeface="Arial" pitchFamily="-112" charset="0"/>
            </a:endParaRPr>
          </a:p>
        </p:txBody>
      </p:sp>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ate Placeholder 3"/>
          <p:cNvSpPr>
            <a:spLocks noGrp="1"/>
          </p:cNvSpPr>
          <p:nvPr>
            <p:ph type="dt" sz="half" idx="10"/>
          </p:nvPr>
        </p:nvSpPr>
        <p:spPr/>
        <p:txBody>
          <a:bodyPr/>
          <a:lstStyle/>
          <a:p>
            <a:fld id="{CC54ABA7-A156-DA49-88C8-BBA652E30C9B}" type="datetime4">
              <a:rPr lang="en-US"/>
              <a:pPr/>
              <a:t>August 24, 2020</a:t>
            </a:fld>
            <a:endParaRPr lang="en-US"/>
          </a:p>
        </p:txBody>
      </p:sp>
      <p:sp>
        <p:nvSpPr>
          <p:cNvPr id="15" name="Slide Number Placeholder 5"/>
          <p:cNvSpPr>
            <a:spLocks noGrp="1"/>
          </p:cNvSpPr>
          <p:nvPr>
            <p:ph type="sldNum" sz="quarter" idx="12"/>
          </p:nvPr>
        </p:nvSpPr>
        <p:spPr/>
        <p:txBody>
          <a:bodyPr/>
          <a:lstStyle/>
          <a:p>
            <a:fld id="{69EC3CE7-A686-D048-932D-C16C6D965179}" type="slidenum">
              <a:rPr lang="en-US"/>
              <a:pPr/>
              <a:t>61</a:t>
            </a:fld>
            <a:endParaRPr lang="en-US"/>
          </a:p>
        </p:txBody>
      </p:sp>
      <p:sp>
        <p:nvSpPr>
          <p:cNvPr id="388112" name="Rectangle 16"/>
          <p:cNvSpPr>
            <a:spLocks noGrp="1" noChangeArrowheads="1"/>
          </p:cNvSpPr>
          <p:nvPr>
            <p:ph type="title"/>
          </p:nvPr>
        </p:nvSpPr>
        <p:spPr>
          <a:xfrm>
            <a:off x="685800" y="0"/>
            <a:ext cx="7924800" cy="838200"/>
          </a:xfrm>
        </p:spPr>
        <p:txBody>
          <a:bodyPr>
            <a:normAutofit/>
          </a:bodyPr>
          <a:lstStyle/>
          <a:p>
            <a:r>
              <a:rPr lang="en-US" sz="2400" b="1" dirty="0"/>
              <a:t>SWOT ANALYSIS</a:t>
            </a:r>
          </a:p>
        </p:txBody>
      </p:sp>
      <p:graphicFrame>
        <p:nvGraphicFramePr>
          <p:cNvPr id="388118" name="Group 22"/>
          <p:cNvGraphicFramePr>
            <a:graphicFrameLocks noGrp="1"/>
          </p:cNvGraphicFramePr>
          <p:nvPr>
            <p:ph idx="1"/>
          </p:nvPr>
        </p:nvGraphicFramePr>
        <p:xfrm>
          <a:off x="609600" y="827913"/>
          <a:ext cx="7772400" cy="5391912"/>
        </p:xfrm>
        <a:graphic>
          <a:graphicData uri="http://schemas.openxmlformats.org/drawingml/2006/table">
            <a:tbl>
              <a:tblPr/>
              <a:tblGrid>
                <a:gridCol w="38862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19431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STRENGTHS</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4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a:t>
                      </a: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Good side effect profile</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Good Efficacy</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Good Local and International Trial Program</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Support from Head Quarter</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New Chemical Entity</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Variety of Presentations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WEAKNESSES</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a:t>
                      </a: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Company has limited experience here</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Limited comparative data</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Seen more as a tranquilizer than as anti </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emetic</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Limited Resources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431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OPPORTUNITIES</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a:t>
                      </a: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Medics aware of benzodiazepine problem</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Market decline halted in tranquilizer segment</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Premium price acceptable in tranquilizer market</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Future Product Development</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Value Growth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THREATHS</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0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a:t>
                      </a: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Strong Competition </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Dominant Brands in both segments</a:t>
                      </a:r>
                    </a:p>
                    <a:p>
                      <a:pPr marL="0" marR="0" lvl="0" indent="0" algn="l" defTabSz="914400" rtl="0" eaLnBrk="1" fontAlgn="base" latinLnBrk="0" hangingPunct="1">
                        <a:lnSpc>
                          <a:spcPts val="2700"/>
                        </a:lnSpc>
                        <a:spcBef>
                          <a:spcPct val="20000"/>
                        </a:spcBef>
                        <a:spcAft>
                          <a:spcPct val="0"/>
                        </a:spcAft>
                        <a:buClrTx/>
                        <a:buSzTx/>
                        <a:buFontTx/>
                        <a:buChar char="•"/>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New competitor entry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Date Placeholder 3"/>
          <p:cNvSpPr>
            <a:spLocks noGrp="1"/>
          </p:cNvSpPr>
          <p:nvPr>
            <p:ph type="dt" sz="half" idx="10"/>
          </p:nvPr>
        </p:nvSpPr>
        <p:spPr/>
        <p:txBody>
          <a:bodyPr/>
          <a:lstStyle/>
          <a:p>
            <a:fld id="{6E858925-A24E-3547-B3A7-98CAA322CD4E}" type="datetime4">
              <a:rPr lang="en-US"/>
              <a:pPr/>
              <a:t>August 24, 2020</a:t>
            </a:fld>
            <a:endParaRPr lang="en-US"/>
          </a:p>
        </p:txBody>
      </p:sp>
      <p:sp>
        <p:nvSpPr>
          <p:cNvPr id="16" name="Slide Number Placeholder 5"/>
          <p:cNvSpPr>
            <a:spLocks noGrp="1"/>
          </p:cNvSpPr>
          <p:nvPr>
            <p:ph type="sldNum" sz="quarter" idx="12"/>
          </p:nvPr>
        </p:nvSpPr>
        <p:spPr/>
        <p:txBody>
          <a:bodyPr/>
          <a:lstStyle/>
          <a:p>
            <a:fld id="{A0BA91DF-4784-194E-9913-71E01B6194F8}" type="slidenum">
              <a:rPr lang="en-US"/>
              <a:pPr/>
              <a:t>62</a:t>
            </a:fld>
            <a:endParaRPr lang="en-US"/>
          </a:p>
        </p:txBody>
      </p:sp>
      <p:sp>
        <p:nvSpPr>
          <p:cNvPr id="390146" name="Rectangle 2"/>
          <p:cNvSpPr>
            <a:spLocks noGrp="1" noChangeArrowheads="1"/>
          </p:cNvSpPr>
          <p:nvPr>
            <p:ph type="title"/>
          </p:nvPr>
        </p:nvSpPr>
        <p:spPr>
          <a:xfrm>
            <a:off x="533400" y="228600"/>
            <a:ext cx="8077200" cy="838200"/>
          </a:xfrm>
        </p:spPr>
        <p:txBody>
          <a:bodyPr/>
          <a:lstStyle/>
          <a:p>
            <a:pPr algn="ctr"/>
            <a:r>
              <a:rPr lang="en-US" sz="2000" b="1" dirty="0"/>
              <a:t>SWOT ANALYSIS USING WEIGHTED SCORE</a:t>
            </a:r>
          </a:p>
        </p:txBody>
      </p:sp>
      <p:grpSp>
        <p:nvGrpSpPr>
          <p:cNvPr id="17" name="Group 16"/>
          <p:cNvGrpSpPr/>
          <p:nvPr/>
        </p:nvGrpSpPr>
        <p:grpSpPr>
          <a:xfrm>
            <a:off x="1752600" y="1131311"/>
            <a:ext cx="5943600" cy="5225039"/>
            <a:chOff x="2971800" y="685800"/>
            <a:chExt cx="5943600" cy="5225039"/>
          </a:xfrm>
        </p:grpSpPr>
        <p:sp>
          <p:nvSpPr>
            <p:cNvPr id="390149" name="Text Box 5"/>
            <p:cNvSpPr txBox="1">
              <a:spLocks noChangeArrowheads="1"/>
            </p:cNvSpPr>
            <p:nvPr/>
          </p:nvSpPr>
          <p:spPr bwMode="auto">
            <a:xfrm>
              <a:off x="2971800" y="685800"/>
              <a:ext cx="3200400" cy="84613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b="1" dirty="0"/>
                <a:t>STEP1.</a:t>
              </a:r>
              <a:r>
                <a:rPr lang="en-US" sz="1600" dirty="0"/>
                <a:t> </a:t>
              </a:r>
            </a:p>
            <a:p>
              <a:pPr algn="ctr"/>
              <a:r>
                <a:rPr lang="en-US" sz="1600" dirty="0"/>
                <a:t>From List of O-T or S-W edit list to 5-10 keys factors</a:t>
              </a:r>
            </a:p>
          </p:txBody>
        </p:sp>
        <p:sp>
          <p:nvSpPr>
            <p:cNvPr id="390150" name="Text Box 6"/>
            <p:cNvSpPr txBox="1">
              <a:spLocks noChangeArrowheads="1"/>
            </p:cNvSpPr>
            <p:nvPr/>
          </p:nvSpPr>
          <p:spPr bwMode="auto">
            <a:xfrm>
              <a:off x="2971800" y="1981200"/>
              <a:ext cx="3200400" cy="84613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b="1"/>
                <a:t>STEP2.</a:t>
              </a:r>
              <a:r>
                <a:rPr lang="en-US" sz="1600"/>
                <a:t> </a:t>
              </a:r>
            </a:p>
            <a:p>
              <a:pPr algn="ctr"/>
              <a:r>
                <a:rPr lang="en-US" sz="1600"/>
                <a:t>Rewrite all negative factors to positive factors</a:t>
              </a:r>
            </a:p>
          </p:txBody>
        </p:sp>
        <p:sp>
          <p:nvSpPr>
            <p:cNvPr id="390151" name="Line 7"/>
            <p:cNvSpPr>
              <a:spLocks noChangeShapeType="1"/>
            </p:cNvSpPr>
            <p:nvPr/>
          </p:nvSpPr>
          <p:spPr bwMode="auto">
            <a:xfrm>
              <a:off x="4572000" y="1600200"/>
              <a:ext cx="0" cy="228600"/>
            </a:xfrm>
            <a:prstGeom prst="line">
              <a:avLst/>
            </a:prstGeom>
            <a:noFill/>
            <a:ln w="9525">
              <a:solidFill>
                <a:schemeClr val="tx1"/>
              </a:solidFill>
              <a:round/>
              <a:headEnd/>
              <a:tailEnd type="triangle" w="med" len="med"/>
            </a:ln>
            <a:effectLst/>
          </p:spPr>
          <p:txBody>
            <a:bodyPr>
              <a:prstTxWarp prst="textNoShape">
                <a:avLst/>
              </a:prstTxWarp>
            </a:bodyPr>
            <a:lstStyle/>
            <a:p>
              <a:endParaRPr lang="en-US" sz="1600"/>
            </a:p>
          </p:txBody>
        </p:sp>
        <p:sp>
          <p:nvSpPr>
            <p:cNvPr id="390152" name="Text Box 8"/>
            <p:cNvSpPr txBox="1">
              <a:spLocks noChangeArrowheads="1"/>
            </p:cNvSpPr>
            <p:nvPr/>
          </p:nvSpPr>
          <p:spPr bwMode="auto">
            <a:xfrm>
              <a:off x="2971800" y="3252788"/>
              <a:ext cx="3200400" cy="584776"/>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b="1"/>
                <a:t>STEP3.</a:t>
              </a:r>
              <a:r>
                <a:rPr lang="en-US" sz="1600"/>
                <a:t> </a:t>
              </a:r>
            </a:p>
            <a:p>
              <a:pPr algn="ctr"/>
              <a:r>
                <a:rPr lang="en-US" sz="1600"/>
                <a:t>Weight The List</a:t>
              </a:r>
            </a:p>
          </p:txBody>
        </p:sp>
        <p:sp>
          <p:nvSpPr>
            <p:cNvPr id="390153" name="Line 9"/>
            <p:cNvSpPr>
              <a:spLocks noChangeShapeType="1"/>
            </p:cNvSpPr>
            <p:nvPr/>
          </p:nvSpPr>
          <p:spPr bwMode="auto">
            <a:xfrm>
              <a:off x="4572000" y="2895600"/>
              <a:ext cx="0" cy="228600"/>
            </a:xfrm>
            <a:prstGeom prst="line">
              <a:avLst/>
            </a:prstGeom>
            <a:noFill/>
            <a:ln w="9525">
              <a:solidFill>
                <a:schemeClr val="tx1"/>
              </a:solidFill>
              <a:round/>
              <a:headEnd/>
              <a:tailEnd type="triangle" w="med" len="med"/>
            </a:ln>
            <a:effectLst/>
          </p:spPr>
          <p:txBody>
            <a:bodyPr>
              <a:prstTxWarp prst="textNoShape">
                <a:avLst/>
              </a:prstTxWarp>
            </a:bodyPr>
            <a:lstStyle/>
            <a:p>
              <a:endParaRPr lang="en-US" sz="1600"/>
            </a:p>
          </p:txBody>
        </p:sp>
        <p:sp>
          <p:nvSpPr>
            <p:cNvPr id="390154" name="Line 10"/>
            <p:cNvSpPr>
              <a:spLocks noChangeShapeType="1"/>
            </p:cNvSpPr>
            <p:nvPr/>
          </p:nvSpPr>
          <p:spPr bwMode="auto">
            <a:xfrm>
              <a:off x="4572000" y="3886200"/>
              <a:ext cx="0" cy="228600"/>
            </a:xfrm>
            <a:prstGeom prst="line">
              <a:avLst/>
            </a:prstGeom>
            <a:noFill/>
            <a:ln w="9525">
              <a:solidFill>
                <a:schemeClr val="tx1"/>
              </a:solidFill>
              <a:round/>
              <a:headEnd/>
              <a:tailEnd type="triangle" w="med" len="med"/>
            </a:ln>
            <a:effectLst/>
          </p:spPr>
          <p:txBody>
            <a:bodyPr>
              <a:prstTxWarp prst="textNoShape">
                <a:avLst/>
              </a:prstTxWarp>
            </a:bodyPr>
            <a:lstStyle/>
            <a:p>
              <a:endParaRPr lang="en-US" sz="1600"/>
            </a:p>
          </p:txBody>
        </p:sp>
        <p:sp>
          <p:nvSpPr>
            <p:cNvPr id="390155" name="Text Box 11"/>
            <p:cNvSpPr txBox="1">
              <a:spLocks noChangeArrowheads="1"/>
            </p:cNvSpPr>
            <p:nvPr/>
          </p:nvSpPr>
          <p:spPr bwMode="auto">
            <a:xfrm>
              <a:off x="2971800" y="4191000"/>
              <a:ext cx="3200400" cy="84613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b="1"/>
                <a:t>STEP4.</a:t>
              </a:r>
              <a:r>
                <a:rPr lang="en-US" sz="1600"/>
                <a:t> </a:t>
              </a:r>
            </a:p>
            <a:p>
              <a:pPr algn="ctr"/>
              <a:r>
                <a:rPr lang="en-US" sz="1600"/>
                <a:t>Score The Factors and Calculate The Weighted Score</a:t>
              </a:r>
            </a:p>
          </p:txBody>
        </p:sp>
        <p:sp>
          <p:nvSpPr>
            <p:cNvPr id="390156" name="Text Box 12"/>
            <p:cNvSpPr txBox="1">
              <a:spLocks noChangeArrowheads="1"/>
            </p:cNvSpPr>
            <p:nvPr/>
          </p:nvSpPr>
          <p:spPr bwMode="auto">
            <a:xfrm>
              <a:off x="2971800" y="5326063"/>
              <a:ext cx="3200400" cy="584776"/>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b="1"/>
                <a:t>STEP5.</a:t>
              </a:r>
              <a:r>
                <a:rPr lang="en-US" sz="1600"/>
                <a:t> </a:t>
              </a:r>
            </a:p>
            <a:p>
              <a:pPr algn="ctr"/>
              <a:r>
                <a:rPr lang="en-US" sz="1600"/>
                <a:t>Develop Strategy and Action/Tactics</a:t>
              </a:r>
            </a:p>
          </p:txBody>
        </p:sp>
        <p:sp>
          <p:nvSpPr>
            <p:cNvPr id="390157" name="Line 13"/>
            <p:cNvSpPr>
              <a:spLocks noChangeShapeType="1"/>
            </p:cNvSpPr>
            <p:nvPr/>
          </p:nvSpPr>
          <p:spPr bwMode="auto">
            <a:xfrm>
              <a:off x="4572000" y="5029200"/>
              <a:ext cx="0" cy="228600"/>
            </a:xfrm>
            <a:prstGeom prst="line">
              <a:avLst/>
            </a:prstGeom>
            <a:noFill/>
            <a:ln w="9525">
              <a:solidFill>
                <a:schemeClr val="tx1"/>
              </a:solidFill>
              <a:round/>
              <a:headEnd/>
              <a:tailEnd type="triangle" w="med" len="med"/>
            </a:ln>
            <a:effectLst/>
          </p:spPr>
          <p:txBody>
            <a:bodyPr>
              <a:prstTxWarp prst="textNoShape">
                <a:avLst/>
              </a:prstTxWarp>
            </a:bodyPr>
            <a:lstStyle/>
            <a:p>
              <a:endParaRPr lang="en-US" sz="1600"/>
            </a:p>
          </p:txBody>
        </p:sp>
        <p:sp>
          <p:nvSpPr>
            <p:cNvPr id="390158" name="Text Box 14"/>
            <p:cNvSpPr txBox="1">
              <a:spLocks noChangeArrowheads="1"/>
            </p:cNvSpPr>
            <p:nvPr/>
          </p:nvSpPr>
          <p:spPr bwMode="auto">
            <a:xfrm>
              <a:off x="7162800" y="2590800"/>
              <a:ext cx="1752600" cy="584776"/>
            </a:xfrm>
            <a:prstGeom prst="rect">
              <a:avLst/>
            </a:prstGeom>
            <a:noFill/>
            <a:ln w="9525">
              <a:solidFill>
                <a:schemeClr val="tx1"/>
              </a:solidFill>
              <a:miter lim="800000"/>
              <a:headEnd/>
              <a:tailEnd/>
            </a:ln>
            <a:effectLst/>
          </p:spPr>
          <p:txBody>
            <a:bodyPr>
              <a:prstTxWarp prst="textNoShape">
                <a:avLst/>
              </a:prstTxWarp>
              <a:spAutoFit/>
            </a:bodyPr>
            <a:lstStyle/>
            <a:p>
              <a:r>
                <a:rPr lang="en-US" sz="1600"/>
                <a:t>Lift up areas of strengths</a:t>
              </a:r>
            </a:p>
          </p:txBody>
        </p:sp>
        <p:sp>
          <p:nvSpPr>
            <p:cNvPr id="390159" name="Text Box 15"/>
            <p:cNvSpPr txBox="1">
              <a:spLocks noChangeArrowheads="1"/>
            </p:cNvSpPr>
            <p:nvPr/>
          </p:nvSpPr>
          <p:spPr bwMode="auto">
            <a:xfrm>
              <a:off x="7162800" y="3733800"/>
              <a:ext cx="1752600" cy="584776"/>
            </a:xfrm>
            <a:prstGeom prst="rect">
              <a:avLst/>
            </a:prstGeom>
            <a:noFill/>
            <a:ln w="9525">
              <a:solidFill>
                <a:schemeClr val="tx1"/>
              </a:solidFill>
              <a:miter lim="800000"/>
              <a:headEnd/>
              <a:tailEnd/>
            </a:ln>
            <a:effectLst/>
          </p:spPr>
          <p:txBody>
            <a:bodyPr>
              <a:prstTxWarp prst="textNoShape">
                <a:avLst/>
              </a:prstTxWarp>
              <a:spAutoFit/>
            </a:bodyPr>
            <a:lstStyle/>
            <a:p>
              <a:r>
                <a:rPr lang="en-US" sz="1600"/>
                <a:t>Remedial action on weaknesses</a:t>
              </a:r>
            </a:p>
          </p:txBody>
        </p:sp>
        <p:sp>
          <p:nvSpPr>
            <p:cNvPr id="390160" name="AutoShape 16"/>
            <p:cNvSpPr>
              <a:spLocks/>
            </p:cNvSpPr>
            <p:nvPr/>
          </p:nvSpPr>
          <p:spPr bwMode="auto">
            <a:xfrm>
              <a:off x="6477000" y="1295400"/>
              <a:ext cx="457200" cy="4419600"/>
            </a:xfrm>
            <a:prstGeom prst="rightBrace">
              <a:avLst>
                <a:gd name="adj1" fmla="val 80556"/>
                <a:gd name="adj2" fmla="val 50000"/>
              </a:avLst>
            </a:prstGeom>
            <a:noFill/>
            <a:ln w="9525">
              <a:solidFill>
                <a:schemeClr val="tx1"/>
              </a:solidFill>
              <a:round/>
              <a:headEnd/>
              <a:tailEnd/>
            </a:ln>
            <a:effectLst/>
          </p:spPr>
          <p:txBody>
            <a:bodyPr wrap="none" anchor="ctr">
              <a:prstTxWarp prst="textNoShape">
                <a:avLst/>
              </a:prstTxWarp>
            </a:bodyPr>
            <a:lstStyle/>
            <a:p>
              <a:endParaRPr lang="en-US" sz="1600"/>
            </a:p>
          </p:txBody>
        </p:sp>
      </p:gr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Date Placeholder 3"/>
          <p:cNvSpPr>
            <a:spLocks noGrp="1"/>
          </p:cNvSpPr>
          <p:nvPr>
            <p:ph type="dt" sz="half" idx="10"/>
          </p:nvPr>
        </p:nvSpPr>
        <p:spPr/>
        <p:txBody>
          <a:bodyPr/>
          <a:lstStyle/>
          <a:p>
            <a:fld id="{B45C4AF7-CB90-6E41-ACB7-73E76B66E436}" type="datetime4">
              <a:rPr lang="en-US"/>
              <a:pPr/>
              <a:t>August 24, 2020</a:t>
            </a:fld>
            <a:endParaRPr lang="en-US"/>
          </a:p>
        </p:txBody>
      </p:sp>
      <p:sp>
        <p:nvSpPr>
          <p:cNvPr id="30" name="Slide Number Placeholder 5"/>
          <p:cNvSpPr>
            <a:spLocks noGrp="1"/>
          </p:cNvSpPr>
          <p:nvPr>
            <p:ph type="sldNum" sz="quarter" idx="12"/>
          </p:nvPr>
        </p:nvSpPr>
        <p:spPr/>
        <p:txBody>
          <a:bodyPr/>
          <a:lstStyle/>
          <a:p>
            <a:fld id="{95236EB3-1762-174B-8F8D-9A2F268D15FA}" type="slidenum">
              <a:rPr lang="en-US"/>
              <a:pPr/>
              <a:t>63</a:t>
            </a:fld>
            <a:endParaRPr lang="en-US"/>
          </a:p>
        </p:txBody>
      </p:sp>
      <p:sp>
        <p:nvSpPr>
          <p:cNvPr id="391170" name="Rectangle 2"/>
          <p:cNvSpPr>
            <a:spLocks noGrp="1" noChangeArrowheads="1"/>
          </p:cNvSpPr>
          <p:nvPr>
            <p:ph type="title"/>
          </p:nvPr>
        </p:nvSpPr>
        <p:spPr/>
        <p:txBody>
          <a:bodyPr/>
          <a:lstStyle/>
          <a:p>
            <a:r>
              <a:rPr lang="en-US"/>
              <a:t>SCORING SCALE</a:t>
            </a:r>
          </a:p>
        </p:txBody>
      </p:sp>
      <p:graphicFrame>
        <p:nvGraphicFramePr>
          <p:cNvPr id="391212" name="Group 44"/>
          <p:cNvGraphicFramePr>
            <a:graphicFrameLocks noGrp="1"/>
          </p:cNvGraphicFramePr>
          <p:nvPr>
            <p:ph idx="1"/>
          </p:nvPr>
        </p:nvGraphicFramePr>
        <p:xfrm>
          <a:off x="457200" y="1371600"/>
          <a:ext cx="7772400" cy="3337878"/>
        </p:xfrm>
        <a:graphic>
          <a:graphicData uri="http://schemas.openxmlformats.org/drawingml/2006/table">
            <a:tbl>
              <a:tblPr/>
              <a:tblGrid>
                <a:gridCol w="1828800">
                  <a:extLst>
                    <a:ext uri="{9D8B030D-6E8A-4147-A177-3AD203B41FA5}">
                      <a16:colId xmlns:a16="http://schemas.microsoft.com/office/drawing/2014/main" val="20000"/>
                    </a:ext>
                  </a:extLst>
                </a:gridCol>
                <a:gridCol w="5943600">
                  <a:extLst>
                    <a:ext uri="{9D8B030D-6E8A-4147-A177-3AD203B41FA5}">
                      <a16:colId xmlns:a16="http://schemas.microsoft.com/office/drawing/2014/main" val="20001"/>
                    </a:ext>
                  </a:extLst>
                </a:gridCol>
              </a:tblGrid>
              <a:tr h="388938">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SCORE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CRITERIA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88938">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Best in segment. Maximum. Clearly the Leader. Top Quality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87350">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Above average. Better than most. Good Quality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88938">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Average. Not current problem. OK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88938">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Causes some problems. Could be better. Not Improving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88938">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Among the Worst. Always a problem. Really Bad. Need a lot of attention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88938">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Date Placeholder 3"/>
          <p:cNvSpPr>
            <a:spLocks noGrp="1"/>
          </p:cNvSpPr>
          <p:nvPr>
            <p:ph type="dt" sz="half" idx="10"/>
          </p:nvPr>
        </p:nvSpPr>
        <p:spPr/>
        <p:txBody>
          <a:bodyPr/>
          <a:lstStyle/>
          <a:p>
            <a:fld id="{EF1BD77C-24CF-1944-978A-2837FBC8E2A4}" type="datetime4">
              <a:rPr lang="en-US"/>
              <a:pPr/>
              <a:t>August 24, 2020</a:t>
            </a:fld>
            <a:endParaRPr lang="en-US"/>
          </a:p>
        </p:txBody>
      </p:sp>
      <p:sp>
        <p:nvSpPr>
          <p:cNvPr id="92" name="Slide Number Placeholder 5"/>
          <p:cNvSpPr>
            <a:spLocks noGrp="1"/>
          </p:cNvSpPr>
          <p:nvPr>
            <p:ph type="sldNum" sz="quarter" idx="12"/>
          </p:nvPr>
        </p:nvSpPr>
        <p:spPr/>
        <p:txBody>
          <a:bodyPr/>
          <a:lstStyle/>
          <a:p>
            <a:fld id="{FB4E6631-72DB-344D-BBA4-1A94C87F3BF7}" type="slidenum">
              <a:rPr lang="en-US"/>
              <a:pPr/>
              <a:t>64</a:t>
            </a:fld>
            <a:endParaRPr lang="en-US"/>
          </a:p>
        </p:txBody>
      </p:sp>
      <p:graphicFrame>
        <p:nvGraphicFramePr>
          <p:cNvPr id="393722" name="Group 506"/>
          <p:cNvGraphicFramePr>
            <a:graphicFrameLocks noGrp="1"/>
          </p:cNvGraphicFramePr>
          <p:nvPr>
            <p:ph idx="1"/>
          </p:nvPr>
        </p:nvGraphicFramePr>
        <p:xfrm>
          <a:off x="304800" y="416241"/>
          <a:ext cx="8534400" cy="5755959"/>
        </p:xfrm>
        <a:graphic>
          <a:graphicData uri="http://schemas.openxmlformats.org/drawingml/2006/table">
            <a:tbl>
              <a:tblPr/>
              <a:tblGrid>
                <a:gridCol w="25908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1371600">
                  <a:extLst>
                    <a:ext uri="{9D8B030D-6E8A-4147-A177-3AD203B41FA5}">
                      <a16:colId xmlns:a16="http://schemas.microsoft.com/office/drawing/2014/main" val="20005"/>
                    </a:ext>
                  </a:extLst>
                </a:gridCol>
              </a:tblGrid>
              <a:tr h="568325">
                <a:tc row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1" i="0" u="none" strike="noStrike" cap="none" normalizeH="0" baseline="0">
                          <a:ln>
                            <a:noFill/>
                          </a:ln>
                          <a:solidFill>
                            <a:schemeClr val="tx2"/>
                          </a:solidFill>
                          <a:effectLst/>
                          <a:latin typeface="Verdana" pitchFamily="-112" charset="0"/>
                          <a:ea typeface="Angsana New" pitchFamily="18" charset="0"/>
                          <a:cs typeface="Angsana New" pitchFamily="18" charset="0"/>
                        </a:rPr>
                        <a:t>FACTORS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1" i="0" u="none" strike="noStrike" cap="none" normalizeH="0" baseline="0">
                          <a:ln>
                            <a:noFill/>
                          </a:ln>
                          <a:solidFill>
                            <a:schemeClr val="tx2"/>
                          </a:solidFill>
                          <a:effectLst/>
                          <a:latin typeface="Verdana" pitchFamily="-112" charset="0"/>
                          <a:ea typeface="Angsana New" pitchFamily="18" charset="0"/>
                          <a:cs typeface="Angsana New" pitchFamily="18" charset="0"/>
                        </a:rPr>
                        <a:t>WEIGHT (W)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1" i="0" u="none" strike="noStrike" cap="none" normalizeH="0" baseline="0">
                          <a:ln>
                            <a:noFill/>
                          </a:ln>
                          <a:solidFill>
                            <a:schemeClr val="tx2"/>
                          </a:solidFill>
                          <a:effectLst/>
                          <a:latin typeface="Verdana" pitchFamily="-112" charset="0"/>
                          <a:ea typeface="Angsana New" pitchFamily="18" charset="0"/>
                          <a:cs typeface="Angsana New" pitchFamily="18" charset="0"/>
                        </a:rPr>
                        <a:t>SEGMENT1 - GPs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1" i="0" u="none" strike="noStrike" cap="none" normalizeH="0" baseline="0">
                          <a:ln>
                            <a:noFill/>
                          </a:ln>
                          <a:solidFill>
                            <a:schemeClr val="tx2"/>
                          </a:solidFill>
                          <a:effectLst/>
                          <a:latin typeface="Verdana" pitchFamily="-112" charset="0"/>
                          <a:ea typeface="Angsana New" pitchFamily="18" charset="0"/>
                          <a:cs typeface="Angsana New" pitchFamily="18" charset="0"/>
                        </a:rPr>
                        <a:t>SEGMENT2- specialist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795338">
                <a:tc vMerge="1">
                  <a:txBody>
                    <a:bodyPr/>
                    <a:lstStyle/>
                    <a:p>
                      <a:endParaRPr lang="en-US"/>
                    </a:p>
                  </a:txBody>
                  <a:tcPr/>
                </a:tc>
                <a:tc vMerge="1">
                  <a:txBody>
                    <a:bodyPr/>
                    <a:lstStyle/>
                    <a:p>
                      <a:endParaRPr lang="en-US"/>
                    </a:p>
                  </a:txBody>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Score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Weighted Score (WxS)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Score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Weighted Score (WxS)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460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sng" strike="noStrike" cap="none" normalizeH="0" baseline="0">
                          <a:ln>
                            <a:noFill/>
                          </a:ln>
                          <a:solidFill>
                            <a:schemeClr val="tx2"/>
                          </a:solidFill>
                          <a:effectLst/>
                          <a:latin typeface="Verdana" pitchFamily="-112" charset="0"/>
                          <a:ea typeface="Angsana New" pitchFamily="18" charset="0"/>
                          <a:cs typeface="Angsana New" pitchFamily="18" charset="0"/>
                        </a:rPr>
                        <a:t>Opportunities and Threats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175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High Segment growth rate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40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6511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Large Segment size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30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889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High Level of customers interest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635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Low level of price sensitivity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651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Opening of new hospitals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78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Poor marketing skills of competitors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635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Few Competitors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4714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No new products from competitors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635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Total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rPr>
                        <a:t>129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endParaRPr kumimoji="0" lang="en-US" sz="105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5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110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Date Placeholder 3"/>
          <p:cNvSpPr>
            <a:spLocks noGrp="1"/>
          </p:cNvSpPr>
          <p:nvPr>
            <p:ph type="dt" sz="half" idx="10"/>
          </p:nvPr>
        </p:nvSpPr>
        <p:spPr/>
        <p:txBody>
          <a:bodyPr/>
          <a:lstStyle/>
          <a:p>
            <a:fld id="{360C4E0E-D398-0B4F-9D47-00122B7DE310}" type="datetime4">
              <a:rPr lang="en-US"/>
              <a:pPr/>
              <a:t>August 24, 2020</a:t>
            </a:fld>
            <a:endParaRPr lang="en-US"/>
          </a:p>
        </p:txBody>
      </p:sp>
      <p:sp>
        <p:nvSpPr>
          <p:cNvPr id="99" name="Slide Number Placeholder 5"/>
          <p:cNvSpPr>
            <a:spLocks noGrp="1"/>
          </p:cNvSpPr>
          <p:nvPr>
            <p:ph type="sldNum" sz="quarter" idx="12"/>
          </p:nvPr>
        </p:nvSpPr>
        <p:spPr/>
        <p:txBody>
          <a:bodyPr/>
          <a:lstStyle/>
          <a:p>
            <a:fld id="{22B319B6-40CF-8F48-B927-8D830D827545}" type="slidenum">
              <a:rPr lang="en-US"/>
              <a:pPr/>
              <a:t>65</a:t>
            </a:fld>
            <a:endParaRPr lang="en-US"/>
          </a:p>
        </p:txBody>
      </p:sp>
      <p:graphicFrame>
        <p:nvGraphicFramePr>
          <p:cNvPr id="395389" name="Group 125"/>
          <p:cNvGraphicFramePr>
            <a:graphicFrameLocks noGrp="1"/>
          </p:cNvGraphicFramePr>
          <p:nvPr>
            <p:ph idx="1"/>
          </p:nvPr>
        </p:nvGraphicFramePr>
        <p:xfrm>
          <a:off x="0" y="381000"/>
          <a:ext cx="9220200" cy="5750243"/>
        </p:xfrm>
        <a:graphic>
          <a:graphicData uri="http://schemas.openxmlformats.org/drawingml/2006/table">
            <a:tbl>
              <a:tblPr/>
              <a:tblGrid>
                <a:gridCol w="3008313">
                  <a:extLst>
                    <a:ext uri="{9D8B030D-6E8A-4147-A177-3AD203B41FA5}">
                      <a16:colId xmlns:a16="http://schemas.microsoft.com/office/drawing/2014/main" val="20000"/>
                    </a:ext>
                  </a:extLst>
                </a:gridCol>
                <a:gridCol w="1004887">
                  <a:extLst>
                    <a:ext uri="{9D8B030D-6E8A-4147-A177-3AD203B41FA5}">
                      <a16:colId xmlns:a16="http://schemas.microsoft.com/office/drawing/2014/main" val="20001"/>
                    </a:ext>
                  </a:extLst>
                </a:gridCol>
                <a:gridCol w="863600">
                  <a:extLst>
                    <a:ext uri="{9D8B030D-6E8A-4147-A177-3AD203B41FA5}">
                      <a16:colId xmlns:a16="http://schemas.microsoft.com/office/drawing/2014/main" val="20002"/>
                    </a:ext>
                  </a:extLst>
                </a:gridCol>
                <a:gridCol w="1852613">
                  <a:extLst>
                    <a:ext uri="{9D8B030D-6E8A-4147-A177-3AD203B41FA5}">
                      <a16:colId xmlns:a16="http://schemas.microsoft.com/office/drawing/2014/main" val="20003"/>
                    </a:ext>
                  </a:extLst>
                </a:gridCol>
                <a:gridCol w="814387">
                  <a:extLst>
                    <a:ext uri="{9D8B030D-6E8A-4147-A177-3AD203B41FA5}">
                      <a16:colId xmlns:a16="http://schemas.microsoft.com/office/drawing/2014/main" val="20004"/>
                    </a:ext>
                  </a:extLst>
                </a:gridCol>
                <a:gridCol w="1676400">
                  <a:extLst>
                    <a:ext uri="{9D8B030D-6E8A-4147-A177-3AD203B41FA5}">
                      <a16:colId xmlns:a16="http://schemas.microsoft.com/office/drawing/2014/main" val="20005"/>
                    </a:ext>
                  </a:extLst>
                </a:gridCol>
              </a:tblGrid>
              <a:tr h="384175">
                <a:tc row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200" b="1" i="0" u="none" strike="noStrike" cap="none" normalizeH="0" baseline="0">
                          <a:ln>
                            <a:noFill/>
                          </a:ln>
                          <a:solidFill>
                            <a:schemeClr val="tx2"/>
                          </a:solidFill>
                          <a:effectLst/>
                          <a:latin typeface="Verdana" pitchFamily="-112" charset="0"/>
                          <a:ea typeface="Angsana New" pitchFamily="18" charset="0"/>
                          <a:cs typeface="Angsana New" pitchFamily="18" charset="0"/>
                        </a:rPr>
                        <a:t>FACTORS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200" b="1" i="0" u="none" strike="noStrike" cap="none" normalizeH="0" baseline="0">
                          <a:ln>
                            <a:noFill/>
                          </a:ln>
                          <a:solidFill>
                            <a:schemeClr val="tx2"/>
                          </a:solidFill>
                          <a:effectLst/>
                          <a:latin typeface="Verdana" pitchFamily="-112" charset="0"/>
                          <a:ea typeface="Angsana New" pitchFamily="18" charset="0"/>
                          <a:cs typeface="Angsana New" pitchFamily="18" charset="0"/>
                        </a:rPr>
                        <a:t>WEIGHT (W)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200" b="1" i="0" u="none" strike="noStrike" cap="none" normalizeH="0" baseline="0">
                          <a:ln>
                            <a:noFill/>
                          </a:ln>
                          <a:solidFill>
                            <a:schemeClr val="tx2"/>
                          </a:solidFill>
                          <a:effectLst/>
                          <a:latin typeface="Verdana" pitchFamily="-112" charset="0"/>
                          <a:ea typeface="Angsana New" pitchFamily="18" charset="0"/>
                          <a:cs typeface="Angsana New" pitchFamily="18" charset="0"/>
                        </a:rPr>
                        <a:t>SEGMENT1 – GPs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200" b="1" i="0" u="none" strike="noStrike" cap="none" normalizeH="0" baseline="0">
                          <a:ln>
                            <a:noFill/>
                          </a:ln>
                          <a:solidFill>
                            <a:schemeClr val="tx2"/>
                          </a:solidFill>
                          <a:effectLst/>
                          <a:latin typeface="Verdana" pitchFamily="-112" charset="0"/>
                          <a:ea typeface="Angsana New" pitchFamily="18" charset="0"/>
                          <a:cs typeface="Angsana New" pitchFamily="18" charset="0"/>
                        </a:rPr>
                        <a:t>SEGMENT2- specialist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38163">
                <a:tc vMerge="1">
                  <a:txBody>
                    <a:bodyPr/>
                    <a:lstStyle/>
                    <a:p>
                      <a:endParaRPr lang="en-US"/>
                    </a:p>
                  </a:txBody>
                  <a:tcPr/>
                </a:tc>
                <a:tc vMerge="1">
                  <a:txBody>
                    <a:bodyPr/>
                    <a:lstStyle/>
                    <a:p>
                      <a:endParaRPr lang="en-US"/>
                    </a:p>
                  </a:txBody>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Score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Weighted Score (WxS)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Score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Weighted Score (WxS)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16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sng" strike="noStrike" cap="none" normalizeH="0" baseline="0">
                          <a:ln>
                            <a:noFill/>
                          </a:ln>
                          <a:solidFill>
                            <a:schemeClr val="tx2"/>
                          </a:solidFill>
                          <a:effectLst/>
                          <a:latin typeface="Verdana" pitchFamily="-112" charset="0"/>
                          <a:ea typeface="Angsana New" pitchFamily="18" charset="0"/>
                          <a:cs typeface="Angsana New" pitchFamily="18" charset="0"/>
                        </a:rPr>
                        <a:t>Strengths and Weaknesses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921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Highly effective products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6511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Convenient Packaging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30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30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889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High Segment Market Share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936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Excellent Distribution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30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936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Good Medical Support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921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Effectives Sales Force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936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Well Motivated Sales Forces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936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Adequate promotion budget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905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 Excellent company reputation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2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936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Total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endPar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rPr>
                        <a:t>55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endParaRPr kumimoji="0" lang="en-US" sz="1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0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160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bl>
          </a:graphicData>
        </a:graphic>
      </p:graphicFrame>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Date Placeholder 3"/>
          <p:cNvSpPr>
            <a:spLocks noGrp="1"/>
          </p:cNvSpPr>
          <p:nvPr>
            <p:ph type="dt" sz="half" idx="10"/>
          </p:nvPr>
        </p:nvSpPr>
        <p:spPr/>
        <p:txBody>
          <a:bodyPr/>
          <a:lstStyle/>
          <a:p>
            <a:fld id="{DCD20DFC-D5B1-7A4C-A1FB-613719AEB530}" type="datetime4">
              <a:rPr lang="en-US"/>
              <a:pPr/>
              <a:t>August 24, 2020</a:t>
            </a:fld>
            <a:endParaRPr lang="en-US"/>
          </a:p>
        </p:txBody>
      </p:sp>
      <p:sp>
        <p:nvSpPr>
          <p:cNvPr id="44" name="Slide Number Placeholder 5"/>
          <p:cNvSpPr>
            <a:spLocks noGrp="1"/>
          </p:cNvSpPr>
          <p:nvPr>
            <p:ph type="sldNum" sz="quarter" idx="12"/>
          </p:nvPr>
        </p:nvSpPr>
        <p:spPr/>
        <p:txBody>
          <a:bodyPr/>
          <a:lstStyle/>
          <a:p>
            <a:fld id="{13E49EEE-79E4-784E-AD3A-8B37405DB4C4}" type="slidenum">
              <a:rPr lang="en-US"/>
              <a:pPr/>
              <a:t>66</a:t>
            </a:fld>
            <a:endParaRPr lang="en-US"/>
          </a:p>
        </p:txBody>
      </p:sp>
      <p:sp>
        <p:nvSpPr>
          <p:cNvPr id="397314" name="Rectangle 2"/>
          <p:cNvSpPr>
            <a:spLocks noGrp="1" noChangeArrowheads="1"/>
          </p:cNvSpPr>
          <p:nvPr>
            <p:ph type="title"/>
          </p:nvPr>
        </p:nvSpPr>
        <p:spPr>
          <a:xfrm>
            <a:off x="609600" y="381000"/>
            <a:ext cx="7924800" cy="838200"/>
          </a:xfrm>
        </p:spPr>
        <p:txBody>
          <a:bodyPr/>
          <a:lstStyle/>
          <a:p>
            <a:r>
              <a:rPr lang="en-US"/>
              <a:t>DECISION GRID</a:t>
            </a:r>
          </a:p>
        </p:txBody>
      </p:sp>
      <p:graphicFrame>
        <p:nvGraphicFramePr>
          <p:cNvPr id="397351" name="Group 39"/>
          <p:cNvGraphicFramePr>
            <a:graphicFrameLocks noGrp="1"/>
          </p:cNvGraphicFramePr>
          <p:nvPr>
            <p:ph idx="1"/>
          </p:nvPr>
        </p:nvGraphicFramePr>
        <p:xfrm>
          <a:off x="2133600" y="1143000"/>
          <a:ext cx="5029200" cy="3886200"/>
        </p:xfrm>
        <a:graphic>
          <a:graphicData uri="http://schemas.openxmlformats.org/drawingml/2006/table">
            <a:tbl>
              <a:tblPr/>
              <a:tblGrid>
                <a:gridCol w="17526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tblGrid>
              <a:tr h="12954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954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29540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97342" name="Text Box 30"/>
          <p:cNvSpPr txBox="1">
            <a:spLocks noChangeArrowheads="1"/>
          </p:cNvSpPr>
          <p:nvPr/>
        </p:nvSpPr>
        <p:spPr bwMode="auto">
          <a:xfrm>
            <a:off x="1371600" y="990600"/>
            <a:ext cx="685800" cy="336550"/>
          </a:xfrm>
          <a:prstGeom prst="rect">
            <a:avLst/>
          </a:prstGeom>
          <a:noFill/>
          <a:ln w="9525">
            <a:noFill/>
            <a:miter lim="800000"/>
            <a:headEnd/>
            <a:tailEnd/>
          </a:ln>
          <a:effectLst/>
        </p:spPr>
        <p:txBody>
          <a:bodyPr>
            <a:prstTxWarp prst="textNoShape">
              <a:avLst/>
            </a:prstTxWarp>
            <a:spAutoFit/>
          </a:bodyPr>
          <a:lstStyle/>
          <a:p>
            <a:r>
              <a:rPr lang="en-US" sz="1600"/>
              <a:t>300</a:t>
            </a:r>
          </a:p>
        </p:txBody>
      </p:sp>
      <p:sp>
        <p:nvSpPr>
          <p:cNvPr id="397343" name="Text Box 31"/>
          <p:cNvSpPr txBox="1">
            <a:spLocks noChangeArrowheads="1"/>
          </p:cNvSpPr>
          <p:nvPr/>
        </p:nvSpPr>
        <p:spPr bwMode="auto">
          <a:xfrm>
            <a:off x="1371600" y="2286000"/>
            <a:ext cx="685800" cy="336550"/>
          </a:xfrm>
          <a:prstGeom prst="rect">
            <a:avLst/>
          </a:prstGeom>
          <a:noFill/>
          <a:ln w="9525">
            <a:noFill/>
            <a:miter lim="800000"/>
            <a:headEnd/>
            <a:tailEnd/>
          </a:ln>
          <a:effectLst/>
        </p:spPr>
        <p:txBody>
          <a:bodyPr>
            <a:prstTxWarp prst="textNoShape">
              <a:avLst/>
            </a:prstTxWarp>
            <a:spAutoFit/>
          </a:bodyPr>
          <a:lstStyle/>
          <a:p>
            <a:r>
              <a:rPr lang="en-US" sz="1600"/>
              <a:t>200</a:t>
            </a:r>
          </a:p>
        </p:txBody>
      </p:sp>
      <p:sp>
        <p:nvSpPr>
          <p:cNvPr id="397344" name="Text Box 32"/>
          <p:cNvSpPr txBox="1">
            <a:spLocks noChangeArrowheads="1"/>
          </p:cNvSpPr>
          <p:nvPr/>
        </p:nvSpPr>
        <p:spPr bwMode="auto">
          <a:xfrm>
            <a:off x="1371600" y="3505200"/>
            <a:ext cx="685800" cy="336550"/>
          </a:xfrm>
          <a:prstGeom prst="rect">
            <a:avLst/>
          </a:prstGeom>
          <a:noFill/>
          <a:ln w="9525">
            <a:noFill/>
            <a:miter lim="800000"/>
            <a:headEnd/>
            <a:tailEnd/>
          </a:ln>
          <a:effectLst/>
        </p:spPr>
        <p:txBody>
          <a:bodyPr>
            <a:prstTxWarp prst="textNoShape">
              <a:avLst/>
            </a:prstTxWarp>
            <a:spAutoFit/>
          </a:bodyPr>
          <a:lstStyle/>
          <a:p>
            <a:r>
              <a:rPr lang="en-US" sz="1600"/>
              <a:t>100</a:t>
            </a:r>
          </a:p>
        </p:txBody>
      </p:sp>
      <p:sp>
        <p:nvSpPr>
          <p:cNvPr id="397345" name="Text Box 33"/>
          <p:cNvSpPr txBox="1">
            <a:spLocks noChangeArrowheads="1"/>
          </p:cNvSpPr>
          <p:nvPr/>
        </p:nvSpPr>
        <p:spPr bwMode="auto">
          <a:xfrm>
            <a:off x="3657600" y="5105400"/>
            <a:ext cx="685800" cy="336550"/>
          </a:xfrm>
          <a:prstGeom prst="rect">
            <a:avLst/>
          </a:prstGeom>
          <a:noFill/>
          <a:ln w="9525">
            <a:noFill/>
            <a:miter lim="800000"/>
            <a:headEnd/>
            <a:tailEnd/>
          </a:ln>
          <a:effectLst/>
        </p:spPr>
        <p:txBody>
          <a:bodyPr>
            <a:prstTxWarp prst="textNoShape">
              <a:avLst/>
            </a:prstTxWarp>
            <a:spAutoFit/>
          </a:bodyPr>
          <a:lstStyle/>
          <a:p>
            <a:r>
              <a:rPr lang="en-US" sz="1600"/>
              <a:t>100</a:t>
            </a:r>
          </a:p>
        </p:txBody>
      </p:sp>
      <p:sp>
        <p:nvSpPr>
          <p:cNvPr id="397346" name="Text Box 34"/>
          <p:cNvSpPr txBox="1">
            <a:spLocks noChangeArrowheads="1"/>
          </p:cNvSpPr>
          <p:nvPr/>
        </p:nvSpPr>
        <p:spPr bwMode="auto">
          <a:xfrm>
            <a:off x="5334000" y="5105400"/>
            <a:ext cx="685800" cy="336550"/>
          </a:xfrm>
          <a:prstGeom prst="rect">
            <a:avLst/>
          </a:prstGeom>
          <a:noFill/>
          <a:ln w="9525">
            <a:noFill/>
            <a:miter lim="800000"/>
            <a:headEnd/>
            <a:tailEnd/>
          </a:ln>
          <a:effectLst/>
        </p:spPr>
        <p:txBody>
          <a:bodyPr>
            <a:prstTxWarp prst="textNoShape">
              <a:avLst/>
            </a:prstTxWarp>
            <a:spAutoFit/>
          </a:bodyPr>
          <a:lstStyle/>
          <a:p>
            <a:r>
              <a:rPr lang="en-US" sz="1600"/>
              <a:t>200</a:t>
            </a:r>
          </a:p>
        </p:txBody>
      </p:sp>
      <p:sp>
        <p:nvSpPr>
          <p:cNvPr id="397347" name="Text Box 35"/>
          <p:cNvSpPr txBox="1">
            <a:spLocks noChangeArrowheads="1"/>
          </p:cNvSpPr>
          <p:nvPr/>
        </p:nvSpPr>
        <p:spPr bwMode="auto">
          <a:xfrm>
            <a:off x="6858000" y="5181600"/>
            <a:ext cx="685800" cy="336550"/>
          </a:xfrm>
          <a:prstGeom prst="rect">
            <a:avLst/>
          </a:prstGeom>
          <a:noFill/>
          <a:ln w="9525">
            <a:noFill/>
            <a:miter lim="800000"/>
            <a:headEnd/>
            <a:tailEnd/>
          </a:ln>
          <a:effectLst/>
        </p:spPr>
        <p:txBody>
          <a:bodyPr>
            <a:prstTxWarp prst="textNoShape">
              <a:avLst/>
            </a:prstTxWarp>
            <a:spAutoFit/>
          </a:bodyPr>
          <a:lstStyle/>
          <a:p>
            <a:r>
              <a:rPr lang="en-US" sz="1600"/>
              <a:t>300</a:t>
            </a:r>
          </a:p>
        </p:txBody>
      </p:sp>
      <p:sp>
        <p:nvSpPr>
          <p:cNvPr id="397352" name="Text Box 40"/>
          <p:cNvSpPr txBox="1">
            <a:spLocks noChangeArrowheads="1"/>
          </p:cNvSpPr>
          <p:nvPr/>
        </p:nvSpPr>
        <p:spPr bwMode="auto">
          <a:xfrm rot="16200000">
            <a:off x="-502443" y="2864643"/>
            <a:ext cx="3048000" cy="366713"/>
          </a:xfrm>
          <a:prstGeom prst="rect">
            <a:avLst/>
          </a:prstGeom>
          <a:noFill/>
          <a:ln w="9525">
            <a:noFill/>
            <a:miter lim="800000"/>
            <a:headEnd/>
            <a:tailEnd/>
          </a:ln>
          <a:effectLst/>
        </p:spPr>
        <p:txBody>
          <a:bodyPr>
            <a:prstTxWarp prst="textNoShape">
              <a:avLst/>
            </a:prstTxWarp>
            <a:spAutoFit/>
          </a:bodyPr>
          <a:lstStyle/>
          <a:p>
            <a:r>
              <a:rPr lang="en-US" sz="1800"/>
              <a:t>Opportunities - Threats</a:t>
            </a:r>
          </a:p>
        </p:txBody>
      </p:sp>
      <p:sp>
        <p:nvSpPr>
          <p:cNvPr id="397353" name="Text Box 41"/>
          <p:cNvSpPr txBox="1">
            <a:spLocks noChangeArrowheads="1"/>
          </p:cNvSpPr>
          <p:nvPr/>
        </p:nvSpPr>
        <p:spPr bwMode="auto">
          <a:xfrm>
            <a:off x="3048000" y="5486400"/>
            <a:ext cx="3505200" cy="366713"/>
          </a:xfrm>
          <a:prstGeom prst="rect">
            <a:avLst/>
          </a:prstGeom>
          <a:noFill/>
          <a:ln w="9525">
            <a:noFill/>
            <a:miter lim="800000"/>
            <a:headEnd/>
            <a:tailEnd/>
          </a:ln>
          <a:effectLst/>
        </p:spPr>
        <p:txBody>
          <a:bodyPr>
            <a:prstTxWarp prst="textNoShape">
              <a:avLst/>
            </a:prstTxWarp>
            <a:spAutoFit/>
          </a:bodyPr>
          <a:lstStyle/>
          <a:p>
            <a:r>
              <a:rPr lang="en-US" sz="1800"/>
              <a:t>Strengths - Weaknesses</a:t>
            </a:r>
          </a:p>
        </p:txBody>
      </p:sp>
      <p:sp>
        <p:nvSpPr>
          <p:cNvPr id="397354" name="Text Box 42"/>
          <p:cNvSpPr txBox="1">
            <a:spLocks noChangeArrowheads="1"/>
          </p:cNvSpPr>
          <p:nvPr/>
        </p:nvSpPr>
        <p:spPr bwMode="auto">
          <a:xfrm>
            <a:off x="7315200" y="1219200"/>
            <a:ext cx="2133600" cy="701675"/>
          </a:xfrm>
          <a:prstGeom prst="rect">
            <a:avLst/>
          </a:prstGeom>
          <a:noFill/>
          <a:ln w="9525">
            <a:noFill/>
            <a:miter lim="800000"/>
            <a:headEnd/>
            <a:tailEnd/>
          </a:ln>
          <a:effectLst/>
        </p:spPr>
        <p:txBody>
          <a:bodyPr>
            <a:prstTxWarp prst="textNoShape">
              <a:avLst/>
            </a:prstTxWarp>
            <a:spAutoFit/>
          </a:bodyPr>
          <a:lstStyle/>
          <a:p>
            <a:r>
              <a:rPr lang="en-US" sz="1000" b="1"/>
              <a:t>A : Target Area</a:t>
            </a:r>
          </a:p>
          <a:p>
            <a:r>
              <a:rPr lang="en-US" sz="1000" b="1"/>
              <a:t>B : Potential Successful</a:t>
            </a:r>
          </a:p>
          <a:p>
            <a:r>
              <a:rPr lang="en-US" sz="1000" b="1"/>
              <a:t>C : High Risks</a:t>
            </a:r>
          </a:p>
        </p:txBody>
      </p:sp>
      <p:sp>
        <p:nvSpPr>
          <p:cNvPr id="397355" name="Text Box 43"/>
          <p:cNvSpPr txBox="1">
            <a:spLocks noChangeArrowheads="1"/>
          </p:cNvSpPr>
          <p:nvPr/>
        </p:nvSpPr>
        <p:spPr bwMode="auto">
          <a:xfrm>
            <a:off x="2590800" y="1600200"/>
            <a:ext cx="838200" cy="457200"/>
          </a:xfrm>
          <a:prstGeom prst="rect">
            <a:avLst/>
          </a:prstGeom>
          <a:noFill/>
          <a:ln w="9525">
            <a:noFill/>
            <a:miter lim="800000"/>
            <a:headEnd/>
            <a:tailEnd/>
          </a:ln>
          <a:effectLst/>
        </p:spPr>
        <p:txBody>
          <a:bodyPr>
            <a:prstTxWarp prst="textNoShape">
              <a:avLst/>
            </a:prstTxWarp>
            <a:spAutoFit/>
          </a:bodyPr>
          <a:lstStyle/>
          <a:p>
            <a:pPr algn="ctr"/>
            <a:r>
              <a:rPr lang="en-US" sz="2400"/>
              <a:t>B</a:t>
            </a:r>
          </a:p>
        </p:txBody>
      </p:sp>
      <p:sp>
        <p:nvSpPr>
          <p:cNvPr id="397356" name="Text Box 44"/>
          <p:cNvSpPr txBox="1">
            <a:spLocks noChangeArrowheads="1"/>
          </p:cNvSpPr>
          <p:nvPr/>
        </p:nvSpPr>
        <p:spPr bwMode="auto">
          <a:xfrm>
            <a:off x="4191000" y="1600200"/>
            <a:ext cx="990600" cy="457200"/>
          </a:xfrm>
          <a:prstGeom prst="rect">
            <a:avLst/>
          </a:prstGeom>
          <a:noFill/>
          <a:ln w="9525">
            <a:noFill/>
            <a:miter lim="800000"/>
            <a:headEnd/>
            <a:tailEnd/>
          </a:ln>
          <a:effectLst/>
        </p:spPr>
        <p:txBody>
          <a:bodyPr>
            <a:prstTxWarp prst="textNoShape">
              <a:avLst/>
            </a:prstTxWarp>
            <a:spAutoFit/>
          </a:bodyPr>
          <a:lstStyle/>
          <a:p>
            <a:pPr algn="ctr"/>
            <a:r>
              <a:rPr lang="en-US" sz="2400"/>
              <a:t>A</a:t>
            </a:r>
          </a:p>
        </p:txBody>
      </p:sp>
      <p:sp>
        <p:nvSpPr>
          <p:cNvPr id="397357" name="Text Box 45"/>
          <p:cNvSpPr txBox="1">
            <a:spLocks noChangeArrowheads="1"/>
          </p:cNvSpPr>
          <p:nvPr/>
        </p:nvSpPr>
        <p:spPr bwMode="auto">
          <a:xfrm>
            <a:off x="2590800" y="2819400"/>
            <a:ext cx="762000" cy="457200"/>
          </a:xfrm>
          <a:prstGeom prst="rect">
            <a:avLst/>
          </a:prstGeom>
          <a:noFill/>
          <a:ln w="9525">
            <a:noFill/>
            <a:miter lim="800000"/>
            <a:headEnd/>
            <a:tailEnd/>
          </a:ln>
          <a:effectLst/>
        </p:spPr>
        <p:txBody>
          <a:bodyPr>
            <a:prstTxWarp prst="textNoShape">
              <a:avLst/>
            </a:prstTxWarp>
            <a:spAutoFit/>
          </a:bodyPr>
          <a:lstStyle/>
          <a:p>
            <a:pPr algn="ctr"/>
            <a:r>
              <a:rPr lang="en-US" sz="2400"/>
              <a:t>C</a:t>
            </a:r>
          </a:p>
        </p:txBody>
      </p:sp>
      <p:sp>
        <p:nvSpPr>
          <p:cNvPr id="397358" name="Text Box 46"/>
          <p:cNvSpPr txBox="1">
            <a:spLocks noChangeArrowheads="1"/>
          </p:cNvSpPr>
          <p:nvPr/>
        </p:nvSpPr>
        <p:spPr bwMode="auto">
          <a:xfrm>
            <a:off x="4267200" y="2819400"/>
            <a:ext cx="838200" cy="457200"/>
          </a:xfrm>
          <a:prstGeom prst="rect">
            <a:avLst/>
          </a:prstGeom>
          <a:noFill/>
          <a:ln w="9525">
            <a:noFill/>
            <a:miter lim="800000"/>
            <a:headEnd/>
            <a:tailEnd/>
          </a:ln>
          <a:effectLst/>
        </p:spPr>
        <p:txBody>
          <a:bodyPr>
            <a:prstTxWarp prst="textNoShape">
              <a:avLst/>
            </a:prstTxWarp>
            <a:spAutoFit/>
          </a:bodyPr>
          <a:lstStyle/>
          <a:p>
            <a:pPr algn="ctr"/>
            <a:r>
              <a:rPr lang="en-US" sz="2400"/>
              <a:t>B</a:t>
            </a:r>
          </a:p>
        </p:txBody>
      </p:sp>
      <p:sp>
        <p:nvSpPr>
          <p:cNvPr id="397359" name="Text Box 47"/>
          <p:cNvSpPr txBox="1">
            <a:spLocks noChangeArrowheads="1"/>
          </p:cNvSpPr>
          <p:nvPr/>
        </p:nvSpPr>
        <p:spPr bwMode="auto">
          <a:xfrm>
            <a:off x="2590800" y="4114800"/>
            <a:ext cx="762000" cy="457200"/>
          </a:xfrm>
          <a:prstGeom prst="rect">
            <a:avLst/>
          </a:prstGeom>
          <a:noFill/>
          <a:ln w="9525">
            <a:noFill/>
            <a:miter lim="800000"/>
            <a:headEnd/>
            <a:tailEnd/>
          </a:ln>
          <a:effectLst/>
        </p:spPr>
        <p:txBody>
          <a:bodyPr>
            <a:prstTxWarp prst="textNoShape">
              <a:avLst/>
            </a:prstTxWarp>
            <a:spAutoFit/>
          </a:bodyPr>
          <a:lstStyle/>
          <a:p>
            <a:pPr algn="ctr"/>
            <a:r>
              <a:rPr lang="en-US" sz="2400"/>
              <a:t>C</a:t>
            </a:r>
          </a:p>
        </p:txBody>
      </p:sp>
      <p:sp>
        <p:nvSpPr>
          <p:cNvPr id="397360" name="Text Box 48"/>
          <p:cNvSpPr txBox="1">
            <a:spLocks noChangeArrowheads="1"/>
          </p:cNvSpPr>
          <p:nvPr/>
        </p:nvSpPr>
        <p:spPr bwMode="auto">
          <a:xfrm>
            <a:off x="4343400" y="4114800"/>
            <a:ext cx="762000" cy="457200"/>
          </a:xfrm>
          <a:prstGeom prst="rect">
            <a:avLst/>
          </a:prstGeom>
          <a:noFill/>
          <a:ln w="9525">
            <a:noFill/>
            <a:miter lim="800000"/>
            <a:headEnd/>
            <a:tailEnd/>
          </a:ln>
          <a:effectLst/>
        </p:spPr>
        <p:txBody>
          <a:bodyPr>
            <a:prstTxWarp prst="textNoShape">
              <a:avLst/>
            </a:prstTxWarp>
            <a:spAutoFit/>
          </a:bodyPr>
          <a:lstStyle/>
          <a:p>
            <a:pPr algn="ctr"/>
            <a:r>
              <a:rPr lang="en-US" sz="2400"/>
              <a:t>C</a:t>
            </a:r>
          </a:p>
        </p:txBody>
      </p:sp>
      <p:sp>
        <p:nvSpPr>
          <p:cNvPr id="397361" name="Text Box 49"/>
          <p:cNvSpPr txBox="1">
            <a:spLocks noChangeArrowheads="1"/>
          </p:cNvSpPr>
          <p:nvPr/>
        </p:nvSpPr>
        <p:spPr bwMode="auto">
          <a:xfrm>
            <a:off x="6019800" y="4114800"/>
            <a:ext cx="838200" cy="457200"/>
          </a:xfrm>
          <a:prstGeom prst="rect">
            <a:avLst/>
          </a:prstGeom>
          <a:noFill/>
          <a:ln w="9525">
            <a:noFill/>
            <a:miter lim="800000"/>
            <a:headEnd/>
            <a:tailEnd/>
          </a:ln>
          <a:effectLst/>
        </p:spPr>
        <p:txBody>
          <a:bodyPr>
            <a:prstTxWarp prst="textNoShape">
              <a:avLst/>
            </a:prstTxWarp>
            <a:spAutoFit/>
          </a:bodyPr>
          <a:lstStyle/>
          <a:p>
            <a:pPr algn="ctr"/>
            <a:r>
              <a:rPr lang="en-US" sz="2400"/>
              <a:t>B</a:t>
            </a:r>
          </a:p>
        </p:txBody>
      </p:sp>
      <p:sp>
        <p:nvSpPr>
          <p:cNvPr id="397362" name="Text Box 50"/>
          <p:cNvSpPr txBox="1">
            <a:spLocks noChangeArrowheads="1"/>
          </p:cNvSpPr>
          <p:nvPr/>
        </p:nvSpPr>
        <p:spPr bwMode="auto">
          <a:xfrm>
            <a:off x="5943600" y="1600200"/>
            <a:ext cx="990600" cy="457200"/>
          </a:xfrm>
          <a:prstGeom prst="rect">
            <a:avLst/>
          </a:prstGeom>
          <a:noFill/>
          <a:ln w="9525">
            <a:noFill/>
            <a:miter lim="800000"/>
            <a:headEnd/>
            <a:tailEnd/>
          </a:ln>
          <a:effectLst/>
        </p:spPr>
        <p:txBody>
          <a:bodyPr>
            <a:prstTxWarp prst="textNoShape">
              <a:avLst/>
            </a:prstTxWarp>
            <a:spAutoFit/>
          </a:bodyPr>
          <a:lstStyle/>
          <a:p>
            <a:pPr algn="ctr"/>
            <a:r>
              <a:rPr lang="en-US" sz="2400"/>
              <a:t>A</a:t>
            </a:r>
          </a:p>
        </p:txBody>
      </p:sp>
      <p:sp>
        <p:nvSpPr>
          <p:cNvPr id="397363" name="Text Box 51"/>
          <p:cNvSpPr txBox="1">
            <a:spLocks noChangeArrowheads="1"/>
          </p:cNvSpPr>
          <p:nvPr/>
        </p:nvSpPr>
        <p:spPr bwMode="auto">
          <a:xfrm>
            <a:off x="5943600" y="2743200"/>
            <a:ext cx="990600" cy="457200"/>
          </a:xfrm>
          <a:prstGeom prst="rect">
            <a:avLst/>
          </a:prstGeom>
          <a:noFill/>
          <a:ln w="9525">
            <a:noFill/>
            <a:miter lim="800000"/>
            <a:headEnd/>
            <a:tailEnd/>
          </a:ln>
          <a:effectLst/>
        </p:spPr>
        <p:txBody>
          <a:bodyPr>
            <a:prstTxWarp prst="textNoShape">
              <a:avLst/>
            </a:prstTxWarp>
            <a:spAutoFit/>
          </a:bodyPr>
          <a:lstStyle/>
          <a:p>
            <a:pPr algn="ctr"/>
            <a:r>
              <a:rPr lang="en-US" sz="2400"/>
              <a:t>A</a:t>
            </a:r>
          </a:p>
        </p:txBody>
      </p:sp>
      <p:sp>
        <p:nvSpPr>
          <p:cNvPr id="397365" name="Line 53"/>
          <p:cNvSpPr>
            <a:spLocks noChangeShapeType="1"/>
          </p:cNvSpPr>
          <p:nvPr/>
        </p:nvSpPr>
        <p:spPr bwMode="auto">
          <a:xfrm flipV="1">
            <a:off x="1143000" y="3429000"/>
            <a:ext cx="1447800" cy="1447800"/>
          </a:xfrm>
          <a:prstGeom prst="line">
            <a:avLst/>
          </a:prstGeom>
          <a:noFill/>
          <a:ln w="9525">
            <a:solidFill>
              <a:srgbClr val="FF0000"/>
            </a:solidFill>
            <a:round/>
            <a:headEnd/>
            <a:tailEnd type="triangle" w="med" len="med"/>
          </a:ln>
          <a:effectLst/>
        </p:spPr>
        <p:txBody>
          <a:bodyPr>
            <a:prstTxWarp prst="textNoShape">
              <a:avLst/>
            </a:prstTxWarp>
          </a:bodyPr>
          <a:lstStyle/>
          <a:p>
            <a:endParaRPr lang="en-US"/>
          </a:p>
        </p:txBody>
      </p:sp>
      <p:sp>
        <p:nvSpPr>
          <p:cNvPr id="397366" name="Line 54"/>
          <p:cNvSpPr>
            <a:spLocks noChangeShapeType="1"/>
          </p:cNvSpPr>
          <p:nvPr/>
        </p:nvSpPr>
        <p:spPr bwMode="auto">
          <a:xfrm flipH="1" flipV="1">
            <a:off x="4953000" y="3200400"/>
            <a:ext cx="3048000" cy="381000"/>
          </a:xfrm>
          <a:prstGeom prst="line">
            <a:avLst/>
          </a:prstGeom>
          <a:noFill/>
          <a:ln w="9525">
            <a:solidFill>
              <a:srgbClr val="FF0000"/>
            </a:solidFill>
            <a:round/>
            <a:headEnd/>
            <a:tailEnd type="triangle" w="med" len="med"/>
          </a:ln>
          <a:effectLst/>
        </p:spPr>
        <p:txBody>
          <a:bodyPr>
            <a:prstTxWarp prst="textNoShape">
              <a:avLst/>
            </a:prstTxWarp>
          </a:bodyPr>
          <a:lstStyle/>
          <a:p>
            <a:endParaRPr lang="en-US"/>
          </a:p>
        </p:txBody>
      </p:sp>
      <p:sp>
        <p:nvSpPr>
          <p:cNvPr id="397367" name="Text Box 55"/>
          <p:cNvSpPr txBox="1">
            <a:spLocks noChangeArrowheads="1"/>
          </p:cNvSpPr>
          <p:nvPr/>
        </p:nvSpPr>
        <p:spPr bwMode="auto">
          <a:xfrm>
            <a:off x="381000" y="4876800"/>
            <a:ext cx="1524000" cy="304800"/>
          </a:xfrm>
          <a:prstGeom prst="rect">
            <a:avLst/>
          </a:prstGeom>
          <a:noFill/>
          <a:ln w="9525">
            <a:noFill/>
            <a:miter lim="800000"/>
            <a:headEnd/>
            <a:tailEnd/>
          </a:ln>
          <a:effectLst/>
        </p:spPr>
        <p:txBody>
          <a:bodyPr>
            <a:prstTxWarp prst="textNoShape">
              <a:avLst/>
            </a:prstTxWarp>
            <a:spAutoFit/>
          </a:bodyPr>
          <a:lstStyle/>
          <a:p>
            <a:r>
              <a:rPr lang="en-US"/>
              <a:t>GPs Segment</a:t>
            </a:r>
          </a:p>
        </p:txBody>
      </p:sp>
      <p:sp>
        <p:nvSpPr>
          <p:cNvPr id="397368" name="Text Box 56"/>
          <p:cNvSpPr txBox="1">
            <a:spLocks noChangeArrowheads="1"/>
          </p:cNvSpPr>
          <p:nvPr/>
        </p:nvSpPr>
        <p:spPr bwMode="auto">
          <a:xfrm>
            <a:off x="7543800" y="3581400"/>
            <a:ext cx="1371600" cy="517525"/>
          </a:xfrm>
          <a:prstGeom prst="rect">
            <a:avLst/>
          </a:prstGeom>
          <a:noFill/>
          <a:ln w="9525">
            <a:noFill/>
            <a:miter lim="800000"/>
            <a:headEnd/>
            <a:tailEnd/>
          </a:ln>
          <a:effectLst/>
        </p:spPr>
        <p:txBody>
          <a:bodyPr>
            <a:prstTxWarp prst="textNoShape">
              <a:avLst/>
            </a:prstTxWarp>
            <a:spAutoFit/>
          </a:bodyPr>
          <a:lstStyle/>
          <a:p>
            <a:r>
              <a:rPr lang="en-US"/>
              <a:t>Specialist Segment</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9C21BAE-C5A6-1847-8A2D-E2BE7D4ED4DD}" type="datetime4">
              <a:rPr lang="en-US"/>
              <a:pPr/>
              <a:t>August 24, 2020</a:t>
            </a:fld>
            <a:endParaRPr lang="en-US"/>
          </a:p>
        </p:txBody>
      </p:sp>
      <p:sp>
        <p:nvSpPr>
          <p:cNvPr id="5" name="Slide Number Placeholder 5"/>
          <p:cNvSpPr>
            <a:spLocks noGrp="1"/>
          </p:cNvSpPr>
          <p:nvPr>
            <p:ph type="sldNum" sz="quarter" idx="12"/>
          </p:nvPr>
        </p:nvSpPr>
        <p:spPr/>
        <p:txBody>
          <a:bodyPr/>
          <a:lstStyle/>
          <a:p>
            <a:fld id="{623882FA-B572-0547-94BA-540ED948C34E}" type="slidenum">
              <a:rPr lang="en-US"/>
              <a:pPr/>
              <a:t>67</a:t>
            </a:fld>
            <a:endParaRPr lang="en-US"/>
          </a:p>
        </p:txBody>
      </p:sp>
      <p:sp>
        <p:nvSpPr>
          <p:cNvPr id="399362" name="Rectangle 2"/>
          <p:cNvSpPr>
            <a:spLocks noGrp="1" noChangeArrowheads="1"/>
          </p:cNvSpPr>
          <p:nvPr>
            <p:ph type="title"/>
          </p:nvPr>
        </p:nvSpPr>
        <p:spPr/>
        <p:txBody>
          <a:bodyPr/>
          <a:lstStyle/>
          <a:p>
            <a:r>
              <a:rPr lang="en-US"/>
              <a:t>STRATEGY A</a:t>
            </a:r>
          </a:p>
        </p:txBody>
      </p:sp>
      <p:sp>
        <p:nvSpPr>
          <p:cNvPr id="399363" name="Rectangle 3"/>
          <p:cNvSpPr>
            <a:spLocks noGrp="1" noChangeArrowheads="1"/>
          </p:cNvSpPr>
          <p:nvPr>
            <p:ph type="body" idx="1"/>
          </p:nvPr>
        </p:nvSpPr>
        <p:spPr>
          <a:xfrm>
            <a:off x="457200" y="1860550"/>
            <a:ext cx="7772400" cy="4495800"/>
          </a:xfrm>
        </p:spPr>
        <p:txBody>
          <a:bodyPr>
            <a:normAutofit/>
          </a:bodyPr>
          <a:lstStyle/>
          <a:p>
            <a:pPr algn="ctr">
              <a:buNone/>
            </a:pPr>
            <a:r>
              <a:rPr lang="en-US" sz="1800" b="1" dirty="0"/>
              <a:t> PROMOTE PRODUCTS X N SPECIALIST SEGMENT</a:t>
            </a:r>
          </a:p>
          <a:p>
            <a:pPr>
              <a:buNone/>
            </a:pPr>
            <a:r>
              <a:rPr lang="en-US" sz="1800" dirty="0"/>
              <a:t> </a:t>
            </a:r>
            <a:r>
              <a:rPr lang="en-US" sz="1800" b="1" u="sng" dirty="0"/>
              <a:t>ACTION AND TACTICS</a:t>
            </a:r>
          </a:p>
          <a:p>
            <a:pPr lvl="2"/>
            <a:r>
              <a:rPr lang="en-US" sz="1800" dirty="0"/>
              <a:t>Promotional emphasis on convenient packaging</a:t>
            </a:r>
          </a:p>
          <a:p>
            <a:pPr lvl="2"/>
            <a:r>
              <a:rPr lang="en-US" sz="1800" dirty="0"/>
              <a:t>Emphasize fast and efficient delivery service to customers</a:t>
            </a:r>
          </a:p>
          <a:p>
            <a:pPr lvl="2"/>
            <a:r>
              <a:rPr lang="en-US" sz="1800" dirty="0"/>
              <a:t>Establish communication  program that product is more effective than competitor</a:t>
            </a:r>
          </a:p>
          <a:p>
            <a:pPr lvl="2"/>
            <a:r>
              <a:rPr lang="en-US" sz="1800" dirty="0"/>
              <a:t>Increase motivation of sale force through competition or other activity</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E65BC9C-DD1D-5943-A8F9-70520434BE6F}" type="datetime4">
              <a:rPr lang="en-US"/>
              <a:pPr/>
              <a:t>August 24, 2020</a:t>
            </a:fld>
            <a:endParaRPr lang="en-US"/>
          </a:p>
        </p:txBody>
      </p:sp>
      <p:sp>
        <p:nvSpPr>
          <p:cNvPr id="5" name="Slide Number Placeholder 5"/>
          <p:cNvSpPr>
            <a:spLocks noGrp="1"/>
          </p:cNvSpPr>
          <p:nvPr>
            <p:ph type="sldNum" sz="quarter" idx="12"/>
          </p:nvPr>
        </p:nvSpPr>
        <p:spPr/>
        <p:txBody>
          <a:bodyPr/>
          <a:lstStyle/>
          <a:p>
            <a:fld id="{854C5291-781C-8247-8B05-A6E66DFDA15C}" type="slidenum">
              <a:rPr lang="en-US"/>
              <a:pPr/>
              <a:t>68</a:t>
            </a:fld>
            <a:endParaRPr lang="en-US"/>
          </a:p>
        </p:txBody>
      </p:sp>
      <p:sp>
        <p:nvSpPr>
          <p:cNvPr id="400386" name="Rectangle 2"/>
          <p:cNvSpPr>
            <a:spLocks noGrp="1" noChangeArrowheads="1"/>
          </p:cNvSpPr>
          <p:nvPr>
            <p:ph type="title"/>
          </p:nvPr>
        </p:nvSpPr>
        <p:spPr/>
        <p:txBody>
          <a:bodyPr/>
          <a:lstStyle/>
          <a:p>
            <a:r>
              <a:rPr lang="en-US"/>
              <a:t>STRATEGY B</a:t>
            </a:r>
          </a:p>
        </p:txBody>
      </p:sp>
      <p:sp>
        <p:nvSpPr>
          <p:cNvPr id="400387" name="Rectangle 3"/>
          <p:cNvSpPr>
            <a:spLocks noGrp="1" noChangeArrowheads="1"/>
          </p:cNvSpPr>
          <p:nvPr>
            <p:ph type="body" idx="1"/>
          </p:nvPr>
        </p:nvSpPr>
        <p:spPr>
          <a:xfrm>
            <a:off x="685800" y="1295400"/>
            <a:ext cx="8229600" cy="4343400"/>
          </a:xfrm>
        </p:spPr>
        <p:txBody>
          <a:bodyPr>
            <a:noAutofit/>
          </a:bodyPr>
          <a:lstStyle/>
          <a:p>
            <a:pPr>
              <a:buNone/>
            </a:pPr>
            <a:r>
              <a:rPr lang="en-US" sz="2400" b="1" dirty="0"/>
              <a:t> </a:t>
            </a:r>
            <a:r>
              <a:rPr lang="en-US" sz="2400" dirty="0"/>
              <a:t>TO BRING ABOUT REMEDIAL PROGRAM AND PREPARE FOR MOVING TOWARD GP PROMOTION IN FOLLOWING YEAR</a:t>
            </a:r>
          </a:p>
          <a:p>
            <a:pPr>
              <a:buNone/>
            </a:pPr>
            <a:r>
              <a:rPr lang="en-US" sz="2400" dirty="0"/>
              <a:t>  </a:t>
            </a:r>
            <a:r>
              <a:rPr lang="en-US" sz="2400" b="1" u="sng" dirty="0"/>
              <a:t>ACTION AND TACTICS</a:t>
            </a:r>
            <a:endParaRPr lang="en-US" sz="2400" dirty="0"/>
          </a:p>
          <a:p>
            <a:pPr lvl="2"/>
            <a:r>
              <a:rPr lang="en-US" dirty="0"/>
              <a:t>To develop distribution facility to handle GPs more effectively</a:t>
            </a:r>
          </a:p>
          <a:p>
            <a:pPr lvl="2"/>
            <a:r>
              <a:rPr lang="en-US" dirty="0"/>
              <a:t>To commence sales training program for reps to sell to GPs</a:t>
            </a:r>
          </a:p>
          <a:p>
            <a:pPr lvl="2"/>
            <a:r>
              <a:rPr lang="en-US" dirty="0"/>
              <a:t>Work on PR, communication and educational program to improve company image</a:t>
            </a:r>
          </a:p>
          <a:p>
            <a:pPr lvl="2"/>
            <a:r>
              <a:rPr lang="en-US" dirty="0"/>
              <a:t>Convince customer of quality of medical support services relative to competition.</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4"/>
          <p:cNvSpPr>
            <a:spLocks noGrp="1"/>
          </p:cNvSpPr>
          <p:nvPr>
            <p:ph type="dt" sz="half" idx="10"/>
          </p:nvPr>
        </p:nvSpPr>
        <p:spPr/>
        <p:txBody>
          <a:bodyPr/>
          <a:lstStyle/>
          <a:p>
            <a:fld id="{A729E82B-CD01-7E42-B611-256D607F80DB}" type="datetime4">
              <a:rPr lang="en-US"/>
              <a:pPr/>
              <a:t>August 24, 2020</a:t>
            </a:fld>
            <a:endParaRPr lang="en-US"/>
          </a:p>
        </p:txBody>
      </p:sp>
      <p:sp>
        <p:nvSpPr>
          <p:cNvPr id="5" name="Slide Number Placeholder 6"/>
          <p:cNvSpPr>
            <a:spLocks noGrp="1"/>
          </p:cNvSpPr>
          <p:nvPr>
            <p:ph type="sldNum" sz="quarter" idx="12"/>
          </p:nvPr>
        </p:nvSpPr>
        <p:spPr/>
        <p:txBody>
          <a:bodyPr/>
          <a:lstStyle/>
          <a:p>
            <a:fld id="{E0DC5FF3-0348-B44D-B059-BC47052927A8}" type="slidenum">
              <a:rPr lang="en-US"/>
              <a:pPr/>
              <a:t>69</a:t>
            </a:fld>
            <a:endParaRPr lang="en-US"/>
          </a:p>
        </p:txBody>
      </p:sp>
      <p:sp>
        <p:nvSpPr>
          <p:cNvPr id="360469" name="Text Box 21"/>
          <p:cNvSpPr txBox="1">
            <a:spLocks noChangeArrowheads="1"/>
          </p:cNvSpPr>
          <p:nvPr/>
        </p:nvSpPr>
        <p:spPr bwMode="auto">
          <a:xfrm>
            <a:off x="304800" y="730250"/>
            <a:ext cx="8610600" cy="641350"/>
          </a:xfrm>
          <a:prstGeom prst="rect">
            <a:avLst/>
          </a:prstGeom>
          <a:noFill/>
          <a:ln w="9525">
            <a:noFill/>
            <a:miter lim="800000"/>
            <a:headEnd/>
            <a:tailEnd/>
          </a:ln>
          <a:effectLst/>
        </p:spPr>
        <p:txBody>
          <a:bodyPr>
            <a:prstTxWarp prst="textNoShape">
              <a:avLst/>
            </a:prstTxWarp>
            <a:spAutoFit/>
          </a:bodyPr>
          <a:lstStyle/>
          <a:p>
            <a:pPr eaLnBrk="1" hangingPunct="1"/>
            <a:r>
              <a:rPr lang="en-US" sz="3600">
                <a:solidFill>
                  <a:schemeClr val="tx2"/>
                </a:solidFill>
                <a:latin typeface="Arial" pitchFamily="-112" charset="0"/>
              </a:rPr>
              <a:t>Use the SWOT Matrix to pick a strategy</a:t>
            </a:r>
          </a:p>
        </p:txBody>
      </p:sp>
      <p:sp>
        <p:nvSpPr>
          <p:cNvPr id="360470" name="Text Box 22"/>
          <p:cNvSpPr txBox="1">
            <a:spLocks noChangeArrowheads="1"/>
          </p:cNvSpPr>
          <p:nvPr/>
        </p:nvSpPr>
        <p:spPr bwMode="auto">
          <a:xfrm>
            <a:off x="457200" y="2362200"/>
            <a:ext cx="8305800" cy="1723549"/>
          </a:xfrm>
          <a:prstGeom prst="rect">
            <a:avLst/>
          </a:prstGeom>
          <a:noFill/>
          <a:ln w="9525">
            <a:noFill/>
            <a:miter lim="800000"/>
            <a:headEnd/>
            <a:tailEnd/>
          </a:ln>
          <a:effectLst/>
        </p:spPr>
        <p:txBody>
          <a:bodyPr wrap="square">
            <a:prstTxWarp prst="textNoShape">
              <a:avLst/>
            </a:prstTxWarp>
            <a:spAutoFit/>
          </a:bodyPr>
          <a:lstStyle/>
          <a:p>
            <a:pPr eaLnBrk="1" hangingPunct="1"/>
            <a:r>
              <a:rPr lang="en-US" dirty="0">
                <a:latin typeface="Arial" pitchFamily="-112" charset="0"/>
              </a:rPr>
              <a:t>At this point in the analysis, you should have a list of strengths, weaknesses, threats and opportunities. To develop strategies based on this list, use the SWOT matrix. The matrix can help you to match up internal strengths and weaknesses with external threats and opportunities and develop a feasible plan for addressing the strongest forces.</a:t>
            </a:r>
          </a:p>
          <a:p>
            <a:pPr algn="ctr" eaLnBrk="1" hangingPunct="1">
              <a:spcBef>
                <a:spcPct val="0"/>
              </a:spcBef>
            </a:pPr>
            <a:r>
              <a:rPr lang="en-US" sz="1600" b="1" dirty="0">
                <a:latin typeface="Arial" pitchFamily="-112" charset="0"/>
              </a:rPr>
              <a:t>Four strategy types from the SWOT Matrix</a:t>
            </a: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Date Placeholder 3"/>
          <p:cNvSpPr>
            <a:spLocks noGrp="1"/>
          </p:cNvSpPr>
          <p:nvPr>
            <p:ph type="dt" sz="half" idx="10"/>
          </p:nvPr>
        </p:nvSpPr>
        <p:spPr/>
        <p:txBody>
          <a:bodyPr/>
          <a:lstStyle/>
          <a:p>
            <a:fld id="{7FE4257F-8582-7340-9267-0FDC37B4AF51}" type="datetime4">
              <a:rPr lang="en-US"/>
              <a:pPr/>
              <a:t>August 24, 2020</a:t>
            </a:fld>
            <a:endParaRPr lang="en-US"/>
          </a:p>
        </p:txBody>
      </p:sp>
      <p:sp>
        <p:nvSpPr>
          <p:cNvPr id="21" name="Slide Number Placeholder 5"/>
          <p:cNvSpPr>
            <a:spLocks noGrp="1"/>
          </p:cNvSpPr>
          <p:nvPr>
            <p:ph type="sldNum" sz="quarter" idx="12"/>
          </p:nvPr>
        </p:nvSpPr>
        <p:spPr/>
        <p:txBody>
          <a:bodyPr/>
          <a:lstStyle/>
          <a:p>
            <a:fld id="{7195B646-6C4B-7D42-B9B2-DAB94203D54D}" type="slidenum">
              <a:rPr lang="en-US"/>
              <a:pPr/>
              <a:t>70</a:t>
            </a:fld>
            <a:endParaRPr lang="en-US"/>
          </a:p>
        </p:txBody>
      </p:sp>
      <p:graphicFrame>
        <p:nvGraphicFramePr>
          <p:cNvPr id="362520" name="Group 24"/>
          <p:cNvGraphicFramePr>
            <a:graphicFrameLocks noGrp="1"/>
          </p:cNvGraphicFramePr>
          <p:nvPr>
            <p:ph idx="1"/>
          </p:nvPr>
        </p:nvGraphicFramePr>
        <p:xfrm>
          <a:off x="685800" y="457200"/>
          <a:ext cx="7772400" cy="5815584"/>
        </p:xfrm>
        <a:graphic>
          <a:graphicData uri="http://schemas.openxmlformats.org/drawingml/2006/table">
            <a:tbl>
              <a:tblPr/>
              <a:tblGrid>
                <a:gridCol w="1752600">
                  <a:extLst>
                    <a:ext uri="{9D8B030D-6E8A-4147-A177-3AD203B41FA5}">
                      <a16:colId xmlns:a16="http://schemas.microsoft.com/office/drawing/2014/main" val="20000"/>
                    </a:ext>
                  </a:extLst>
                </a:gridCol>
                <a:gridCol w="3429000">
                  <a:extLst>
                    <a:ext uri="{9D8B030D-6E8A-4147-A177-3AD203B41FA5}">
                      <a16:colId xmlns:a16="http://schemas.microsoft.com/office/drawing/2014/main" val="20001"/>
                    </a:ext>
                  </a:extLst>
                </a:gridCol>
                <a:gridCol w="2590800">
                  <a:extLst>
                    <a:ext uri="{9D8B030D-6E8A-4147-A177-3AD203B41FA5}">
                      <a16:colId xmlns:a16="http://schemas.microsoft.com/office/drawing/2014/main" val="20002"/>
                    </a:ext>
                  </a:extLst>
                </a:gridCol>
              </a:tblGrid>
              <a:tr h="4905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1" i="0" u="none" strike="noStrike" cap="none" normalizeH="0" baseline="0">
                          <a:ln>
                            <a:noFill/>
                          </a:ln>
                          <a:solidFill>
                            <a:schemeClr val="tx2"/>
                          </a:solidFill>
                          <a:effectLst/>
                          <a:latin typeface="Verdana" pitchFamily="-112" charset="0"/>
                          <a:ea typeface="Angsana New" pitchFamily="18" charset="0"/>
                          <a:cs typeface="Angsana New" pitchFamily="18" charset="0"/>
                        </a:rPr>
                        <a:t>Strengths </a:t>
                      </a:r>
                      <a:r>
                        <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rPr>
                        <a:t>List 4-5 internal strengths here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1" i="0" u="none" strike="noStrike" cap="none" normalizeH="0" baseline="0">
                          <a:ln>
                            <a:noFill/>
                          </a:ln>
                          <a:solidFill>
                            <a:schemeClr val="tx2"/>
                          </a:solidFill>
                          <a:effectLst/>
                          <a:latin typeface="Verdana" pitchFamily="-112" charset="0"/>
                          <a:ea typeface="Angsana New" pitchFamily="18" charset="0"/>
                          <a:cs typeface="Angsana New" pitchFamily="18" charset="0"/>
                        </a:rPr>
                        <a:t>Weaknesses </a:t>
                      </a:r>
                      <a:r>
                        <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rPr>
                        <a:t>List 4-5 internal weaknesses here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extLst>
                  <a:ext uri="{0D108BD9-81ED-4DB2-BD59-A6C34878D82A}">
                    <a16:rowId xmlns:a16="http://schemas.microsoft.com/office/drawing/2014/main" val="10000"/>
                  </a:ext>
                </a:extLst>
              </a:tr>
              <a:tr h="13239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1" i="0" u="none" strike="noStrike" cap="none" normalizeH="0" baseline="0">
                          <a:ln>
                            <a:noFill/>
                          </a:ln>
                          <a:solidFill>
                            <a:schemeClr val="tx2"/>
                          </a:solidFill>
                          <a:effectLst/>
                          <a:latin typeface="Verdana" pitchFamily="-112" charset="0"/>
                          <a:ea typeface="Angsana New" pitchFamily="18" charset="0"/>
                          <a:cs typeface="Angsana New" pitchFamily="18" charset="0"/>
                        </a:rPr>
                        <a:t>Opportunities</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rPr>
                        <a:t>List 4-5 external opportunities here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8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S-O strategies</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9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S-O strategies use a firm’s internal strengths to take advantage of external opportunities. These are the best strategies to employ, but many firms are not in a position to do so. Companies will generally pursue one or several of the other three strategies first to be able to apply SO strategies.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800" b="0" i="0" u="none" strike="noStrike" cap="none" normalizeH="0" baseline="0">
                          <a:ln>
                            <a:noFill/>
                          </a:ln>
                          <a:solidFill>
                            <a:schemeClr val="tx2"/>
                          </a:solidFill>
                          <a:effectLst/>
                          <a:latin typeface="Verdana" pitchFamily="-112" charset="0"/>
                          <a:ea typeface="Angsana New" pitchFamily="18" charset="0"/>
                          <a:cs typeface="Angsana New" pitchFamily="18" charset="0"/>
                        </a:rPr>
                        <a:t>W-O strategies</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rPr>
                        <a:t>Sometimes key external opportunities exist, but a firm has internal weaknesses that prevent it from exploiting those opportunities. W-O strategies aim at improving weaknesses to take advantage of opportunities.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32238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1" i="0" u="none" strike="noStrike" cap="none" normalizeH="0" baseline="0">
                          <a:ln>
                            <a:noFill/>
                          </a:ln>
                          <a:solidFill>
                            <a:schemeClr val="tx2"/>
                          </a:solidFill>
                          <a:effectLst/>
                          <a:latin typeface="Verdana" pitchFamily="-112" charset="0"/>
                          <a:ea typeface="Angsana New" pitchFamily="18" charset="0"/>
                          <a:cs typeface="Angsana New" pitchFamily="18" charset="0"/>
                        </a:rPr>
                        <a:t>Threats</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rPr>
                        <a:t>List 4-5 external threats here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0C0C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800" b="0" i="0" u="none" strike="noStrike" cap="none" normalizeH="0" baseline="0">
                          <a:ln>
                            <a:noFill/>
                          </a:ln>
                          <a:solidFill>
                            <a:schemeClr val="tx2"/>
                          </a:solidFill>
                          <a:effectLst/>
                          <a:latin typeface="Verdana" pitchFamily="-112" charset="0"/>
                          <a:ea typeface="Angsana New" pitchFamily="18" charset="0"/>
                          <a:cs typeface="Angsana New" pitchFamily="18" charset="0"/>
                        </a:rPr>
                        <a:t>S-T strategies</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rPr>
                        <a:t>S-T strategies use a firm’s strengths to avoid or reduce external threats. This does not mean that a strong organization should always meet threats head-on. A company has to weigh the severity and immediacy of the threat before selecting this kind of strategy.</a:t>
                      </a:r>
                    </a:p>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9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8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W-T strategies</a:t>
                      </a:r>
                    </a:p>
                    <a:p>
                      <a:pPr marL="0" marR="0" lvl="0" indent="0" algn="l" defTabSz="914400" rtl="0" eaLnBrk="1" fontAlgn="base" latinLnBrk="0" hangingPunct="1">
                        <a:lnSpc>
                          <a:spcPts val="2700"/>
                        </a:lnSpc>
                        <a:spcBef>
                          <a:spcPct val="20000"/>
                        </a:spcBef>
                        <a:spcAft>
                          <a:spcPct val="0"/>
                        </a:spcAft>
                        <a:buClrTx/>
                        <a:buSzTx/>
                        <a:buFontTx/>
                        <a:buNone/>
                        <a:tabLst/>
                      </a:pPr>
                      <a:r>
                        <a:rPr kumimoji="0" lang="en-US" sz="9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W-T strategies are defensive tactics designed to reduce weaknesses and avoid threats. A company faced with numerous threats and weaknesses may have to merge, retrench, declare bankruptcy, or close.</a:t>
                      </a:r>
                      <a:br>
                        <a:rPr kumimoji="0" lang="en-US" sz="9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br>
                      <a:endParaRPr kumimoji="0" lang="en-US" sz="900" b="0" i="0" u="none" strike="noStrike" cap="none" normalizeH="0" baseline="0" dirty="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81F3AA5-ED3E-C044-A259-23FB99B3C4A5}" type="datetime4">
              <a:rPr lang="en-US"/>
              <a:pPr/>
              <a:t>August 24, 2020</a:t>
            </a:fld>
            <a:endParaRPr lang="en-US"/>
          </a:p>
        </p:txBody>
      </p:sp>
      <p:sp>
        <p:nvSpPr>
          <p:cNvPr id="5" name="Slide Number Placeholder 5"/>
          <p:cNvSpPr>
            <a:spLocks noGrp="1"/>
          </p:cNvSpPr>
          <p:nvPr>
            <p:ph type="sldNum" sz="quarter" idx="12"/>
          </p:nvPr>
        </p:nvSpPr>
        <p:spPr/>
        <p:txBody>
          <a:bodyPr/>
          <a:lstStyle/>
          <a:p>
            <a:fld id="{AA637DFC-291A-284F-86A4-F56E3B54C1AD}" type="slidenum">
              <a:rPr lang="en-US"/>
              <a:pPr/>
              <a:t>71</a:t>
            </a:fld>
            <a:endParaRPr lang="en-US"/>
          </a:p>
        </p:txBody>
      </p:sp>
      <p:sp>
        <p:nvSpPr>
          <p:cNvPr id="401410" name="Rectangle 2"/>
          <p:cNvSpPr>
            <a:spLocks noGrp="1" noChangeArrowheads="1"/>
          </p:cNvSpPr>
          <p:nvPr>
            <p:ph type="title"/>
          </p:nvPr>
        </p:nvSpPr>
        <p:spPr/>
        <p:txBody>
          <a:bodyPr/>
          <a:lstStyle/>
          <a:p>
            <a:r>
              <a:rPr lang="en-US"/>
              <a:t>SUMMARY</a:t>
            </a:r>
          </a:p>
        </p:txBody>
      </p:sp>
      <p:sp>
        <p:nvSpPr>
          <p:cNvPr id="401411" name="Rectangle 3"/>
          <p:cNvSpPr>
            <a:spLocks noGrp="1" noChangeArrowheads="1"/>
          </p:cNvSpPr>
          <p:nvPr>
            <p:ph type="body" idx="1"/>
          </p:nvPr>
        </p:nvSpPr>
        <p:spPr/>
        <p:txBody>
          <a:bodyPr>
            <a:normAutofit/>
          </a:bodyPr>
          <a:lstStyle/>
          <a:p>
            <a:pPr>
              <a:buFontTx/>
              <a:buChar char="•"/>
            </a:pPr>
            <a:r>
              <a:rPr lang="en-US" sz="2400" dirty="0"/>
              <a:t> Brain storm to identify SWOT</a:t>
            </a:r>
          </a:p>
          <a:p>
            <a:pPr>
              <a:buNone/>
            </a:pPr>
            <a:r>
              <a:rPr lang="en-US" sz="2400" dirty="0"/>
              <a:t> Better results come with more effort, thinking and judgment</a:t>
            </a:r>
          </a:p>
          <a:p>
            <a:pPr>
              <a:buNone/>
            </a:pPr>
            <a:r>
              <a:rPr lang="en-US" sz="2400" dirty="0"/>
              <a:t> Know reasons for prioritizing and weighting</a:t>
            </a:r>
          </a:p>
          <a:p>
            <a:pPr>
              <a:buNone/>
            </a:pPr>
            <a:r>
              <a:rPr lang="en-US" sz="2400" dirty="0"/>
              <a:t> Use Facts when scoring avoid emotional and “political”   decisions</a:t>
            </a:r>
          </a:p>
          <a:p>
            <a:pPr>
              <a:buFontTx/>
              <a:buChar char="•"/>
            </a:pPr>
            <a:r>
              <a:rPr lang="en-US" sz="2400" dirty="0"/>
              <a:t> Update SWOT analysis</a:t>
            </a:r>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7B417FD-8964-C14C-BB3F-F1B08D013EEB}" type="datetime4">
              <a:rPr lang="en-US"/>
              <a:pPr/>
              <a:t>August 24, 2020</a:t>
            </a:fld>
            <a:endParaRPr lang="en-US"/>
          </a:p>
        </p:txBody>
      </p:sp>
      <p:sp>
        <p:nvSpPr>
          <p:cNvPr id="5" name="Slide Number Placeholder 5"/>
          <p:cNvSpPr>
            <a:spLocks noGrp="1"/>
          </p:cNvSpPr>
          <p:nvPr>
            <p:ph type="sldNum" sz="quarter" idx="12"/>
          </p:nvPr>
        </p:nvSpPr>
        <p:spPr/>
        <p:txBody>
          <a:bodyPr/>
          <a:lstStyle/>
          <a:p>
            <a:fld id="{35EF6331-E0D7-5F4C-81B3-A6AE752F1390}" type="slidenum">
              <a:rPr lang="en-US"/>
              <a:pPr/>
              <a:t>72</a:t>
            </a:fld>
            <a:endParaRPr lang="en-US"/>
          </a:p>
        </p:txBody>
      </p:sp>
      <p:sp>
        <p:nvSpPr>
          <p:cNvPr id="366595" name="Rectangle 3"/>
          <p:cNvSpPr>
            <a:spLocks noGrp="1" noChangeArrowheads="1"/>
          </p:cNvSpPr>
          <p:nvPr>
            <p:ph type="body" idx="1"/>
          </p:nvPr>
        </p:nvSpPr>
        <p:spPr>
          <a:xfrm>
            <a:off x="685800" y="1447800"/>
            <a:ext cx="8153400" cy="4495800"/>
          </a:xfrm>
        </p:spPr>
        <p:txBody>
          <a:bodyPr>
            <a:normAutofit fontScale="92500" lnSpcReduction="20000"/>
          </a:bodyPr>
          <a:lstStyle/>
          <a:p>
            <a:r>
              <a:rPr lang="en-US" b="1">
                <a:hlinkClick r:id="rId2"/>
              </a:rPr>
              <a:t>SMART objectives </a:t>
            </a:r>
            <a:endParaRPr lang="en-US"/>
          </a:p>
          <a:p>
            <a:r>
              <a:rPr lang="en-US" b="1"/>
              <a:t>Specific</a:t>
            </a:r>
            <a:r>
              <a:rPr lang="en-US"/>
              <a:t> - Be precise about what you are going to achieve </a:t>
            </a:r>
          </a:p>
          <a:p>
            <a:r>
              <a:rPr lang="en-US" b="1"/>
              <a:t>Measurable - </a:t>
            </a:r>
            <a:r>
              <a:rPr lang="en-US"/>
              <a:t>Quantify your objectives </a:t>
            </a:r>
          </a:p>
          <a:p>
            <a:r>
              <a:rPr lang="en-US" b="1"/>
              <a:t>Achievable</a:t>
            </a:r>
            <a:r>
              <a:rPr lang="en-US"/>
              <a:t> - Are you attempting too much? </a:t>
            </a:r>
          </a:p>
          <a:p>
            <a:r>
              <a:rPr lang="en-US" b="1"/>
              <a:t>Realistic</a:t>
            </a:r>
            <a:r>
              <a:rPr lang="en-US"/>
              <a:t> - Do you have the resource to make the objective happen (men, money, machines, materials, minutes)? </a:t>
            </a:r>
          </a:p>
          <a:p>
            <a:r>
              <a:rPr lang="en-US" b="1"/>
              <a:t>Timed</a:t>
            </a:r>
            <a:r>
              <a:rPr lang="en-US"/>
              <a:t> - State when you will achieve the objective (within a month? By February 2010?) </a:t>
            </a:r>
          </a:p>
          <a:p>
            <a:endParaRPr lang="en-US"/>
          </a:p>
        </p:txBody>
      </p:sp>
      <p:sp>
        <p:nvSpPr>
          <p:cNvPr id="366596" name="Rectangle 4"/>
          <p:cNvSpPr>
            <a:spLocks noGrp="1" noChangeArrowheads="1"/>
          </p:cNvSpPr>
          <p:nvPr>
            <p:ph type="title"/>
          </p:nvPr>
        </p:nvSpPr>
        <p:spPr>
          <a:noFill/>
          <a:ln/>
        </p:spPr>
        <p:txBody>
          <a:bodyPr>
            <a:normAutofit fontScale="90000"/>
          </a:bodyPr>
          <a:lstStyle/>
          <a:p>
            <a:pPr algn="ctr"/>
            <a:r>
              <a:rPr lang="en-US"/>
              <a:t>	DEFINING MARKETING OBJECTIVES</a:t>
            </a: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Date Placeholder 3"/>
          <p:cNvSpPr>
            <a:spLocks noGrp="1"/>
          </p:cNvSpPr>
          <p:nvPr>
            <p:ph type="dt" sz="half" idx="10"/>
          </p:nvPr>
        </p:nvSpPr>
        <p:spPr/>
        <p:txBody>
          <a:bodyPr/>
          <a:lstStyle/>
          <a:p>
            <a:fld id="{33E8813C-8292-F44B-9010-94750C4E8B6F}" type="datetime4">
              <a:rPr lang="en-US"/>
              <a:pPr/>
              <a:t>August 24, 2020</a:t>
            </a:fld>
            <a:endParaRPr lang="en-US"/>
          </a:p>
        </p:txBody>
      </p:sp>
      <p:sp>
        <p:nvSpPr>
          <p:cNvPr id="68" name="Slide Number Placeholder 5"/>
          <p:cNvSpPr>
            <a:spLocks noGrp="1"/>
          </p:cNvSpPr>
          <p:nvPr>
            <p:ph type="sldNum" sz="quarter" idx="12"/>
          </p:nvPr>
        </p:nvSpPr>
        <p:spPr/>
        <p:txBody>
          <a:bodyPr/>
          <a:lstStyle/>
          <a:p>
            <a:fld id="{91CEBA61-7E2B-004C-B23B-69BF92DA3075}" type="slidenum">
              <a:rPr lang="en-US"/>
              <a:pPr/>
              <a:t>73</a:t>
            </a:fld>
            <a:endParaRPr lang="en-US"/>
          </a:p>
        </p:txBody>
      </p:sp>
      <p:sp>
        <p:nvSpPr>
          <p:cNvPr id="364546" name="Rectangle 2"/>
          <p:cNvSpPr>
            <a:spLocks noGrp="1" noChangeArrowheads="1"/>
          </p:cNvSpPr>
          <p:nvPr>
            <p:ph type="title"/>
          </p:nvPr>
        </p:nvSpPr>
        <p:spPr/>
        <p:txBody>
          <a:bodyPr>
            <a:normAutofit fontScale="90000"/>
          </a:bodyPr>
          <a:lstStyle/>
          <a:p>
            <a:pPr algn="ctr"/>
            <a:r>
              <a:rPr lang="en-US"/>
              <a:t>	DEFINING MARKETING OBJECTIVES</a:t>
            </a:r>
          </a:p>
        </p:txBody>
      </p:sp>
      <p:graphicFrame>
        <p:nvGraphicFramePr>
          <p:cNvPr id="364764" name="Group 220"/>
          <p:cNvGraphicFramePr>
            <a:graphicFrameLocks noGrp="1"/>
          </p:cNvGraphicFramePr>
          <p:nvPr>
            <p:ph idx="1"/>
          </p:nvPr>
        </p:nvGraphicFramePr>
        <p:xfrm>
          <a:off x="609600" y="1219200"/>
          <a:ext cx="7772400" cy="4566285"/>
        </p:xfrm>
        <a:graphic>
          <a:graphicData uri="http://schemas.openxmlformats.org/drawingml/2006/table">
            <a:tbl>
              <a:tblPr/>
              <a:tblGrid>
                <a:gridCol w="2517775">
                  <a:extLst>
                    <a:ext uri="{9D8B030D-6E8A-4147-A177-3AD203B41FA5}">
                      <a16:colId xmlns:a16="http://schemas.microsoft.com/office/drawing/2014/main" val="20000"/>
                    </a:ext>
                  </a:extLst>
                </a:gridCol>
                <a:gridCol w="2617788">
                  <a:extLst>
                    <a:ext uri="{9D8B030D-6E8A-4147-A177-3AD203B41FA5}">
                      <a16:colId xmlns:a16="http://schemas.microsoft.com/office/drawing/2014/main" val="20001"/>
                    </a:ext>
                  </a:extLst>
                </a:gridCol>
                <a:gridCol w="2636837">
                  <a:extLst>
                    <a:ext uri="{9D8B030D-6E8A-4147-A177-3AD203B41FA5}">
                      <a16:colId xmlns:a16="http://schemas.microsoft.com/office/drawing/2014/main" val="20002"/>
                    </a:ext>
                  </a:extLst>
                </a:gridCol>
              </a:tblGrid>
              <a:tr h="200025">
                <a:tc gridSpan="3">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200" b="1" i="0" u="none" strike="noStrike" cap="none" normalizeH="0" baseline="0">
                          <a:ln>
                            <a:noFill/>
                          </a:ln>
                          <a:solidFill>
                            <a:schemeClr val="tx1"/>
                          </a:solidFill>
                          <a:effectLst/>
                          <a:latin typeface="Arial" pitchFamily="-112" charset="0"/>
                          <a:ea typeface="Arial" pitchFamily="-112" charset="0"/>
                          <a:cs typeface="Arial" pitchFamily="-112" charset="0"/>
                        </a:rPr>
                        <a:t>EXAMPLES OF PRODUCT OBJECTIVES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cap="flat">
                      <a:noFill/>
                    </a:lnL>
                    <a:lnR cap="flat">
                      <a:noFill/>
                    </a:lnR>
                    <a:lnT cap="flat">
                      <a:noFill/>
                    </a:lnT>
                    <a:lnB>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6192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anchor="b"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anchor="b" horzOverflow="overflow">
                    <a:lnL>
                      <a:noFill/>
                    </a:lnL>
                    <a:lnR cap="flat">
                      <a:noFill/>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2"/>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SHORT TERM</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LONG TERM</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3"/>
                  </a:ext>
                </a:extLst>
              </a:tr>
              <a:tr h="2047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5"/>
                  </a:ext>
                </a:extLst>
              </a:tr>
              <a:tr h="2047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FINANCIAL OBJECTIVES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To achieve sales of $500,000</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To achieve yearly sales of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6"/>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and profit $75,000 (15%) in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$1.0 million and profits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7"/>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year 1</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$200,000 (20%) by the end of</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8"/>
                  </a:ext>
                </a:extLst>
              </a:tr>
              <a:tr h="2047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3rd year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9"/>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047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11"/>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MARKETING OBJECTIVES</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2"/>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To reach 5% value share at</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To achieve 10% value share</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3"/>
                  </a:ext>
                </a:extLst>
              </a:tr>
              <a:tr h="2047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the end of year 1 in the anti</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in the overall anti emetic</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4"/>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emetic market</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market by the end of year 3</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5"/>
                  </a:ext>
                </a:extLst>
              </a:tr>
              <a:tr h="20478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6"/>
                  </a:ext>
                </a:extLst>
              </a:tr>
              <a:tr h="20637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pitchFamily="-112" charset="0"/>
                          <a:ea typeface="Arial" pitchFamily="-112" charset="0"/>
                          <a:cs typeface="Arial" pitchFamily="-112" charset="0"/>
                        </a:rPr>
                        <a:t> </a:t>
                      </a:r>
                      <a:endParaRPr kumimoji="0" lang="en-US" sz="2400" b="0" i="0" u="none" strike="noStrike" cap="none" normalizeH="0" baseline="0">
                        <a:ln>
                          <a:noFill/>
                        </a:ln>
                        <a:solidFill>
                          <a:schemeClr val="tx1"/>
                        </a:solidFill>
                        <a:effectLst/>
                        <a:latin typeface="Verdana" pitchFamily="-112" charset="0"/>
                        <a:ea typeface="Angsana New" pitchFamily="18" charset="0"/>
                        <a:cs typeface="Angsana New"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7"/>
                  </a:ext>
                </a:extLst>
              </a:tr>
            </a:tbl>
          </a:graphicData>
        </a:graphic>
      </p:graphicFrame>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Date Placeholder 4"/>
          <p:cNvSpPr>
            <a:spLocks noGrp="1"/>
          </p:cNvSpPr>
          <p:nvPr>
            <p:ph type="dt" sz="half" idx="10"/>
          </p:nvPr>
        </p:nvSpPr>
        <p:spPr/>
        <p:txBody>
          <a:bodyPr/>
          <a:lstStyle/>
          <a:p>
            <a:fld id="{A43EC52C-E385-5E4B-A3DB-F2158A56C020}" type="datetime4">
              <a:rPr lang="en-US"/>
              <a:pPr/>
              <a:t>August 24, 2020</a:t>
            </a:fld>
            <a:endParaRPr lang="en-US"/>
          </a:p>
        </p:txBody>
      </p:sp>
      <p:sp>
        <p:nvSpPr>
          <p:cNvPr id="34" name="Slide Number Placeholder 6"/>
          <p:cNvSpPr>
            <a:spLocks noGrp="1"/>
          </p:cNvSpPr>
          <p:nvPr>
            <p:ph type="sldNum" sz="quarter" idx="12"/>
          </p:nvPr>
        </p:nvSpPr>
        <p:spPr/>
        <p:txBody>
          <a:bodyPr/>
          <a:lstStyle/>
          <a:p>
            <a:fld id="{A10CFF6A-65FA-E248-A494-ADFA6F9AAFF1}" type="slidenum">
              <a:rPr lang="en-US"/>
              <a:pPr/>
              <a:t>74</a:t>
            </a:fld>
            <a:endParaRPr lang="en-US"/>
          </a:p>
        </p:txBody>
      </p:sp>
      <p:grpSp>
        <p:nvGrpSpPr>
          <p:cNvPr id="2" name="Group 6"/>
          <p:cNvGrpSpPr>
            <a:grpSpLocks noChangeAspect="1"/>
          </p:cNvGrpSpPr>
          <p:nvPr/>
        </p:nvGrpSpPr>
        <p:grpSpPr bwMode="auto">
          <a:xfrm>
            <a:off x="685800" y="1752600"/>
            <a:ext cx="3810000" cy="3886200"/>
            <a:chOff x="1680" y="938"/>
            <a:chExt cx="2400" cy="2448"/>
          </a:xfrm>
        </p:grpSpPr>
        <p:sp>
          <p:nvSpPr>
            <p:cNvPr id="381957" name="AutoShape 5"/>
            <p:cNvSpPr>
              <a:spLocks noChangeAspect="1" noChangeArrowheads="1" noTextEdit="1"/>
            </p:cNvSpPr>
            <p:nvPr/>
          </p:nvSpPr>
          <p:spPr bwMode="auto">
            <a:xfrm>
              <a:off x="1680" y="938"/>
              <a:ext cx="2400" cy="2448"/>
            </a:xfrm>
            <a:prstGeom prst="rect">
              <a:avLst/>
            </a:prstGeom>
            <a:noFill/>
            <a:ln w="9525">
              <a:noFill/>
              <a:miter lim="800000"/>
              <a:headEnd/>
              <a:tailEnd/>
            </a:ln>
          </p:spPr>
          <p:txBody>
            <a:bodyPr>
              <a:prstTxWarp prst="textNoShape">
                <a:avLst/>
              </a:prstTxWarp>
            </a:bodyPr>
            <a:lstStyle/>
            <a:p>
              <a:endParaRPr lang="en-US"/>
            </a:p>
          </p:txBody>
        </p:sp>
        <p:sp>
          <p:nvSpPr>
            <p:cNvPr id="381973" name="_s381973"/>
            <p:cNvSpPr>
              <a:spLocks noChangeShapeType="1"/>
            </p:cNvSpPr>
            <p:nvPr/>
          </p:nvSpPr>
          <p:spPr bwMode="auto">
            <a:xfrm flipH="1" flipV="1">
              <a:off x="2362" y="1862"/>
              <a:ext cx="259"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72" name="_s381972"/>
            <p:cNvSpPr>
              <a:spLocks noChangeArrowheads="1"/>
            </p:cNvSpPr>
            <p:nvPr/>
          </p:nvSpPr>
          <p:spPr bwMode="auto">
            <a:xfrm>
              <a:off x="1801" y="1411"/>
              <a:ext cx="600" cy="600"/>
            </a:xfrm>
            <a:prstGeom prst="ellipse">
              <a:avLst/>
            </a:prstGeom>
            <a:solidFill>
              <a:srgbClr val="FF99CC"/>
            </a:solidFill>
            <a:ln w="9525">
              <a:solidFill>
                <a:schemeClr val="tx1"/>
              </a:solidFill>
              <a:round/>
              <a:headEnd/>
              <a:tailEnd/>
            </a:ln>
          </p:spPr>
          <p:txBody>
            <a:bodyPr wrap="none" anchor="ctr">
              <a:prstTxWarp prst="textNoShape">
                <a:avLst/>
              </a:prstTxWarp>
            </a:bodyPr>
            <a:lstStyle/>
            <a:p>
              <a:pPr algn="ctr">
                <a:spcBef>
                  <a:spcPct val="0"/>
                </a:spcBef>
              </a:pPr>
              <a:r>
                <a:rPr lang="en-US" sz="1200"/>
                <a:t>% Area</a:t>
              </a:r>
            </a:p>
            <a:p>
              <a:pPr algn="ctr">
                <a:spcBef>
                  <a:spcPct val="0"/>
                </a:spcBef>
              </a:pPr>
              <a:r>
                <a:rPr lang="en-US" sz="1200"/>
                <a:t>Outlet</a:t>
              </a:r>
            </a:p>
            <a:p>
              <a:pPr algn="ctr">
                <a:spcBef>
                  <a:spcPct val="0"/>
                </a:spcBef>
              </a:pPr>
              <a:r>
                <a:rPr lang="en-US" sz="1200"/>
                <a:t>Coverage</a:t>
              </a:r>
            </a:p>
          </p:txBody>
        </p:sp>
        <p:sp>
          <p:nvSpPr>
            <p:cNvPr id="381970" name="_s381970"/>
            <p:cNvSpPr>
              <a:spLocks noChangeShapeType="1"/>
            </p:cNvSpPr>
            <p:nvPr/>
          </p:nvSpPr>
          <p:spPr bwMode="auto">
            <a:xfrm flipH="1">
              <a:off x="2362" y="2311"/>
              <a:ext cx="259"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69" name="_s381969"/>
            <p:cNvSpPr>
              <a:spLocks noChangeArrowheads="1"/>
            </p:cNvSpPr>
            <p:nvPr/>
          </p:nvSpPr>
          <p:spPr bwMode="auto">
            <a:xfrm>
              <a:off x="1801" y="2311"/>
              <a:ext cx="600" cy="600"/>
            </a:xfrm>
            <a:prstGeom prst="ellipse">
              <a:avLst/>
            </a:prstGeom>
            <a:solidFill>
              <a:srgbClr val="FFFF66"/>
            </a:solidFill>
            <a:ln w="9525">
              <a:solidFill>
                <a:schemeClr val="tx1"/>
              </a:solidFill>
              <a:round/>
              <a:headEnd/>
              <a:tailEnd/>
            </a:ln>
          </p:spPr>
          <p:txBody>
            <a:bodyPr wrap="none" anchor="ctr">
              <a:prstTxWarp prst="textNoShape">
                <a:avLst/>
              </a:prstTxWarp>
            </a:bodyPr>
            <a:lstStyle/>
            <a:p>
              <a:pPr algn="ctr">
                <a:spcBef>
                  <a:spcPct val="0"/>
                </a:spcBef>
              </a:pPr>
              <a:r>
                <a:rPr lang="en-US" sz="1000"/>
                <a:t>Field Force</a:t>
              </a:r>
            </a:p>
            <a:p>
              <a:pPr algn="ctr">
                <a:spcBef>
                  <a:spcPct val="0"/>
                </a:spcBef>
              </a:pPr>
              <a:r>
                <a:rPr lang="en-US" sz="1000"/>
                <a:t>Productivity</a:t>
              </a:r>
            </a:p>
          </p:txBody>
        </p:sp>
        <p:sp>
          <p:nvSpPr>
            <p:cNvPr id="381968" name="_s381968"/>
            <p:cNvSpPr>
              <a:spLocks noChangeShapeType="1"/>
            </p:cNvSpPr>
            <p:nvPr/>
          </p:nvSpPr>
          <p:spPr bwMode="auto">
            <a:xfrm>
              <a:off x="2880" y="2460"/>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67" name="_s381967"/>
            <p:cNvSpPr>
              <a:spLocks noChangeArrowheads="1"/>
            </p:cNvSpPr>
            <p:nvPr/>
          </p:nvSpPr>
          <p:spPr bwMode="auto">
            <a:xfrm>
              <a:off x="2580" y="2761"/>
              <a:ext cx="600" cy="600"/>
            </a:xfrm>
            <a:prstGeom prst="ellipse">
              <a:avLst/>
            </a:prstGeom>
            <a:solidFill>
              <a:schemeClr val="folHlink"/>
            </a:solidFill>
            <a:ln w="9525">
              <a:solidFill>
                <a:schemeClr val="tx1"/>
              </a:solidFill>
              <a:round/>
              <a:headEnd/>
              <a:tailEnd/>
            </a:ln>
          </p:spPr>
          <p:txBody>
            <a:bodyPr wrap="none" anchor="ctr">
              <a:prstTxWarp prst="textNoShape">
                <a:avLst/>
              </a:prstTxWarp>
            </a:bodyPr>
            <a:lstStyle/>
            <a:p>
              <a:pPr algn="ctr">
                <a:spcBef>
                  <a:spcPct val="0"/>
                </a:spcBef>
              </a:pPr>
              <a:r>
                <a:rPr lang="en-US" sz="1000"/>
                <a:t>Number</a:t>
              </a:r>
            </a:p>
            <a:p>
              <a:pPr algn="ctr">
                <a:spcBef>
                  <a:spcPct val="0"/>
                </a:spcBef>
              </a:pPr>
              <a:r>
                <a:rPr lang="en-US" sz="1000"/>
                <a:t>New Product</a:t>
              </a:r>
            </a:p>
            <a:p>
              <a:pPr algn="ctr">
                <a:spcBef>
                  <a:spcPct val="0"/>
                </a:spcBef>
              </a:pPr>
              <a:r>
                <a:rPr lang="en-US" sz="1000"/>
                <a:t>Launch</a:t>
              </a:r>
            </a:p>
          </p:txBody>
        </p:sp>
        <p:sp>
          <p:nvSpPr>
            <p:cNvPr id="381965" name="_s381965"/>
            <p:cNvSpPr>
              <a:spLocks noChangeShapeType="1"/>
            </p:cNvSpPr>
            <p:nvPr/>
          </p:nvSpPr>
          <p:spPr bwMode="auto">
            <a:xfrm>
              <a:off x="3139" y="2311"/>
              <a:ext cx="260"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64" name="_s381964"/>
            <p:cNvSpPr>
              <a:spLocks noChangeArrowheads="1"/>
            </p:cNvSpPr>
            <p:nvPr/>
          </p:nvSpPr>
          <p:spPr bwMode="auto">
            <a:xfrm>
              <a:off x="3359" y="2311"/>
              <a:ext cx="600" cy="600"/>
            </a:xfrm>
            <a:prstGeom prst="ellipse">
              <a:avLst/>
            </a:prstGeom>
            <a:solidFill>
              <a:schemeClr val="accent2"/>
            </a:solidFill>
            <a:ln w="9525">
              <a:solidFill>
                <a:schemeClr val="tx1"/>
              </a:solidFill>
              <a:round/>
              <a:headEnd/>
              <a:tailEnd/>
            </a:ln>
          </p:spPr>
          <p:txBody>
            <a:bodyPr wrap="none" anchor="ctr">
              <a:prstTxWarp prst="textNoShape">
                <a:avLst/>
              </a:prstTxWarp>
            </a:bodyPr>
            <a:lstStyle/>
            <a:p>
              <a:pPr algn="ctr">
                <a:spcBef>
                  <a:spcPct val="0"/>
                </a:spcBef>
              </a:pPr>
              <a:r>
                <a:rPr lang="en-US"/>
                <a:t>% Share </a:t>
              </a:r>
            </a:p>
            <a:p>
              <a:pPr algn="ctr">
                <a:spcBef>
                  <a:spcPct val="0"/>
                </a:spcBef>
              </a:pPr>
              <a:r>
                <a:rPr lang="en-US"/>
                <a:t>Growth </a:t>
              </a:r>
            </a:p>
          </p:txBody>
        </p:sp>
        <p:sp>
          <p:nvSpPr>
            <p:cNvPr id="381963" name="_s381963"/>
            <p:cNvSpPr>
              <a:spLocks noChangeShapeType="1"/>
            </p:cNvSpPr>
            <p:nvPr/>
          </p:nvSpPr>
          <p:spPr bwMode="auto">
            <a:xfrm flipV="1">
              <a:off x="3139" y="1862"/>
              <a:ext cx="260"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62" name="_s381962"/>
            <p:cNvSpPr>
              <a:spLocks noChangeArrowheads="1"/>
            </p:cNvSpPr>
            <p:nvPr/>
          </p:nvSpPr>
          <p:spPr bwMode="auto">
            <a:xfrm>
              <a:off x="3359" y="1412"/>
              <a:ext cx="600" cy="600"/>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1200"/>
                <a:t>%Market</a:t>
              </a:r>
            </a:p>
            <a:p>
              <a:pPr algn="ctr">
                <a:spcBef>
                  <a:spcPct val="0"/>
                </a:spcBef>
              </a:pPr>
              <a:r>
                <a:rPr lang="en-US" sz="1200"/>
                <a:t>Share</a:t>
              </a:r>
            </a:p>
          </p:txBody>
        </p:sp>
        <p:sp>
          <p:nvSpPr>
            <p:cNvPr id="381961" name="_s381961"/>
            <p:cNvSpPr>
              <a:spLocks noChangeShapeType="1"/>
            </p:cNvSpPr>
            <p:nvPr/>
          </p:nvSpPr>
          <p:spPr bwMode="auto">
            <a:xfrm flipV="1">
              <a:off x="2880" y="1562"/>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60" name="_s381960"/>
            <p:cNvSpPr>
              <a:spLocks noChangeArrowheads="1"/>
            </p:cNvSpPr>
            <p:nvPr/>
          </p:nvSpPr>
          <p:spPr bwMode="auto">
            <a:xfrm>
              <a:off x="2580" y="962"/>
              <a:ext cx="600" cy="600"/>
            </a:xfrm>
            <a:prstGeom prst="ellipse">
              <a:avLst/>
            </a:prstGeom>
            <a:solidFill>
              <a:schemeClr val="bg2"/>
            </a:solidFill>
            <a:ln w="9525">
              <a:solidFill>
                <a:schemeClr val="tx1"/>
              </a:solidFill>
              <a:round/>
              <a:headEnd/>
              <a:tailEnd/>
            </a:ln>
          </p:spPr>
          <p:txBody>
            <a:bodyPr wrap="none" anchor="ctr">
              <a:prstTxWarp prst="textNoShape">
                <a:avLst/>
              </a:prstTxWarp>
            </a:bodyPr>
            <a:lstStyle/>
            <a:p>
              <a:pPr algn="ctr">
                <a:spcBef>
                  <a:spcPct val="0"/>
                </a:spcBef>
              </a:pPr>
              <a:r>
                <a:rPr lang="en-US" sz="1200"/>
                <a:t>% Sales</a:t>
              </a:r>
            </a:p>
            <a:p>
              <a:pPr algn="ctr">
                <a:spcBef>
                  <a:spcPct val="0"/>
                </a:spcBef>
              </a:pPr>
              <a:r>
                <a:rPr lang="en-US" sz="1200"/>
                <a:t>Growth</a:t>
              </a:r>
            </a:p>
          </p:txBody>
        </p:sp>
        <p:sp>
          <p:nvSpPr>
            <p:cNvPr id="381959" name="_s381959"/>
            <p:cNvSpPr>
              <a:spLocks noChangeArrowheads="1"/>
            </p:cNvSpPr>
            <p:nvPr/>
          </p:nvSpPr>
          <p:spPr bwMode="auto">
            <a:xfrm>
              <a:off x="2580" y="1862"/>
              <a:ext cx="600" cy="600"/>
            </a:xfrm>
            <a:prstGeom prst="ellipse">
              <a:avLst/>
            </a:prstGeom>
            <a:solidFill>
              <a:srgbClr val="000080"/>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Marketing</a:t>
              </a:r>
            </a:p>
            <a:p>
              <a:pPr algn="ctr">
                <a:spcBef>
                  <a:spcPct val="0"/>
                </a:spcBef>
              </a:pPr>
              <a:r>
                <a:rPr lang="en-US" sz="1200" b="1">
                  <a:solidFill>
                    <a:schemeClr val="bg1"/>
                  </a:solidFill>
                </a:rPr>
                <a:t>Objectives</a:t>
              </a:r>
            </a:p>
          </p:txBody>
        </p:sp>
      </p:grpSp>
      <p:grpSp>
        <p:nvGrpSpPr>
          <p:cNvPr id="3" name="Group 34"/>
          <p:cNvGrpSpPr>
            <a:grpSpLocks noChangeAspect="1"/>
          </p:cNvGrpSpPr>
          <p:nvPr/>
        </p:nvGrpSpPr>
        <p:grpSpPr bwMode="auto">
          <a:xfrm>
            <a:off x="4648200" y="1752600"/>
            <a:ext cx="3810000" cy="3886200"/>
            <a:chOff x="1680" y="938"/>
            <a:chExt cx="2400" cy="2448"/>
          </a:xfrm>
        </p:grpSpPr>
        <p:sp>
          <p:nvSpPr>
            <p:cNvPr id="381987" name="AutoShape 35"/>
            <p:cNvSpPr>
              <a:spLocks noChangeAspect="1" noChangeArrowheads="1" noTextEdit="1"/>
            </p:cNvSpPr>
            <p:nvPr/>
          </p:nvSpPr>
          <p:spPr bwMode="auto">
            <a:xfrm>
              <a:off x="1680" y="938"/>
              <a:ext cx="2400" cy="2448"/>
            </a:xfrm>
            <a:prstGeom prst="rect">
              <a:avLst/>
            </a:prstGeom>
            <a:noFill/>
            <a:ln w="9525">
              <a:noFill/>
              <a:miter lim="800000"/>
              <a:headEnd/>
              <a:tailEnd/>
            </a:ln>
          </p:spPr>
          <p:txBody>
            <a:bodyPr>
              <a:prstTxWarp prst="textNoShape">
                <a:avLst/>
              </a:prstTxWarp>
            </a:bodyPr>
            <a:lstStyle/>
            <a:p>
              <a:endParaRPr lang="en-US"/>
            </a:p>
          </p:txBody>
        </p:sp>
        <p:sp>
          <p:nvSpPr>
            <p:cNvPr id="381988" name="_s381988"/>
            <p:cNvSpPr>
              <a:spLocks noChangeShapeType="1"/>
            </p:cNvSpPr>
            <p:nvPr/>
          </p:nvSpPr>
          <p:spPr bwMode="auto">
            <a:xfrm flipH="1" flipV="1">
              <a:off x="2362" y="1862"/>
              <a:ext cx="259"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89" name="_s381989"/>
            <p:cNvSpPr>
              <a:spLocks noChangeArrowheads="1"/>
            </p:cNvSpPr>
            <p:nvPr/>
          </p:nvSpPr>
          <p:spPr bwMode="auto">
            <a:xfrm>
              <a:off x="1801" y="1411"/>
              <a:ext cx="600" cy="600"/>
            </a:xfrm>
            <a:prstGeom prst="ellipse">
              <a:avLst/>
            </a:prstGeom>
            <a:solidFill>
              <a:srgbClr val="FF99CC"/>
            </a:solidFill>
            <a:ln w="9525">
              <a:solidFill>
                <a:schemeClr val="tx1"/>
              </a:solidFill>
              <a:round/>
              <a:headEnd/>
              <a:tailEnd/>
            </a:ln>
          </p:spPr>
          <p:txBody>
            <a:bodyPr wrap="none" anchor="ctr">
              <a:prstTxWarp prst="textNoShape">
                <a:avLst/>
              </a:prstTxWarp>
            </a:bodyPr>
            <a:lstStyle/>
            <a:p>
              <a:pPr algn="ctr">
                <a:spcBef>
                  <a:spcPct val="0"/>
                </a:spcBef>
              </a:pPr>
              <a:r>
                <a:rPr lang="en-US" sz="1200"/>
                <a:t>% Net </a:t>
              </a:r>
            </a:p>
            <a:p>
              <a:pPr algn="ctr">
                <a:spcBef>
                  <a:spcPct val="0"/>
                </a:spcBef>
              </a:pPr>
              <a:r>
                <a:rPr lang="en-US" sz="1200"/>
                <a:t>Profit after</a:t>
              </a:r>
            </a:p>
            <a:p>
              <a:pPr algn="ctr">
                <a:spcBef>
                  <a:spcPct val="0"/>
                </a:spcBef>
              </a:pPr>
              <a:r>
                <a:rPr lang="en-US" sz="1200"/>
                <a:t>Tax</a:t>
              </a:r>
            </a:p>
          </p:txBody>
        </p:sp>
        <p:sp>
          <p:nvSpPr>
            <p:cNvPr id="381990" name="_s381990"/>
            <p:cNvSpPr>
              <a:spLocks noChangeShapeType="1"/>
            </p:cNvSpPr>
            <p:nvPr/>
          </p:nvSpPr>
          <p:spPr bwMode="auto">
            <a:xfrm flipH="1">
              <a:off x="2362" y="2311"/>
              <a:ext cx="259"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91" name="_s381991"/>
            <p:cNvSpPr>
              <a:spLocks noChangeArrowheads="1"/>
            </p:cNvSpPr>
            <p:nvPr/>
          </p:nvSpPr>
          <p:spPr bwMode="auto">
            <a:xfrm>
              <a:off x="1801" y="2311"/>
              <a:ext cx="600" cy="600"/>
            </a:xfrm>
            <a:prstGeom prst="ellipse">
              <a:avLst/>
            </a:prstGeom>
            <a:solidFill>
              <a:srgbClr val="FFFF66"/>
            </a:solidFill>
            <a:ln w="9525">
              <a:solidFill>
                <a:schemeClr val="tx1"/>
              </a:solidFill>
              <a:round/>
              <a:headEnd/>
              <a:tailEnd/>
            </a:ln>
          </p:spPr>
          <p:txBody>
            <a:bodyPr wrap="none" anchor="ctr">
              <a:prstTxWarp prst="textNoShape">
                <a:avLst/>
              </a:prstTxWarp>
            </a:bodyPr>
            <a:lstStyle/>
            <a:p>
              <a:pPr algn="ctr">
                <a:spcBef>
                  <a:spcPct val="0"/>
                </a:spcBef>
              </a:pPr>
              <a:r>
                <a:rPr lang="en-US" sz="1000"/>
                <a:t>% Operating</a:t>
              </a:r>
            </a:p>
            <a:p>
              <a:pPr algn="ctr">
                <a:spcBef>
                  <a:spcPct val="0"/>
                </a:spcBef>
              </a:pPr>
              <a:r>
                <a:rPr lang="en-US" sz="1000"/>
                <a:t>Profit</a:t>
              </a:r>
            </a:p>
          </p:txBody>
        </p:sp>
        <p:sp>
          <p:nvSpPr>
            <p:cNvPr id="381992" name="_s381992"/>
            <p:cNvSpPr>
              <a:spLocks noChangeShapeType="1"/>
            </p:cNvSpPr>
            <p:nvPr/>
          </p:nvSpPr>
          <p:spPr bwMode="auto">
            <a:xfrm>
              <a:off x="2880" y="2460"/>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93" name="_s381993"/>
            <p:cNvSpPr>
              <a:spLocks noChangeArrowheads="1"/>
            </p:cNvSpPr>
            <p:nvPr/>
          </p:nvSpPr>
          <p:spPr bwMode="auto">
            <a:xfrm>
              <a:off x="2580" y="2761"/>
              <a:ext cx="600" cy="600"/>
            </a:xfrm>
            <a:prstGeom prst="ellipse">
              <a:avLst/>
            </a:prstGeom>
            <a:solidFill>
              <a:schemeClr val="folHlink"/>
            </a:solidFill>
            <a:ln w="9525">
              <a:solidFill>
                <a:schemeClr val="tx1"/>
              </a:solidFill>
              <a:round/>
              <a:headEnd/>
              <a:tailEnd/>
            </a:ln>
          </p:spPr>
          <p:txBody>
            <a:bodyPr wrap="none" anchor="ctr">
              <a:prstTxWarp prst="textNoShape">
                <a:avLst/>
              </a:prstTxWarp>
            </a:bodyPr>
            <a:lstStyle/>
            <a:p>
              <a:pPr algn="ctr">
                <a:spcBef>
                  <a:spcPct val="0"/>
                </a:spcBef>
              </a:pPr>
              <a:r>
                <a:rPr lang="en-US" sz="1000"/>
                <a:t>% Marketing</a:t>
              </a:r>
            </a:p>
            <a:p>
              <a:pPr algn="ctr">
                <a:spcBef>
                  <a:spcPct val="0"/>
                </a:spcBef>
              </a:pPr>
              <a:r>
                <a:rPr lang="en-US" sz="1000"/>
                <a:t>Expenses</a:t>
              </a:r>
            </a:p>
          </p:txBody>
        </p:sp>
        <p:sp>
          <p:nvSpPr>
            <p:cNvPr id="381994" name="_s381994"/>
            <p:cNvSpPr>
              <a:spLocks noChangeShapeType="1"/>
            </p:cNvSpPr>
            <p:nvPr/>
          </p:nvSpPr>
          <p:spPr bwMode="auto">
            <a:xfrm>
              <a:off x="3139" y="2311"/>
              <a:ext cx="260"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95" name="_s381995"/>
            <p:cNvSpPr>
              <a:spLocks noChangeArrowheads="1"/>
            </p:cNvSpPr>
            <p:nvPr/>
          </p:nvSpPr>
          <p:spPr bwMode="auto">
            <a:xfrm>
              <a:off x="3359" y="2311"/>
              <a:ext cx="600" cy="600"/>
            </a:xfrm>
            <a:prstGeom prst="ellipse">
              <a:avLst/>
            </a:prstGeom>
            <a:solidFill>
              <a:schemeClr val="accent2"/>
            </a:solidFill>
            <a:ln w="9525">
              <a:solidFill>
                <a:schemeClr val="tx1"/>
              </a:solidFill>
              <a:round/>
              <a:headEnd/>
              <a:tailEnd/>
            </a:ln>
          </p:spPr>
          <p:txBody>
            <a:bodyPr wrap="none" anchor="ctr">
              <a:prstTxWarp prst="textNoShape">
                <a:avLst/>
              </a:prstTxWarp>
            </a:bodyPr>
            <a:lstStyle/>
            <a:p>
              <a:pPr algn="ctr">
                <a:spcBef>
                  <a:spcPct val="0"/>
                </a:spcBef>
              </a:pPr>
              <a:r>
                <a:rPr lang="en-US"/>
                <a:t>Gross</a:t>
              </a:r>
            </a:p>
            <a:p>
              <a:pPr algn="ctr">
                <a:spcBef>
                  <a:spcPct val="0"/>
                </a:spcBef>
              </a:pPr>
              <a:r>
                <a:rPr lang="en-US"/>
                <a:t>Profit </a:t>
              </a:r>
            </a:p>
          </p:txBody>
        </p:sp>
        <p:sp>
          <p:nvSpPr>
            <p:cNvPr id="381996" name="_s381996"/>
            <p:cNvSpPr>
              <a:spLocks noChangeShapeType="1"/>
            </p:cNvSpPr>
            <p:nvPr/>
          </p:nvSpPr>
          <p:spPr bwMode="auto">
            <a:xfrm flipV="1">
              <a:off x="3139" y="1862"/>
              <a:ext cx="260" cy="15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97" name="_s381997"/>
            <p:cNvSpPr>
              <a:spLocks noChangeArrowheads="1"/>
            </p:cNvSpPr>
            <p:nvPr/>
          </p:nvSpPr>
          <p:spPr bwMode="auto">
            <a:xfrm>
              <a:off x="3359" y="1412"/>
              <a:ext cx="600" cy="600"/>
            </a:xfrm>
            <a:prstGeom prst="ellipse">
              <a:avLst/>
            </a:prstGeom>
            <a:solidFill>
              <a:srgbClr val="FF9900"/>
            </a:solidFill>
            <a:ln w="9525">
              <a:solidFill>
                <a:schemeClr val="tx1"/>
              </a:solidFill>
              <a:round/>
              <a:headEnd/>
              <a:tailEnd/>
            </a:ln>
          </p:spPr>
          <p:txBody>
            <a:bodyPr wrap="none" anchor="ctr">
              <a:prstTxWarp prst="textNoShape">
                <a:avLst/>
              </a:prstTxWarp>
            </a:bodyPr>
            <a:lstStyle/>
            <a:p>
              <a:pPr algn="ctr">
                <a:spcBef>
                  <a:spcPct val="0"/>
                </a:spcBef>
              </a:pPr>
              <a:r>
                <a:rPr lang="en-US" sz="1200"/>
                <a:t>% COGS</a:t>
              </a:r>
            </a:p>
          </p:txBody>
        </p:sp>
        <p:sp>
          <p:nvSpPr>
            <p:cNvPr id="381998" name="_s381998"/>
            <p:cNvSpPr>
              <a:spLocks noChangeShapeType="1"/>
            </p:cNvSpPr>
            <p:nvPr/>
          </p:nvSpPr>
          <p:spPr bwMode="auto">
            <a:xfrm flipV="1">
              <a:off x="2880" y="1562"/>
              <a:ext cx="0" cy="30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381999" name="_s381999"/>
            <p:cNvSpPr>
              <a:spLocks noChangeArrowheads="1"/>
            </p:cNvSpPr>
            <p:nvPr/>
          </p:nvSpPr>
          <p:spPr bwMode="auto">
            <a:xfrm>
              <a:off x="2580" y="962"/>
              <a:ext cx="600" cy="600"/>
            </a:xfrm>
            <a:prstGeom prst="ellipse">
              <a:avLst/>
            </a:prstGeom>
            <a:solidFill>
              <a:schemeClr val="bg2"/>
            </a:solidFill>
            <a:ln w="9525">
              <a:solidFill>
                <a:schemeClr val="tx1"/>
              </a:solidFill>
              <a:round/>
              <a:headEnd/>
              <a:tailEnd/>
            </a:ln>
          </p:spPr>
          <p:txBody>
            <a:bodyPr wrap="none" anchor="ctr">
              <a:prstTxWarp prst="textNoShape">
                <a:avLst/>
              </a:prstTxWarp>
            </a:bodyPr>
            <a:lstStyle/>
            <a:p>
              <a:pPr algn="ctr">
                <a:spcBef>
                  <a:spcPct val="0"/>
                </a:spcBef>
              </a:pPr>
              <a:r>
                <a:rPr lang="en-US" sz="1200"/>
                <a:t>Net Sales</a:t>
              </a:r>
            </a:p>
            <a:p>
              <a:pPr algn="ctr">
                <a:spcBef>
                  <a:spcPct val="0"/>
                </a:spcBef>
              </a:pPr>
              <a:r>
                <a:rPr lang="en-US" sz="1200"/>
                <a:t>Value</a:t>
              </a:r>
            </a:p>
          </p:txBody>
        </p:sp>
        <p:sp>
          <p:nvSpPr>
            <p:cNvPr id="382000" name="_s382000"/>
            <p:cNvSpPr>
              <a:spLocks noChangeArrowheads="1"/>
            </p:cNvSpPr>
            <p:nvPr/>
          </p:nvSpPr>
          <p:spPr bwMode="auto">
            <a:xfrm>
              <a:off x="2580" y="1862"/>
              <a:ext cx="600" cy="600"/>
            </a:xfrm>
            <a:prstGeom prst="ellipse">
              <a:avLst/>
            </a:prstGeom>
            <a:solidFill>
              <a:srgbClr val="000080"/>
            </a:solidFill>
            <a:ln w="9525">
              <a:solidFill>
                <a:schemeClr val="tx1"/>
              </a:solidFill>
              <a:round/>
              <a:headEnd/>
              <a:tailEnd/>
            </a:ln>
          </p:spPr>
          <p:txBody>
            <a:bodyPr wrap="none" anchor="ctr">
              <a:prstTxWarp prst="textNoShape">
                <a:avLst/>
              </a:prstTxWarp>
            </a:bodyPr>
            <a:lstStyle/>
            <a:p>
              <a:pPr algn="ctr">
                <a:spcBef>
                  <a:spcPct val="0"/>
                </a:spcBef>
              </a:pPr>
              <a:r>
                <a:rPr lang="en-US" sz="1200" b="1">
                  <a:solidFill>
                    <a:schemeClr val="bg1"/>
                  </a:solidFill>
                </a:rPr>
                <a:t>Financial</a:t>
              </a:r>
            </a:p>
            <a:p>
              <a:pPr algn="ctr">
                <a:spcBef>
                  <a:spcPct val="0"/>
                </a:spcBef>
              </a:pPr>
              <a:r>
                <a:rPr lang="en-US" sz="1200" b="1">
                  <a:solidFill>
                    <a:schemeClr val="bg1"/>
                  </a:solidFill>
                </a:rPr>
                <a:t>Objectives</a:t>
              </a:r>
            </a:p>
          </p:txBody>
        </p:sp>
      </p:grpSp>
      <p:sp>
        <p:nvSpPr>
          <p:cNvPr id="382001" name="Text Box 49"/>
          <p:cNvSpPr txBox="1">
            <a:spLocks noChangeArrowheads="1"/>
          </p:cNvSpPr>
          <p:nvPr/>
        </p:nvSpPr>
        <p:spPr bwMode="auto">
          <a:xfrm>
            <a:off x="1066800" y="685800"/>
            <a:ext cx="6629400" cy="822325"/>
          </a:xfrm>
          <a:prstGeom prst="rect">
            <a:avLst/>
          </a:prstGeom>
          <a:noFill/>
          <a:ln w="9525">
            <a:noFill/>
            <a:miter lim="800000"/>
            <a:headEnd/>
            <a:tailEnd/>
          </a:ln>
          <a:effectLst/>
        </p:spPr>
        <p:txBody>
          <a:bodyPr>
            <a:prstTxWarp prst="textNoShape">
              <a:avLst/>
            </a:prstTxWarp>
            <a:spAutoFit/>
          </a:bodyPr>
          <a:lstStyle/>
          <a:p>
            <a:pPr algn="ctr"/>
            <a:r>
              <a:rPr lang="en-US" sz="2400"/>
              <a:t>VARIABLES OF MARKETING AND FINANCIAL OBJECTIVES </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Date Placeholder 3"/>
          <p:cNvSpPr>
            <a:spLocks noGrp="1"/>
          </p:cNvSpPr>
          <p:nvPr>
            <p:ph type="dt" sz="half" idx="10"/>
          </p:nvPr>
        </p:nvSpPr>
        <p:spPr/>
        <p:txBody>
          <a:bodyPr/>
          <a:lstStyle/>
          <a:p>
            <a:fld id="{065C9CD4-7005-D241-9E9E-D6343E322CD1}" type="datetime4">
              <a:rPr lang="en-US"/>
              <a:pPr/>
              <a:t>August 24, 2020</a:t>
            </a:fld>
            <a:endParaRPr lang="en-US"/>
          </a:p>
        </p:txBody>
      </p:sp>
      <p:sp>
        <p:nvSpPr>
          <p:cNvPr id="30" name="Slide Number Placeholder 5"/>
          <p:cNvSpPr>
            <a:spLocks noGrp="1"/>
          </p:cNvSpPr>
          <p:nvPr>
            <p:ph type="sldNum" sz="quarter" idx="12"/>
          </p:nvPr>
        </p:nvSpPr>
        <p:spPr/>
        <p:txBody>
          <a:bodyPr/>
          <a:lstStyle/>
          <a:p>
            <a:fld id="{DFD99ABF-0848-B14B-ACCC-F92B397B3F6F}" type="slidenum">
              <a:rPr lang="en-US"/>
              <a:pPr/>
              <a:t>75</a:t>
            </a:fld>
            <a:endParaRPr lang="en-US"/>
          </a:p>
        </p:txBody>
      </p:sp>
      <p:sp>
        <p:nvSpPr>
          <p:cNvPr id="385026" name="Rectangle 2"/>
          <p:cNvSpPr>
            <a:spLocks noGrp="1" noChangeArrowheads="1"/>
          </p:cNvSpPr>
          <p:nvPr>
            <p:ph type="title"/>
          </p:nvPr>
        </p:nvSpPr>
        <p:spPr/>
        <p:txBody>
          <a:bodyPr/>
          <a:lstStyle/>
          <a:p>
            <a:pPr algn="ctr"/>
            <a:r>
              <a:rPr lang="en-US"/>
              <a:t>CHUNKING DOWN SALES TARGET</a:t>
            </a:r>
          </a:p>
        </p:txBody>
      </p:sp>
      <p:sp>
        <p:nvSpPr>
          <p:cNvPr id="385028" name="Text Box 4"/>
          <p:cNvSpPr txBox="1">
            <a:spLocks noChangeArrowheads="1"/>
          </p:cNvSpPr>
          <p:nvPr/>
        </p:nvSpPr>
        <p:spPr bwMode="auto">
          <a:xfrm>
            <a:off x="1295400" y="12954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SALES TARGET VALUE </a:t>
            </a:r>
          </a:p>
        </p:txBody>
      </p:sp>
      <p:sp>
        <p:nvSpPr>
          <p:cNvPr id="385029" name="Text Box 5"/>
          <p:cNvSpPr txBox="1">
            <a:spLocks noChangeArrowheads="1"/>
          </p:cNvSpPr>
          <p:nvPr/>
        </p:nvSpPr>
        <p:spPr bwMode="auto">
          <a:xfrm>
            <a:off x="4953000" y="12954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PRICING  </a:t>
            </a:r>
          </a:p>
        </p:txBody>
      </p:sp>
      <p:sp>
        <p:nvSpPr>
          <p:cNvPr id="385034" name="Text Box 10"/>
          <p:cNvSpPr txBox="1">
            <a:spLocks noChangeArrowheads="1"/>
          </p:cNvSpPr>
          <p:nvPr/>
        </p:nvSpPr>
        <p:spPr bwMode="auto">
          <a:xfrm>
            <a:off x="3124200" y="22098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UNIT PACK</a:t>
            </a:r>
          </a:p>
        </p:txBody>
      </p:sp>
      <p:sp>
        <p:nvSpPr>
          <p:cNvPr id="385035" name="Line 11"/>
          <p:cNvSpPr>
            <a:spLocks noChangeShapeType="1"/>
          </p:cNvSpPr>
          <p:nvPr/>
        </p:nvSpPr>
        <p:spPr bwMode="auto">
          <a:xfrm>
            <a:off x="4495800" y="2667000"/>
            <a:ext cx="0" cy="3048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385036" name="Text Box 12"/>
          <p:cNvSpPr txBox="1">
            <a:spLocks noChangeArrowheads="1"/>
          </p:cNvSpPr>
          <p:nvPr/>
        </p:nvSpPr>
        <p:spPr bwMode="auto">
          <a:xfrm>
            <a:off x="3124200" y="30480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COUNTING UNIT</a:t>
            </a:r>
          </a:p>
        </p:txBody>
      </p:sp>
      <p:sp>
        <p:nvSpPr>
          <p:cNvPr id="385037" name="Text Box 13"/>
          <p:cNvSpPr txBox="1">
            <a:spLocks noChangeArrowheads="1"/>
          </p:cNvSpPr>
          <p:nvPr/>
        </p:nvSpPr>
        <p:spPr bwMode="auto">
          <a:xfrm>
            <a:off x="6172200" y="32766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DOSAGE</a:t>
            </a:r>
          </a:p>
        </p:txBody>
      </p:sp>
      <p:sp>
        <p:nvSpPr>
          <p:cNvPr id="385038" name="Text Box 14"/>
          <p:cNvSpPr txBox="1">
            <a:spLocks noChangeArrowheads="1"/>
          </p:cNvSpPr>
          <p:nvPr/>
        </p:nvSpPr>
        <p:spPr bwMode="auto">
          <a:xfrm>
            <a:off x="6172200" y="37338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DURATION OF THERAPY</a:t>
            </a:r>
          </a:p>
        </p:txBody>
      </p:sp>
      <p:sp>
        <p:nvSpPr>
          <p:cNvPr id="385039" name="Line 15"/>
          <p:cNvSpPr>
            <a:spLocks noChangeShapeType="1"/>
          </p:cNvSpPr>
          <p:nvPr/>
        </p:nvSpPr>
        <p:spPr bwMode="auto">
          <a:xfrm>
            <a:off x="4495800" y="3505200"/>
            <a:ext cx="0" cy="4572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385040" name="AutoShape 16"/>
          <p:cNvSpPr>
            <a:spLocks/>
          </p:cNvSpPr>
          <p:nvPr/>
        </p:nvSpPr>
        <p:spPr bwMode="auto">
          <a:xfrm>
            <a:off x="6019800" y="3429000"/>
            <a:ext cx="76200" cy="533400"/>
          </a:xfrm>
          <a:prstGeom prst="leftBrace">
            <a:avLst>
              <a:gd name="adj1" fmla="val 58333"/>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85041" name="Line 17"/>
          <p:cNvSpPr>
            <a:spLocks noChangeShapeType="1"/>
          </p:cNvSpPr>
          <p:nvPr/>
        </p:nvSpPr>
        <p:spPr bwMode="auto">
          <a:xfrm flipH="1">
            <a:off x="4572000" y="3733800"/>
            <a:ext cx="137160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385042" name="Text Box 18"/>
          <p:cNvSpPr txBox="1">
            <a:spLocks noChangeArrowheads="1"/>
          </p:cNvSpPr>
          <p:nvPr/>
        </p:nvSpPr>
        <p:spPr bwMode="auto">
          <a:xfrm>
            <a:off x="3124200" y="40386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PRESCRIPTION TARGET</a:t>
            </a:r>
          </a:p>
        </p:txBody>
      </p:sp>
      <p:sp>
        <p:nvSpPr>
          <p:cNvPr id="385043" name="Text Box 19"/>
          <p:cNvSpPr txBox="1">
            <a:spLocks noChangeArrowheads="1"/>
          </p:cNvSpPr>
          <p:nvPr/>
        </p:nvSpPr>
        <p:spPr bwMode="auto">
          <a:xfrm>
            <a:off x="3124200" y="4953000"/>
            <a:ext cx="26670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NUMBER OF USER TARGET</a:t>
            </a:r>
          </a:p>
        </p:txBody>
      </p:sp>
      <p:sp>
        <p:nvSpPr>
          <p:cNvPr id="385044" name="Line 20"/>
          <p:cNvSpPr>
            <a:spLocks noChangeShapeType="1"/>
          </p:cNvSpPr>
          <p:nvPr/>
        </p:nvSpPr>
        <p:spPr bwMode="auto">
          <a:xfrm>
            <a:off x="4495800" y="4419600"/>
            <a:ext cx="0" cy="4572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385045" name="Text Box 21"/>
          <p:cNvSpPr txBox="1">
            <a:spLocks noChangeArrowheads="1"/>
          </p:cNvSpPr>
          <p:nvPr/>
        </p:nvSpPr>
        <p:spPr bwMode="auto">
          <a:xfrm>
            <a:off x="152400" y="33528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DOCTOR SPECIALTY</a:t>
            </a:r>
          </a:p>
        </p:txBody>
      </p:sp>
      <p:sp>
        <p:nvSpPr>
          <p:cNvPr id="385046" name="Text Box 22"/>
          <p:cNvSpPr txBox="1">
            <a:spLocks noChangeArrowheads="1"/>
          </p:cNvSpPr>
          <p:nvPr/>
        </p:nvSpPr>
        <p:spPr bwMode="auto">
          <a:xfrm>
            <a:off x="152400" y="3810000"/>
            <a:ext cx="2667000" cy="34607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600"/>
              <a:t>INDICATION</a:t>
            </a:r>
          </a:p>
        </p:txBody>
      </p:sp>
      <p:sp>
        <p:nvSpPr>
          <p:cNvPr id="385047" name="AutoShape 23"/>
          <p:cNvSpPr>
            <a:spLocks/>
          </p:cNvSpPr>
          <p:nvPr/>
        </p:nvSpPr>
        <p:spPr bwMode="auto">
          <a:xfrm>
            <a:off x="2895600" y="3429000"/>
            <a:ext cx="152400" cy="609600"/>
          </a:xfrm>
          <a:prstGeom prst="rightBrace">
            <a:avLst>
              <a:gd name="adj1" fmla="val 33333"/>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85048" name="Line 24"/>
          <p:cNvSpPr>
            <a:spLocks noChangeShapeType="1"/>
          </p:cNvSpPr>
          <p:nvPr/>
        </p:nvSpPr>
        <p:spPr bwMode="auto">
          <a:xfrm>
            <a:off x="3124200" y="3733800"/>
            <a:ext cx="121920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385049" name="Text Box 25"/>
          <p:cNvSpPr txBox="1">
            <a:spLocks noChangeArrowheads="1"/>
          </p:cNvSpPr>
          <p:nvPr/>
        </p:nvSpPr>
        <p:spPr bwMode="auto">
          <a:xfrm>
            <a:off x="6172200" y="4724400"/>
            <a:ext cx="26670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BY SPECIALTY</a:t>
            </a:r>
          </a:p>
        </p:txBody>
      </p:sp>
      <p:sp>
        <p:nvSpPr>
          <p:cNvPr id="385050" name="Text Box 26"/>
          <p:cNvSpPr txBox="1">
            <a:spLocks noChangeArrowheads="1"/>
          </p:cNvSpPr>
          <p:nvPr/>
        </p:nvSpPr>
        <p:spPr bwMode="auto">
          <a:xfrm>
            <a:off x="6172200" y="5181600"/>
            <a:ext cx="26670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BY INDICATION</a:t>
            </a:r>
          </a:p>
        </p:txBody>
      </p:sp>
      <p:sp>
        <p:nvSpPr>
          <p:cNvPr id="385051" name="Text Box 27"/>
          <p:cNvSpPr txBox="1">
            <a:spLocks noChangeArrowheads="1"/>
          </p:cNvSpPr>
          <p:nvPr/>
        </p:nvSpPr>
        <p:spPr bwMode="auto">
          <a:xfrm>
            <a:off x="152400" y="4572000"/>
            <a:ext cx="26670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EXISTING USERS</a:t>
            </a:r>
          </a:p>
        </p:txBody>
      </p:sp>
      <p:sp>
        <p:nvSpPr>
          <p:cNvPr id="385052" name="Text Box 28"/>
          <p:cNvSpPr txBox="1">
            <a:spLocks noChangeArrowheads="1"/>
          </p:cNvSpPr>
          <p:nvPr/>
        </p:nvSpPr>
        <p:spPr bwMode="auto">
          <a:xfrm>
            <a:off x="152400" y="4953000"/>
            <a:ext cx="26670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NEW USERS</a:t>
            </a:r>
          </a:p>
        </p:txBody>
      </p:sp>
      <p:sp>
        <p:nvSpPr>
          <p:cNvPr id="385053" name="AutoShape 29"/>
          <p:cNvSpPr>
            <a:spLocks/>
          </p:cNvSpPr>
          <p:nvPr/>
        </p:nvSpPr>
        <p:spPr bwMode="auto">
          <a:xfrm>
            <a:off x="6019800" y="4876800"/>
            <a:ext cx="76200" cy="533400"/>
          </a:xfrm>
          <a:prstGeom prst="leftBrace">
            <a:avLst>
              <a:gd name="adj1" fmla="val 58333"/>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85055" name="AutoShape 31"/>
          <p:cNvSpPr>
            <a:spLocks/>
          </p:cNvSpPr>
          <p:nvPr/>
        </p:nvSpPr>
        <p:spPr bwMode="auto">
          <a:xfrm>
            <a:off x="2895600" y="4800600"/>
            <a:ext cx="152400" cy="762000"/>
          </a:xfrm>
          <a:prstGeom prst="rightBrace">
            <a:avLst>
              <a:gd name="adj1" fmla="val 41667"/>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385056" name="Text Box 32"/>
          <p:cNvSpPr txBox="1">
            <a:spLocks noChangeArrowheads="1"/>
          </p:cNvSpPr>
          <p:nvPr/>
        </p:nvSpPr>
        <p:spPr bwMode="auto">
          <a:xfrm>
            <a:off x="152400" y="5400675"/>
            <a:ext cx="26670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AREA DEVELOPMENT PLAN</a:t>
            </a:r>
          </a:p>
        </p:txBody>
      </p:sp>
      <p:sp>
        <p:nvSpPr>
          <p:cNvPr id="385057" name="Line 33"/>
          <p:cNvSpPr>
            <a:spLocks noChangeShapeType="1"/>
          </p:cNvSpPr>
          <p:nvPr/>
        </p:nvSpPr>
        <p:spPr bwMode="auto">
          <a:xfrm>
            <a:off x="3962400" y="1447800"/>
            <a:ext cx="990600" cy="0"/>
          </a:xfrm>
          <a:prstGeom prst="line">
            <a:avLst/>
          </a:prstGeom>
          <a:noFill/>
          <a:ln w="9525">
            <a:solidFill>
              <a:schemeClr val="tx1"/>
            </a:solidFill>
            <a:round/>
            <a:headEnd/>
            <a:tailEnd/>
          </a:ln>
          <a:effectLst/>
        </p:spPr>
        <p:txBody>
          <a:bodyPr>
            <a:prstTxWarp prst="textNoShape">
              <a:avLst/>
            </a:prstTxWarp>
          </a:bodyPr>
          <a:lstStyle/>
          <a:p>
            <a:endParaRPr lang="en-US"/>
          </a:p>
        </p:txBody>
      </p:sp>
      <p:sp>
        <p:nvSpPr>
          <p:cNvPr id="385058" name="Line 34"/>
          <p:cNvSpPr>
            <a:spLocks noChangeShapeType="1"/>
          </p:cNvSpPr>
          <p:nvPr/>
        </p:nvSpPr>
        <p:spPr bwMode="auto">
          <a:xfrm>
            <a:off x="4495800" y="1447800"/>
            <a:ext cx="0" cy="6858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Date Placeholder 3"/>
          <p:cNvSpPr>
            <a:spLocks noGrp="1"/>
          </p:cNvSpPr>
          <p:nvPr>
            <p:ph type="dt" sz="half" idx="10"/>
          </p:nvPr>
        </p:nvSpPr>
        <p:spPr/>
        <p:txBody>
          <a:bodyPr/>
          <a:lstStyle/>
          <a:p>
            <a:fld id="{B5C0C06F-8902-6B45-8FBF-E4457BA521BA}" type="datetime4">
              <a:rPr lang="en-US"/>
              <a:pPr/>
              <a:t>August 24, 2020</a:t>
            </a:fld>
            <a:endParaRPr lang="en-US"/>
          </a:p>
        </p:txBody>
      </p:sp>
      <p:sp>
        <p:nvSpPr>
          <p:cNvPr id="23" name="Slide Number Placeholder 5"/>
          <p:cNvSpPr>
            <a:spLocks noGrp="1"/>
          </p:cNvSpPr>
          <p:nvPr>
            <p:ph type="sldNum" sz="quarter" idx="12"/>
          </p:nvPr>
        </p:nvSpPr>
        <p:spPr/>
        <p:txBody>
          <a:bodyPr/>
          <a:lstStyle/>
          <a:p>
            <a:fld id="{2D39706F-2C6B-9B40-B858-34A04B94A39B}" type="slidenum">
              <a:rPr lang="en-US"/>
              <a:pPr/>
              <a:t>76</a:t>
            </a:fld>
            <a:endParaRPr lang="en-US"/>
          </a:p>
        </p:txBody>
      </p:sp>
      <p:sp>
        <p:nvSpPr>
          <p:cNvPr id="413701" name="Rectangle 5"/>
          <p:cNvSpPr>
            <a:spLocks noChangeArrowheads="1"/>
          </p:cNvSpPr>
          <p:nvPr/>
        </p:nvSpPr>
        <p:spPr bwMode="auto">
          <a:xfrm>
            <a:off x="914400" y="1828800"/>
            <a:ext cx="2057400" cy="1066800"/>
          </a:xfrm>
          <a:prstGeom prst="rect">
            <a:avLst/>
          </a:prstGeom>
          <a:solidFill>
            <a:srgbClr val="CCFFFF"/>
          </a:solidFill>
          <a:ln w="28575">
            <a:solidFill>
              <a:schemeClr val="tx1"/>
            </a:solidFill>
            <a:miter lim="800000"/>
            <a:headEnd/>
            <a:tailEnd/>
          </a:ln>
          <a:effectLst/>
        </p:spPr>
        <p:txBody>
          <a:bodyPr lIns="90488" tIns="44450" rIns="90488" bIns="44450">
            <a:prstTxWarp prst="textNoShape">
              <a:avLst/>
            </a:prstTxWarp>
          </a:bodyPr>
          <a:lstStyle/>
          <a:p>
            <a:pPr marL="342900" indent="-342900" eaLnBrk="1" hangingPunct="1">
              <a:lnSpc>
                <a:spcPts val="2700"/>
              </a:lnSpc>
              <a:spcBef>
                <a:spcPct val="20000"/>
              </a:spcBef>
            </a:pPr>
            <a:r>
              <a:rPr lang="en-US" sz="1600">
                <a:solidFill>
                  <a:schemeClr val="tx2"/>
                </a:solidFill>
              </a:rPr>
              <a:t>TOTAL </a:t>
            </a:r>
          </a:p>
          <a:p>
            <a:pPr marL="342900" indent="-342900" eaLnBrk="1" hangingPunct="1">
              <a:lnSpc>
                <a:spcPts val="2700"/>
              </a:lnSpc>
              <a:spcBef>
                <a:spcPct val="20000"/>
              </a:spcBef>
            </a:pPr>
            <a:r>
              <a:rPr lang="en-US" sz="1600">
                <a:solidFill>
                  <a:schemeClr val="tx2"/>
                </a:solidFill>
              </a:rPr>
              <a:t>PRODUCT</a:t>
            </a:r>
          </a:p>
        </p:txBody>
      </p:sp>
      <p:sp>
        <p:nvSpPr>
          <p:cNvPr id="413702" name="Rectangle 6"/>
          <p:cNvSpPr>
            <a:spLocks noChangeArrowheads="1"/>
          </p:cNvSpPr>
          <p:nvPr/>
        </p:nvSpPr>
        <p:spPr bwMode="auto">
          <a:xfrm>
            <a:off x="3484563" y="1447800"/>
            <a:ext cx="5659437" cy="2073275"/>
          </a:xfrm>
          <a:prstGeom prst="rect">
            <a:avLst/>
          </a:prstGeom>
          <a:noFill/>
          <a:ln w="12700">
            <a:noFill/>
            <a:miter lim="800000"/>
            <a:headEnd/>
            <a:tailEnd/>
          </a:ln>
          <a:effectLst/>
        </p:spPr>
        <p:txBody>
          <a:bodyPr lIns="90488" tIns="44450" rIns="90488" bIns="44450">
            <a:prstTxWarp prst="textNoShape">
              <a:avLst/>
            </a:prstTxWarp>
            <a:spAutoFit/>
          </a:bodyPr>
          <a:lstStyle/>
          <a:p>
            <a:pPr>
              <a:spcBef>
                <a:spcPct val="0"/>
              </a:spcBef>
              <a:buFontTx/>
              <a:buChar char="•"/>
            </a:pPr>
            <a:r>
              <a:rPr lang="en-US" sz="2600" b="1">
                <a:solidFill>
                  <a:srgbClr val="008080"/>
                </a:solidFill>
                <a:latin typeface="Times New Roman" pitchFamily="-112" charset="0"/>
              </a:rPr>
              <a:t> the broad spectrum of tangible   </a:t>
            </a:r>
          </a:p>
          <a:p>
            <a:pPr>
              <a:spcBef>
                <a:spcPct val="0"/>
              </a:spcBef>
            </a:pPr>
            <a:r>
              <a:rPr lang="en-US" sz="2600" b="1">
                <a:solidFill>
                  <a:srgbClr val="008080"/>
                </a:solidFill>
                <a:latin typeface="Times New Roman" pitchFamily="-112" charset="0"/>
              </a:rPr>
              <a:t>  and intangible benefits that a  </a:t>
            </a:r>
          </a:p>
          <a:p>
            <a:pPr>
              <a:spcBef>
                <a:spcPct val="0"/>
              </a:spcBef>
            </a:pPr>
            <a:r>
              <a:rPr lang="en-US" sz="2600" b="1">
                <a:solidFill>
                  <a:srgbClr val="008080"/>
                </a:solidFill>
                <a:latin typeface="Times New Roman" pitchFamily="-112" charset="0"/>
              </a:rPr>
              <a:t>  buyer might gain from a product  </a:t>
            </a:r>
          </a:p>
          <a:p>
            <a:pPr>
              <a:spcBef>
                <a:spcPct val="0"/>
              </a:spcBef>
            </a:pPr>
            <a:r>
              <a:rPr lang="en-US" sz="2600" b="1">
                <a:solidFill>
                  <a:srgbClr val="008080"/>
                </a:solidFill>
                <a:latin typeface="Times New Roman" pitchFamily="-112" charset="0"/>
              </a:rPr>
              <a:t>  once it has been purchased; </a:t>
            </a:r>
          </a:p>
          <a:p>
            <a:pPr>
              <a:spcBef>
                <a:spcPct val="0"/>
              </a:spcBef>
              <a:buFontTx/>
              <a:buChar char="•"/>
            </a:pPr>
            <a:r>
              <a:rPr lang="en-US" sz="2600" b="1">
                <a:solidFill>
                  <a:srgbClr val="008080"/>
                </a:solidFill>
                <a:latin typeface="Times New Roman" pitchFamily="-112" charset="0"/>
              </a:rPr>
              <a:t> a bundle of benefits</a:t>
            </a:r>
          </a:p>
        </p:txBody>
      </p:sp>
      <p:grpSp>
        <p:nvGrpSpPr>
          <p:cNvPr id="2" name="Group 23"/>
          <p:cNvGrpSpPr>
            <a:grpSpLocks/>
          </p:cNvGrpSpPr>
          <p:nvPr/>
        </p:nvGrpSpPr>
        <p:grpSpPr bwMode="auto">
          <a:xfrm>
            <a:off x="609600" y="3581400"/>
            <a:ext cx="7696200" cy="1917700"/>
            <a:chOff x="384" y="2488"/>
            <a:chExt cx="4848" cy="1208"/>
          </a:xfrm>
        </p:grpSpPr>
        <p:sp>
          <p:nvSpPr>
            <p:cNvPr id="413703" name="Rectangle 7"/>
            <p:cNvSpPr>
              <a:spLocks noChangeArrowheads="1"/>
            </p:cNvSpPr>
            <p:nvPr/>
          </p:nvSpPr>
          <p:spPr bwMode="auto">
            <a:xfrm>
              <a:off x="449" y="2640"/>
              <a:ext cx="2867" cy="325"/>
            </a:xfrm>
            <a:prstGeom prst="rect">
              <a:avLst/>
            </a:prstGeom>
            <a:noFill/>
            <a:ln w="12700">
              <a:noFill/>
              <a:miter lim="800000"/>
              <a:headEnd/>
              <a:tailEnd/>
            </a:ln>
            <a:effectLst/>
          </p:spPr>
          <p:txBody>
            <a:bodyPr lIns="90488" tIns="44450" rIns="90488" bIns="44450">
              <a:prstTxWarp prst="textNoShape">
                <a:avLst/>
              </a:prstTxWarp>
              <a:spAutoFit/>
            </a:bodyPr>
            <a:lstStyle/>
            <a:p>
              <a:pPr>
                <a:spcBef>
                  <a:spcPct val="0"/>
                </a:spcBef>
              </a:pPr>
              <a:r>
                <a:rPr lang="en-US" sz="2800" b="1">
                  <a:latin typeface="Times New Roman" pitchFamily="-112" charset="0"/>
                </a:rPr>
                <a:t>Primary characteristics</a:t>
              </a:r>
            </a:p>
          </p:txBody>
        </p:sp>
        <p:sp>
          <p:nvSpPr>
            <p:cNvPr id="413704" name="Line 8"/>
            <p:cNvSpPr>
              <a:spLocks noChangeShapeType="1"/>
            </p:cNvSpPr>
            <p:nvPr/>
          </p:nvSpPr>
          <p:spPr bwMode="auto">
            <a:xfrm>
              <a:off x="3028" y="2784"/>
              <a:ext cx="80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05" name="Line 9"/>
            <p:cNvSpPr>
              <a:spLocks noChangeShapeType="1"/>
            </p:cNvSpPr>
            <p:nvPr/>
          </p:nvSpPr>
          <p:spPr bwMode="auto">
            <a:xfrm>
              <a:off x="3840" y="2644"/>
              <a:ext cx="0" cy="280"/>
            </a:xfrm>
            <a:prstGeom prst="line">
              <a:avLst/>
            </a:prstGeom>
            <a:noFill/>
            <a:ln w="12700">
              <a:solidFill>
                <a:schemeClr val="tx1"/>
              </a:solidFill>
              <a:round/>
              <a:headEnd/>
              <a:tailEnd/>
            </a:ln>
            <a:effectLst/>
          </p:spPr>
          <p:txBody>
            <a:bodyPr wrap="none" anchor="ctr">
              <a:prstTxWarp prst="textNoShape">
                <a:avLst/>
              </a:prstTxWarp>
            </a:bodyPr>
            <a:lstStyle/>
            <a:p>
              <a:endParaRPr lang="en-US"/>
            </a:p>
          </p:txBody>
        </p:sp>
        <p:sp>
          <p:nvSpPr>
            <p:cNvPr id="413706" name="Line 10"/>
            <p:cNvSpPr>
              <a:spLocks noChangeShapeType="1"/>
            </p:cNvSpPr>
            <p:nvPr/>
          </p:nvSpPr>
          <p:spPr bwMode="auto">
            <a:xfrm>
              <a:off x="3844" y="2640"/>
              <a:ext cx="32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07" name="Line 11"/>
            <p:cNvSpPr>
              <a:spLocks noChangeShapeType="1"/>
            </p:cNvSpPr>
            <p:nvPr/>
          </p:nvSpPr>
          <p:spPr bwMode="auto">
            <a:xfrm>
              <a:off x="3844" y="2928"/>
              <a:ext cx="32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08" name="Rectangle 12"/>
            <p:cNvSpPr>
              <a:spLocks noChangeArrowheads="1"/>
            </p:cNvSpPr>
            <p:nvPr/>
          </p:nvSpPr>
          <p:spPr bwMode="auto">
            <a:xfrm>
              <a:off x="4234" y="2488"/>
              <a:ext cx="998" cy="286"/>
            </a:xfrm>
            <a:prstGeom prst="rect">
              <a:avLst/>
            </a:prstGeom>
            <a:noFill/>
            <a:ln w="12700">
              <a:noFill/>
              <a:miter lim="800000"/>
              <a:headEnd/>
              <a:tailEnd/>
            </a:ln>
            <a:effectLst/>
          </p:spPr>
          <p:txBody>
            <a:bodyPr lIns="90488" tIns="44450" rIns="90488" bIns="44450">
              <a:prstTxWarp prst="textNoShape">
                <a:avLst/>
              </a:prstTxWarp>
              <a:spAutoFit/>
            </a:bodyPr>
            <a:lstStyle/>
            <a:p>
              <a:r>
                <a:rPr lang="en-US" sz="2400" b="1">
                  <a:latin typeface="Times New Roman" pitchFamily="-112" charset="0"/>
                </a:rPr>
                <a:t>common</a:t>
              </a:r>
            </a:p>
          </p:txBody>
        </p:sp>
        <p:sp>
          <p:nvSpPr>
            <p:cNvPr id="413709" name="Rectangle 13"/>
            <p:cNvSpPr>
              <a:spLocks noChangeArrowheads="1"/>
            </p:cNvSpPr>
            <p:nvPr/>
          </p:nvSpPr>
          <p:spPr bwMode="auto">
            <a:xfrm>
              <a:off x="4224" y="2736"/>
              <a:ext cx="998" cy="286"/>
            </a:xfrm>
            <a:prstGeom prst="rect">
              <a:avLst/>
            </a:prstGeom>
            <a:noFill/>
            <a:ln w="12700">
              <a:noFill/>
              <a:miter lim="800000"/>
              <a:headEnd/>
              <a:tailEnd/>
            </a:ln>
            <a:effectLst/>
          </p:spPr>
          <p:txBody>
            <a:bodyPr lIns="90488" tIns="44450" rIns="90488" bIns="44450">
              <a:prstTxWarp prst="textNoShape">
                <a:avLst/>
              </a:prstTxWarp>
              <a:spAutoFit/>
            </a:bodyPr>
            <a:lstStyle/>
            <a:p>
              <a:r>
                <a:rPr lang="en-US" sz="2400" b="1">
                  <a:latin typeface="Times New Roman" pitchFamily="-112" charset="0"/>
                </a:rPr>
                <a:t>salient</a:t>
              </a:r>
            </a:p>
          </p:txBody>
        </p:sp>
        <p:sp>
          <p:nvSpPr>
            <p:cNvPr id="413710" name="Rectangle 14"/>
            <p:cNvSpPr>
              <a:spLocks noChangeArrowheads="1"/>
            </p:cNvSpPr>
            <p:nvPr/>
          </p:nvSpPr>
          <p:spPr bwMode="auto">
            <a:xfrm>
              <a:off x="384" y="3264"/>
              <a:ext cx="2691" cy="325"/>
            </a:xfrm>
            <a:prstGeom prst="rect">
              <a:avLst/>
            </a:prstGeom>
            <a:noFill/>
            <a:ln w="12700">
              <a:noFill/>
              <a:miter lim="800000"/>
              <a:headEnd/>
              <a:tailEnd/>
            </a:ln>
            <a:effectLst/>
          </p:spPr>
          <p:txBody>
            <a:bodyPr lIns="90488" tIns="44450" rIns="90488" bIns="44450">
              <a:prstTxWarp prst="textNoShape">
                <a:avLst/>
              </a:prstTxWarp>
              <a:spAutoFit/>
            </a:bodyPr>
            <a:lstStyle/>
            <a:p>
              <a:pPr>
                <a:spcBef>
                  <a:spcPct val="0"/>
                </a:spcBef>
              </a:pPr>
              <a:r>
                <a:rPr lang="en-US" sz="2800" b="1">
                  <a:latin typeface="Times New Roman" pitchFamily="-112" charset="0"/>
                </a:rPr>
                <a:t>Auxiliary characteristics</a:t>
              </a:r>
            </a:p>
          </p:txBody>
        </p:sp>
        <p:sp>
          <p:nvSpPr>
            <p:cNvPr id="413711" name="Line 15"/>
            <p:cNvSpPr>
              <a:spLocks noChangeShapeType="1"/>
            </p:cNvSpPr>
            <p:nvPr/>
          </p:nvSpPr>
          <p:spPr bwMode="auto">
            <a:xfrm>
              <a:off x="3028" y="3456"/>
              <a:ext cx="80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12" name="Line 16"/>
            <p:cNvSpPr>
              <a:spLocks noChangeShapeType="1"/>
            </p:cNvSpPr>
            <p:nvPr/>
          </p:nvSpPr>
          <p:spPr bwMode="auto">
            <a:xfrm>
              <a:off x="3844" y="3216"/>
              <a:ext cx="32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13" name="Line 17"/>
            <p:cNvSpPr>
              <a:spLocks noChangeShapeType="1"/>
            </p:cNvSpPr>
            <p:nvPr/>
          </p:nvSpPr>
          <p:spPr bwMode="auto">
            <a:xfrm>
              <a:off x="3844" y="3456"/>
              <a:ext cx="32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14" name="Line 18"/>
            <p:cNvSpPr>
              <a:spLocks noChangeShapeType="1"/>
            </p:cNvSpPr>
            <p:nvPr/>
          </p:nvSpPr>
          <p:spPr bwMode="auto">
            <a:xfrm>
              <a:off x="3840" y="3220"/>
              <a:ext cx="0" cy="472"/>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15" name="Line 19"/>
            <p:cNvSpPr>
              <a:spLocks noChangeShapeType="1"/>
            </p:cNvSpPr>
            <p:nvPr/>
          </p:nvSpPr>
          <p:spPr bwMode="auto">
            <a:xfrm>
              <a:off x="3844" y="3696"/>
              <a:ext cx="328" cy="0"/>
            </a:xfrm>
            <a:prstGeom prst="line">
              <a:avLst/>
            </a:prstGeom>
            <a:noFill/>
            <a:ln w="38100">
              <a:solidFill>
                <a:schemeClr val="tx1"/>
              </a:solidFill>
              <a:round/>
              <a:headEnd/>
              <a:tailEnd/>
            </a:ln>
            <a:effectLst/>
          </p:spPr>
          <p:txBody>
            <a:bodyPr wrap="none" anchor="ctr">
              <a:prstTxWarp prst="textNoShape">
                <a:avLst/>
              </a:prstTxWarp>
            </a:bodyPr>
            <a:lstStyle/>
            <a:p>
              <a:endParaRPr lang="en-US"/>
            </a:p>
          </p:txBody>
        </p:sp>
        <p:sp>
          <p:nvSpPr>
            <p:cNvPr id="413716" name="Rectangle 20"/>
            <p:cNvSpPr>
              <a:spLocks noChangeArrowheads="1"/>
            </p:cNvSpPr>
            <p:nvPr/>
          </p:nvSpPr>
          <p:spPr bwMode="auto">
            <a:xfrm>
              <a:off x="4272" y="3111"/>
              <a:ext cx="914" cy="248"/>
            </a:xfrm>
            <a:prstGeom prst="rect">
              <a:avLst/>
            </a:prstGeom>
            <a:noFill/>
            <a:ln w="12700">
              <a:noFill/>
              <a:miter lim="800000"/>
              <a:headEnd/>
              <a:tailEnd/>
            </a:ln>
            <a:effectLst/>
          </p:spPr>
          <p:txBody>
            <a:bodyPr lIns="90488" tIns="44450" rIns="90488" bIns="44450">
              <a:prstTxWarp prst="textNoShape">
                <a:avLst/>
              </a:prstTxWarp>
              <a:spAutoFit/>
            </a:bodyPr>
            <a:lstStyle/>
            <a:p>
              <a:pPr>
                <a:spcBef>
                  <a:spcPct val="0"/>
                </a:spcBef>
              </a:pPr>
              <a:r>
                <a:rPr lang="en-US" sz="2000" b="1">
                  <a:latin typeface="Times New Roman" pitchFamily="-112" charset="0"/>
                </a:rPr>
                <a:t>designed</a:t>
              </a:r>
            </a:p>
          </p:txBody>
        </p:sp>
      </p:grpSp>
      <p:sp>
        <p:nvSpPr>
          <p:cNvPr id="413717" name="Rectangle 21"/>
          <p:cNvSpPr>
            <a:spLocks noChangeArrowheads="1"/>
          </p:cNvSpPr>
          <p:nvPr/>
        </p:nvSpPr>
        <p:spPr bwMode="auto">
          <a:xfrm>
            <a:off x="6797675" y="4876800"/>
            <a:ext cx="2193925" cy="393700"/>
          </a:xfrm>
          <a:prstGeom prst="rect">
            <a:avLst/>
          </a:prstGeom>
          <a:noFill/>
          <a:ln w="12700">
            <a:noFill/>
            <a:miter lim="800000"/>
            <a:headEnd/>
            <a:tailEnd/>
          </a:ln>
          <a:effectLst/>
        </p:spPr>
        <p:txBody>
          <a:bodyPr lIns="90488" tIns="44450" rIns="90488" bIns="44450">
            <a:prstTxWarp prst="textNoShape">
              <a:avLst/>
            </a:prstTxWarp>
            <a:spAutoFit/>
          </a:bodyPr>
          <a:lstStyle/>
          <a:p>
            <a:pPr>
              <a:spcBef>
                <a:spcPct val="0"/>
              </a:spcBef>
            </a:pPr>
            <a:r>
              <a:rPr lang="en-US" sz="2000" b="1">
                <a:latin typeface="Times New Roman" pitchFamily="-112" charset="0"/>
              </a:rPr>
              <a:t>distinguishing</a:t>
            </a:r>
          </a:p>
        </p:txBody>
      </p:sp>
      <p:sp>
        <p:nvSpPr>
          <p:cNvPr id="413718" name="Rectangle 22"/>
          <p:cNvSpPr>
            <a:spLocks noChangeArrowheads="1"/>
          </p:cNvSpPr>
          <p:nvPr/>
        </p:nvSpPr>
        <p:spPr bwMode="auto">
          <a:xfrm>
            <a:off x="6781800" y="5245100"/>
            <a:ext cx="2032000" cy="393700"/>
          </a:xfrm>
          <a:prstGeom prst="rect">
            <a:avLst/>
          </a:prstGeom>
          <a:noFill/>
          <a:ln w="12700">
            <a:noFill/>
            <a:miter lim="800000"/>
            <a:headEnd/>
            <a:tailEnd/>
          </a:ln>
          <a:effectLst/>
        </p:spPr>
        <p:txBody>
          <a:bodyPr lIns="90488" tIns="44450" rIns="90488" bIns="44450">
            <a:prstTxWarp prst="textNoShape">
              <a:avLst/>
            </a:prstTxWarp>
            <a:spAutoFit/>
          </a:bodyPr>
          <a:lstStyle/>
          <a:p>
            <a:pPr>
              <a:spcBef>
                <a:spcPct val="0"/>
              </a:spcBef>
            </a:pPr>
            <a:r>
              <a:rPr lang="en-US" sz="2000" b="1">
                <a:latin typeface="Times New Roman" pitchFamily="-112" charset="0"/>
              </a:rPr>
              <a:t>disconnected</a:t>
            </a:r>
          </a:p>
        </p:txBody>
      </p:sp>
      <p:sp>
        <p:nvSpPr>
          <p:cNvPr id="413721" name="Text Box 25"/>
          <p:cNvSpPr txBox="1">
            <a:spLocks noChangeArrowheads="1"/>
          </p:cNvSpPr>
          <p:nvPr/>
        </p:nvSpPr>
        <p:spPr bwMode="auto">
          <a:xfrm>
            <a:off x="609600" y="457200"/>
            <a:ext cx="4953000" cy="823913"/>
          </a:xfrm>
          <a:prstGeom prst="rect">
            <a:avLst/>
          </a:prstGeom>
          <a:noFill/>
          <a:ln w="9525">
            <a:noFill/>
            <a:miter lim="800000"/>
            <a:headEnd/>
            <a:tailEnd/>
          </a:ln>
          <a:effectLst/>
        </p:spPr>
        <p:txBody>
          <a:bodyPr>
            <a:prstTxWarp prst="textNoShape">
              <a:avLst/>
            </a:prstTxWarp>
            <a:spAutoFit/>
          </a:bodyPr>
          <a:lstStyle/>
          <a:p>
            <a:pPr algn="ctr"/>
            <a:r>
              <a:rPr lang="en-US" sz="4800"/>
              <a:t>PRODUCT</a:t>
            </a:r>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D8376EE-0780-4F47-B4E3-49A6FF8DBF7A}" type="datetime4">
              <a:rPr lang="en-US"/>
              <a:pPr/>
              <a:t>August 24, 2020</a:t>
            </a:fld>
            <a:endParaRPr lang="en-US"/>
          </a:p>
        </p:txBody>
      </p:sp>
      <p:sp>
        <p:nvSpPr>
          <p:cNvPr id="6" name="Slide Number Placeholder 6"/>
          <p:cNvSpPr>
            <a:spLocks noGrp="1"/>
          </p:cNvSpPr>
          <p:nvPr>
            <p:ph type="sldNum" sz="quarter" idx="12"/>
          </p:nvPr>
        </p:nvSpPr>
        <p:spPr/>
        <p:txBody>
          <a:bodyPr/>
          <a:lstStyle/>
          <a:p>
            <a:fld id="{95F1201E-6BCF-F545-88E2-C1D5B2349CE1}" type="slidenum">
              <a:rPr lang="en-US"/>
              <a:pPr/>
              <a:t>77</a:t>
            </a:fld>
            <a:endParaRPr lang="en-US"/>
          </a:p>
        </p:txBody>
      </p:sp>
      <p:sp>
        <p:nvSpPr>
          <p:cNvPr id="477189" name="Rectangle 5"/>
          <p:cNvSpPr>
            <a:spLocks noGrp="1" noChangeArrowheads="1"/>
          </p:cNvSpPr>
          <p:nvPr>
            <p:ph type="title"/>
          </p:nvPr>
        </p:nvSpPr>
        <p:spPr>
          <a:xfrm>
            <a:off x="609600" y="76200"/>
            <a:ext cx="8077200" cy="990600"/>
          </a:xfrm>
        </p:spPr>
        <p:txBody>
          <a:bodyPr>
            <a:normAutofit/>
          </a:bodyPr>
          <a:lstStyle/>
          <a:p>
            <a:r>
              <a:rPr lang="en-US" dirty="0"/>
              <a:t>Types of Prescription Drugs </a:t>
            </a:r>
          </a:p>
        </p:txBody>
      </p:sp>
      <p:sp>
        <p:nvSpPr>
          <p:cNvPr id="477188" name="Rectangle 4"/>
          <p:cNvSpPr>
            <a:spLocks noGrp="1" noChangeArrowheads="1"/>
          </p:cNvSpPr>
          <p:nvPr>
            <p:ph type="body" sz="half" idx="1"/>
          </p:nvPr>
        </p:nvSpPr>
        <p:spPr>
          <a:xfrm>
            <a:off x="0" y="1066800"/>
            <a:ext cx="4648200" cy="4953000"/>
          </a:xfrm>
          <a:noFill/>
          <a:ln/>
        </p:spPr>
        <p:txBody>
          <a:bodyPr>
            <a:normAutofit/>
          </a:bodyPr>
          <a:lstStyle/>
          <a:p>
            <a:r>
              <a:rPr lang="en-US" sz="1400" b="1" dirty="0"/>
              <a:t>Innovator drug                                                                                                                         </a:t>
            </a:r>
          </a:p>
          <a:p>
            <a:pPr>
              <a:buNone/>
            </a:pPr>
            <a:r>
              <a:rPr lang="en-US" sz="1400" b="1" dirty="0"/>
              <a:t> </a:t>
            </a:r>
            <a:r>
              <a:rPr lang="en-US" sz="1400" dirty="0"/>
              <a:t>A drug that receives a patent on its chemical formulation or manufacturing process, and is sold under a brand name</a:t>
            </a:r>
          </a:p>
          <a:p>
            <a:r>
              <a:rPr lang="en-US" sz="1400" b="1" dirty="0"/>
              <a:t>Brand name drug</a:t>
            </a:r>
          </a:p>
          <a:p>
            <a:pPr>
              <a:buNone/>
            </a:pPr>
            <a:r>
              <a:rPr lang="en-US" sz="1400" dirty="0"/>
              <a:t>An innovator drug</a:t>
            </a:r>
          </a:p>
          <a:p>
            <a:r>
              <a:rPr lang="en-GB" sz="1400" b="1" dirty="0"/>
              <a:t>Generic drug</a:t>
            </a:r>
          </a:p>
          <a:p>
            <a:pPr>
              <a:buNone/>
            </a:pPr>
            <a:r>
              <a:rPr lang="en-US" sz="1400" dirty="0"/>
              <a:t>A copy of an innovator drug. Contains the same active ingredients and is judged to be comparable in terms of strength, quality and therapeutic effectiveness. Generic drugs may be sold after the patent on a brand name pharmaceutical has expired. Generic drugs are generally sold under their chemical name rather than under a brand name</a:t>
            </a:r>
          </a:p>
        </p:txBody>
      </p:sp>
      <p:sp>
        <p:nvSpPr>
          <p:cNvPr id="477190" name="Rectangle 6"/>
          <p:cNvSpPr>
            <a:spLocks noGrp="1" noChangeArrowheads="1"/>
          </p:cNvSpPr>
          <p:nvPr>
            <p:ph type="body" sz="half" idx="2"/>
          </p:nvPr>
        </p:nvSpPr>
        <p:spPr>
          <a:xfrm>
            <a:off x="4648200" y="1752600"/>
            <a:ext cx="4495800" cy="5105400"/>
          </a:xfrm>
        </p:spPr>
        <p:txBody>
          <a:bodyPr>
            <a:normAutofit/>
          </a:bodyPr>
          <a:lstStyle/>
          <a:p>
            <a:r>
              <a:rPr lang="en-US" sz="1600" b="1" dirty="0"/>
              <a:t>Breakthrough drug</a:t>
            </a:r>
          </a:p>
          <a:p>
            <a:pPr>
              <a:buNone/>
            </a:pPr>
            <a:r>
              <a:rPr lang="en-US" sz="1600" dirty="0"/>
              <a:t>The first brand name drug to use a particular mechanism or to use a particular method for treating a given disease, e.g. Rhône-Poulenc Rorer’s </a:t>
            </a:r>
            <a:r>
              <a:rPr lang="en-US" sz="1600" dirty="0" err="1"/>
              <a:t>Rilutek</a:t>
            </a:r>
            <a:r>
              <a:rPr lang="en-US" sz="1600" dirty="0"/>
              <a:t> for amyotrophic lateral sclerosis (ALS)</a:t>
            </a:r>
          </a:p>
          <a:p>
            <a:r>
              <a:rPr lang="en-US" sz="1600" b="1" dirty="0"/>
              <a:t>Me-too drug</a:t>
            </a:r>
          </a:p>
          <a:p>
            <a:pPr>
              <a:buNone/>
            </a:pPr>
            <a:r>
              <a:rPr lang="en-US" sz="1600" dirty="0"/>
              <a:t>A brand name drug that uses the same therapeutic mechanism as a breakthrough drug and therefore competes with it directly, e.g. Schering Health Care’s interferon beta drug, </a:t>
            </a:r>
            <a:r>
              <a:rPr lang="en-US" sz="1600" dirty="0" err="1"/>
              <a:t>Betaferon</a:t>
            </a:r>
            <a:r>
              <a:rPr lang="en-US" sz="1600" dirty="0"/>
              <a:t>, used in MS now has two interferon beta rivals in the form of </a:t>
            </a:r>
            <a:r>
              <a:rPr lang="en-US" sz="1600" dirty="0" err="1"/>
              <a:t>Biogen’s</a:t>
            </a:r>
            <a:r>
              <a:rPr lang="en-US" sz="1600" dirty="0"/>
              <a:t> </a:t>
            </a:r>
            <a:r>
              <a:rPr lang="en-US" sz="1600" dirty="0" err="1"/>
              <a:t>Avonex</a:t>
            </a:r>
            <a:r>
              <a:rPr lang="en-US" sz="1600" dirty="0"/>
              <a:t>, and Ares-</a:t>
            </a:r>
            <a:r>
              <a:rPr lang="en-US" sz="1600" dirty="0" err="1"/>
              <a:t>Serono’s</a:t>
            </a:r>
            <a:r>
              <a:rPr lang="en-US" sz="1600" dirty="0"/>
              <a:t> </a:t>
            </a:r>
            <a:r>
              <a:rPr lang="en-US" sz="1600" dirty="0" err="1"/>
              <a:t>Rebif</a:t>
            </a:r>
            <a:endParaRPr lang="en-US" sz="1600" dirty="0"/>
          </a:p>
          <a:p>
            <a:endParaRPr lang="en-US" sz="1600" dirty="0"/>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3"/>
          <p:cNvSpPr>
            <a:spLocks noGrp="1"/>
          </p:cNvSpPr>
          <p:nvPr>
            <p:ph type="dt" sz="half" idx="10"/>
          </p:nvPr>
        </p:nvSpPr>
        <p:spPr/>
        <p:txBody>
          <a:bodyPr/>
          <a:lstStyle/>
          <a:p>
            <a:fld id="{DD4399E7-00B4-AE46-88C4-9A44AD1B84BA}" type="datetime4">
              <a:rPr lang="en-US"/>
              <a:pPr/>
              <a:t>August 24, 2020</a:t>
            </a:fld>
            <a:endParaRPr lang="en-US"/>
          </a:p>
        </p:txBody>
      </p:sp>
      <p:sp>
        <p:nvSpPr>
          <p:cNvPr id="14" name="Slide Number Placeholder 5"/>
          <p:cNvSpPr>
            <a:spLocks noGrp="1"/>
          </p:cNvSpPr>
          <p:nvPr>
            <p:ph type="sldNum" sz="quarter" idx="12"/>
          </p:nvPr>
        </p:nvSpPr>
        <p:spPr/>
        <p:txBody>
          <a:bodyPr/>
          <a:lstStyle/>
          <a:p>
            <a:fld id="{2B4967D1-A7A6-6F42-8DF2-15AD6080D1EC}" type="slidenum">
              <a:rPr lang="en-US"/>
              <a:pPr/>
              <a:t>78</a:t>
            </a:fld>
            <a:endParaRPr lang="en-US"/>
          </a:p>
        </p:txBody>
      </p:sp>
      <p:sp>
        <p:nvSpPr>
          <p:cNvPr id="414724" name="Rectangle 4"/>
          <p:cNvSpPr>
            <a:spLocks noGrp="1" noChangeArrowheads="1"/>
          </p:cNvSpPr>
          <p:nvPr>
            <p:ph type="title"/>
          </p:nvPr>
        </p:nvSpPr>
        <p:spPr>
          <a:noFill/>
          <a:ln/>
        </p:spPr>
        <p:txBody>
          <a:bodyPr/>
          <a:lstStyle/>
          <a:p>
            <a:r>
              <a:rPr lang="en-US" sz="3000" b="0"/>
              <a:t>Five Levels of a Product</a:t>
            </a:r>
          </a:p>
        </p:txBody>
      </p:sp>
      <p:grpSp>
        <p:nvGrpSpPr>
          <p:cNvPr id="2" name="Group 6"/>
          <p:cNvGrpSpPr>
            <a:grpSpLocks/>
          </p:cNvGrpSpPr>
          <p:nvPr/>
        </p:nvGrpSpPr>
        <p:grpSpPr bwMode="auto">
          <a:xfrm>
            <a:off x="990600" y="1231900"/>
            <a:ext cx="6831013" cy="4635500"/>
            <a:chOff x="829" y="1060"/>
            <a:chExt cx="4303" cy="2920"/>
          </a:xfrm>
        </p:grpSpPr>
        <p:sp>
          <p:nvSpPr>
            <p:cNvPr id="414727" name="Oval 7"/>
            <p:cNvSpPr>
              <a:spLocks noChangeArrowheads="1"/>
            </p:cNvSpPr>
            <p:nvPr/>
          </p:nvSpPr>
          <p:spPr bwMode="auto">
            <a:xfrm>
              <a:off x="829" y="1060"/>
              <a:ext cx="4303" cy="2920"/>
            </a:xfrm>
            <a:prstGeom prst="ellipse">
              <a:avLst/>
            </a:prstGeom>
            <a:solidFill>
              <a:srgbClr val="C0FEF9"/>
            </a:solidFill>
            <a:ln w="12700">
              <a:solidFill>
                <a:srgbClr val="000000"/>
              </a:solidFill>
              <a:round/>
              <a:headEnd/>
              <a:tailEnd/>
            </a:ln>
            <a:effectLst/>
          </p:spPr>
          <p:txBody>
            <a:bodyPr wrap="none" anchor="ctr">
              <a:prstTxWarp prst="textNoShape">
                <a:avLst/>
              </a:prstTxWarp>
            </a:bodyPr>
            <a:lstStyle/>
            <a:p>
              <a:endParaRPr lang="en-US"/>
            </a:p>
          </p:txBody>
        </p:sp>
        <p:sp>
          <p:nvSpPr>
            <p:cNvPr id="414728" name="Oval 8"/>
            <p:cNvSpPr>
              <a:spLocks noChangeArrowheads="1"/>
            </p:cNvSpPr>
            <p:nvPr/>
          </p:nvSpPr>
          <p:spPr bwMode="auto">
            <a:xfrm>
              <a:off x="1226" y="1396"/>
              <a:ext cx="3474" cy="2237"/>
            </a:xfrm>
            <a:prstGeom prst="ellipse">
              <a:avLst/>
            </a:prstGeom>
            <a:solidFill>
              <a:srgbClr val="038A69"/>
            </a:solidFill>
            <a:ln w="12700">
              <a:solidFill>
                <a:srgbClr val="000000"/>
              </a:solidFill>
              <a:round/>
              <a:headEnd/>
              <a:tailEnd/>
            </a:ln>
            <a:effectLst/>
          </p:spPr>
          <p:txBody>
            <a:bodyPr wrap="none" anchor="ctr">
              <a:prstTxWarp prst="textNoShape">
                <a:avLst/>
              </a:prstTxWarp>
            </a:bodyPr>
            <a:lstStyle/>
            <a:p>
              <a:endParaRPr lang="en-US"/>
            </a:p>
          </p:txBody>
        </p:sp>
        <p:sp>
          <p:nvSpPr>
            <p:cNvPr id="414729" name="Oval 9"/>
            <p:cNvSpPr>
              <a:spLocks noChangeArrowheads="1"/>
            </p:cNvSpPr>
            <p:nvPr/>
          </p:nvSpPr>
          <p:spPr bwMode="auto">
            <a:xfrm>
              <a:off x="1691" y="1684"/>
              <a:ext cx="2577" cy="1604"/>
            </a:xfrm>
            <a:prstGeom prst="ellipse">
              <a:avLst/>
            </a:prstGeom>
            <a:solidFill>
              <a:srgbClr val="FEFF72"/>
            </a:solidFill>
            <a:ln w="12700">
              <a:solidFill>
                <a:srgbClr val="000000"/>
              </a:solidFill>
              <a:round/>
              <a:headEnd/>
              <a:tailEnd/>
            </a:ln>
            <a:effectLst/>
          </p:spPr>
          <p:txBody>
            <a:bodyPr wrap="none" anchor="ctr">
              <a:prstTxWarp prst="textNoShape">
                <a:avLst/>
              </a:prstTxWarp>
            </a:bodyPr>
            <a:lstStyle/>
            <a:p>
              <a:endParaRPr lang="en-US"/>
            </a:p>
          </p:txBody>
        </p:sp>
        <p:sp>
          <p:nvSpPr>
            <p:cNvPr id="414730" name="Oval 10"/>
            <p:cNvSpPr>
              <a:spLocks noChangeArrowheads="1"/>
            </p:cNvSpPr>
            <p:nvPr/>
          </p:nvSpPr>
          <p:spPr bwMode="auto">
            <a:xfrm>
              <a:off x="2157" y="2020"/>
              <a:ext cx="1631" cy="971"/>
            </a:xfrm>
            <a:prstGeom prst="ellipse">
              <a:avLst/>
            </a:prstGeom>
            <a:solidFill>
              <a:srgbClr val="8CFC6C"/>
            </a:solidFill>
            <a:ln w="12700">
              <a:solidFill>
                <a:srgbClr val="000000"/>
              </a:solidFill>
              <a:round/>
              <a:headEnd/>
              <a:tailEnd/>
            </a:ln>
            <a:effectLst/>
          </p:spPr>
          <p:txBody>
            <a:bodyPr wrap="none" anchor="ctr">
              <a:prstTxWarp prst="textNoShape">
                <a:avLst/>
              </a:prstTxWarp>
            </a:bodyPr>
            <a:lstStyle/>
            <a:p>
              <a:endParaRPr lang="en-US"/>
            </a:p>
          </p:txBody>
        </p:sp>
        <p:sp>
          <p:nvSpPr>
            <p:cNvPr id="414731" name="Oval 11"/>
            <p:cNvSpPr>
              <a:spLocks noChangeArrowheads="1"/>
            </p:cNvSpPr>
            <p:nvPr/>
          </p:nvSpPr>
          <p:spPr bwMode="auto">
            <a:xfrm>
              <a:off x="2435" y="2356"/>
              <a:ext cx="1065" cy="376"/>
            </a:xfrm>
            <a:prstGeom prst="ellipse">
              <a:avLst/>
            </a:prstGeom>
            <a:solidFill>
              <a:schemeClr val="bg2"/>
            </a:solidFill>
            <a:ln w="12700">
              <a:solidFill>
                <a:srgbClr val="000000"/>
              </a:solidFill>
              <a:round/>
              <a:headEnd/>
              <a:tailEnd/>
            </a:ln>
            <a:effectLst/>
          </p:spPr>
          <p:txBody>
            <a:bodyPr wrap="none" lIns="38100" tIns="19050" rIns="38100" bIns="19050" anchor="ctr">
              <a:prstTxWarp prst="textNoShape">
                <a:avLst/>
              </a:prstTxWarp>
            </a:bodyPr>
            <a:lstStyle/>
            <a:p>
              <a:pPr algn="ctr" defTabSz="261938">
                <a:lnSpc>
                  <a:spcPct val="90000"/>
                </a:lnSpc>
                <a:spcBef>
                  <a:spcPct val="0"/>
                </a:spcBef>
              </a:pPr>
              <a:r>
                <a:rPr lang="en-US" sz="2000" b="1">
                  <a:latin typeface="Arial" pitchFamily="-112" charset="0"/>
                </a:rPr>
                <a:t>Core</a:t>
              </a:r>
            </a:p>
            <a:p>
              <a:pPr algn="ctr" defTabSz="261938">
                <a:lnSpc>
                  <a:spcPct val="90000"/>
                </a:lnSpc>
                <a:spcBef>
                  <a:spcPct val="0"/>
                </a:spcBef>
              </a:pPr>
              <a:r>
                <a:rPr lang="en-US" sz="2000" b="1">
                  <a:latin typeface="Arial" pitchFamily="-112" charset="0"/>
                </a:rPr>
                <a:t>Benefit</a:t>
              </a:r>
            </a:p>
          </p:txBody>
        </p:sp>
        <p:sp>
          <p:nvSpPr>
            <p:cNvPr id="414732" name="AutoShape 12"/>
            <p:cNvSpPr>
              <a:spLocks noChangeArrowheads="1"/>
            </p:cNvSpPr>
            <p:nvPr/>
          </p:nvSpPr>
          <p:spPr bwMode="auto">
            <a:xfrm rot="5400000">
              <a:off x="2852" y="1070"/>
              <a:ext cx="226" cy="986"/>
            </a:xfrm>
            <a:prstGeom prst="cube">
              <a:avLst>
                <a:gd name="adj" fmla="val 10870"/>
              </a:avLst>
            </a:prstGeom>
            <a:noFill/>
            <a:ln w="12700">
              <a:noFill/>
              <a:miter lim="800000"/>
              <a:headEnd/>
              <a:tailEnd/>
            </a:ln>
            <a:effectLst/>
          </p:spPr>
          <p:txBody>
            <a:bodyPr rot="10800000" vert="eaVert" wrap="none" lIns="44450" tIns="22225" rIns="44450" bIns="22225" anchor="ctr">
              <a:prstTxWarp prst="textNoShape">
                <a:avLst/>
              </a:prstTxWarp>
            </a:bodyPr>
            <a:lstStyle/>
            <a:p>
              <a:pPr algn="ctr" defTabSz="301625">
                <a:spcBef>
                  <a:spcPct val="0"/>
                </a:spcBef>
              </a:pPr>
              <a:r>
                <a:rPr lang="en-US" sz="2000" b="1" dirty="0">
                  <a:solidFill>
                    <a:schemeClr val="bg1"/>
                  </a:solidFill>
                  <a:latin typeface="Arial" pitchFamily="-112" charset="0"/>
                </a:rPr>
                <a:t>Augmented</a:t>
              </a:r>
              <a:endParaRPr lang="en-US" sz="1300" b="1" dirty="0">
                <a:solidFill>
                  <a:schemeClr val="bg1"/>
                </a:solidFill>
                <a:latin typeface="Arial" pitchFamily="-112" charset="0"/>
              </a:endParaRPr>
            </a:p>
            <a:p>
              <a:pPr algn="ctr" defTabSz="301625" latinLnBrk="1">
                <a:spcBef>
                  <a:spcPct val="0"/>
                </a:spcBef>
              </a:pPr>
              <a:endParaRPr lang="en-US" sz="1300" b="1" dirty="0">
                <a:solidFill>
                  <a:schemeClr val="bg1"/>
                </a:solidFill>
                <a:latin typeface="Arial" pitchFamily="-112" charset="0"/>
              </a:endParaRPr>
            </a:p>
          </p:txBody>
        </p:sp>
        <p:sp>
          <p:nvSpPr>
            <p:cNvPr id="414733" name="AutoShape 13"/>
            <p:cNvSpPr>
              <a:spLocks noChangeArrowheads="1"/>
            </p:cNvSpPr>
            <p:nvPr/>
          </p:nvSpPr>
          <p:spPr bwMode="auto">
            <a:xfrm rot="5400000">
              <a:off x="2873" y="736"/>
              <a:ext cx="248" cy="954"/>
            </a:xfrm>
            <a:prstGeom prst="cube">
              <a:avLst>
                <a:gd name="adj" fmla="val 10870"/>
              </a:avLst>
            </a:prstGeom>
            <a:noFill/>
            <a:ln w="12700">
              <a:noFill/>
              <a:miter lim="800000"/>
              <a:headEnd/>
              <a:tailEnd/>
            </a:ln>
            <a:effectLst/>
          </p:spPr>
          <p:txBody>
            <a:bodyPr rot="10800000" vert="eaVert" wrap="none" lIns="44450" tIns="22225" rIns="44450" bIns="22225" anchor="ctr">
              <a:prstTxWarp prst="textNoShape">
                <a:avLst/>
              </a:prstTxWarp>
            </a:bodyPr>
            <a:lstStyle/>
            <a:p>
              <a:pPr algn="ctr" defTabSz="301625">
                <a:spcBef>
                  <a:spcPct val="0"/>
                </a:spcBef>
              </a:pPr>
              <a:r>
                <a:rPr lang="en-US" sz="2000" b="1">
                  <a:solidFill>
                    <a:srgbClr val="000000"/>
                  </a:solidFill>
                  <a:latin typeface="Arial" pitchFamily="-112" charset="0"/>
                </a:rPr>
                <a:t>Potential</a:t>
              </a:r>
            </a:p>
          </p:txBody>
        </p:sp>
        <p:sp>
          <p:nvSpPr>
            <p:cNvPr id="414734" name="AutoShape 14"/>
            <p:cNvSpPr>
              <a:spLocks noChangeArrowheads="1"/>
            </p:cNvSpPr>
            <p:nvPr/>
          </p:nvSpPr>
          <p:spPr bwMode="auto">
            <a:xfrm rot="5400000">
              <a:off x="2901" y="1455"/>
              <a:ext cx="224" cy="986"/>
            </a:xfrm>
            <a:prstGeom prst="cube">
              <a:avLst>
                <a:gd name="adj" fmla="val 10870"/>
              </a:avLst>
            </a:prstGeom>
            <a:noFill/>
            <a:ln w="12700">
              <a:noFill/>
              <a:miter lim="800000"/>
              <a:headEnd/>
              <a:tailEnd/>
            </a:ln>
            <a:effectLst/>
          </p:spPr>
          <p:txBody>
            <a:bodyPr rot="10800000" vert="eaVert" wrap="none" lIns="44450" tIns="22225" rIns="44450" bIns="22225" anchor="ctr">
              <a:prstTxWarp prst="textNoShape">
                <a:avLst/>
              </a:prstTxWarp>
            </a:bodyPr>
            <a:lstStyle/>
            <a:p>
              <a:pPr algn="ctr" defTabSz="301625">
                <a:spcBef>
                  <a:spcPct val="0"/>
                </a:spcBef>
              </a:pPr>
              <a:r>
                <a:rPr lang="en-US" sz="2000" b="1">
                  <a:solidFill>
                    <a:srgbClr val="000000"/>
                  </a:solidFill>
                  <a:latin typeface="Arial" pitchFamily="-112" charset="0"/>
                </a:rPr>
                <a:t>Expected</a:t>
              </a:r>
              <a:endParaRPr lang="en-US" sz="1300" b="1">
                <a:solidFill>
                  <a:srgbClr val="000000"/>
                </a:solidFill>
                <a:latin typeface="Arial" pitchFamily="-112" charset="0"/>
              </a:endParaRPr>
            </a:p>
            <a:p>
              <a:pPr algn="ctr" defTabSz="301625" latinLnBrk="1">
                <a:spcBef>
                  <a:spcPct val="0"/>
                </a:spcBef>
              </a:pPr>
              <a:endParaRPr lang="en-US" sz="1300" b="1">
                <a:solidFill>
                  <a:srgbClr val="000000"/>
                </a:solidFill>
                <a:latin typeface="Arial" pitchFamily="-112" charset="0"/>
              </a:endParaRPr>
            </a:p>
          </p:txBody>
        </p:sp>
        <p:sp>
          <p:nvSpPr>
            <p:cNvPr id="414735" name="AutoShape 15"/>
            <p:cNvSpPr>
              <a:spLocks noChangeArrowheads="1"/>
            </p:cNvSpPr>
            <p:nvPr/>
          </p:nvSpPr>
          <p:spPr bwMode="auto">
            <a:xfrm rot="5400000">
              <a:off x="2881" y="1826"/>
              <a:ext cx="252" cy="800"/>
            </a:xfrm>
            <a:prstGeom prst="cube">
              <a:avLst>
                <a:gd name="adj" fmla="val 10870"/>
              </a:avLst>
            </a:prstGeom>
            <a:noFill/>
            <a:ln w="12700">
              <a:noFill/>
              <a:miter lim="800000"/>
              <a:headEnd/>
              <a:tailEnd/>
            </a:ln>
            <a:effectLst/>
          </p:spPr>
          <p:txBody>
            <a:bodyPr rot="10800000" vert="eaVert" wrap="none" lIns="44450" tIns="22225" rIns="44450" bIns="22225" anchor="ctr">
              <a:prstTxWarp prst="textNoShape">
                <a:avLst/>
              </a:prstTxWarp>
            </a:bodyPr>
            <a:lstStyle/>
            <a:p>
              <a:pPr algn="ctr" defTabSz="301625">
                <a:spcBef>
                  <a:spcPct val="0"/>
                </a:spcBef>
              </a:pPr>
              <a:r>
                <a:rPr lang="en-US" sz="2000" b="1">
                  <a:solidFill>
                    <a:srgbClr val="000000"/>
                  </a:solidFill>
                  <a:latin typeface="Arial" pitchFamily="-112" charset="0"/>
                </a:rPr>
                <a:t>Generic</a:t>
              </a:r>
            </a:p>
          </p:txBody>
        </p:sp>
      </p:grpSp>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ate Placeholder 1"/>
          <p:cNvSpPr>
            <a:spLocks noGrp="1"/>
          </p:cNvSpPr>
          <p:nvPr>
            <p:ph type="dt" sz="half" idx="10"/>
          </p:nvPr>
        </p:nvSpPr>
        <p:spPr/>
        <p:txBody>
          <a:bodyPr/>
          <a:lstStyle/>
          <a:p>
            <a:fld id="{82D6B167-0C77-414B-B617-7B08C373D73D}" type="datetime4">
              <a:rPr lang="en-US"/>
              <a:pPr/>
              <a:t>August 24, 2020</a:t>
            </a:fld>
            <a:endParaRPr lang="en-US"/>
          </a:p>
        </p:txBody>
      </p:sp>
      <p:sp>
        <p:nvSpPr>
          <p:cNvPr id="15" name="Slide Number Placeholder 3"/>
          <p:cNvSpPr>
            <a:spLocks noGrp="1"/>
          </p:cNvSpPr>
          <p:nvPr>
            <p:ph type="sldNum" sz="quarter" idx="12"/>
          </p:nvPr>
        </p:nvSpPr>
        <p:spPr/>
        <p:txBody>
          <a:bodyPr/>
          <a:lstStyle/>
          <a:p>
            <a:fld id="{ABC64514-8DB4-FD49-88B6-C909A09AC4B6}" type="slidenum">
              <a:rPr lang="en-US"/>
              <a:pPr/>
              <a:t>79</a:t>
            </a:fld>
            <a:endParaRPr lang="en-US"/>
          </a:p>
        </p:txBody>
      </p:sp>
      <p:sp>
        <p:nvSpPr>
          <p:cNvPr id="417794" name="Rectangle 2"/>
          <p:cNvSpPr>
            <a:spLocks noChangeArrowheads="1"/>
          </p:cNvSpPr>
          <p:nvPr/>
        </p:nvSpPr>
        <p:spPr bwMode="auto">
          <a:xfrm>
            <a:off x="381000" y="304800"/>
            <a:ext cx="4324350" cy="736600"/>
          </a:xfrm>
          <a:prstGeom prst="rect">
            <a:avLst/>
          </a:prstGeom>
          <a:noFill/>
          <a:ln w="38100">
            <a:solidFill>
              <a:schemeClr val="tx1"/>
            </a:solidFill>
            <a:miter lim="800000"/>
            <a:headEnd/>
            <a:tailEnd/>
          </a:ln>
          <a:effectLst/>
        </p:spPr>
        <p:txBody>
          <a:bodyPr wrap="none" lIns="90488" tIns="44450" rIns="90488" bIns="44450">
            <a:prstTxWarp prst="textNoShape">
              <a:avLst/>
            </a:prstTxWarp>
            <a:spAutoFit/>
          </a:bodyPr>
          <a:lstStyle/>
          <a:p>
            <a:pPr>
              <a:spcBef>
                <a:spcPct val="0"/>
              </a:spcBef>
            </a:pPr>
            <a:r>
              <a:rPr lang="en-US" sz="4000" b="1">
                <a:solidFill>
                  <a:srgbClr val="008080"/>
                </a:solidFill>
                <a:latin typeface="Times New Roman" pitchFamily="-112" charset="0"/>
              </a:rPr>
              <a:t>Product Hierarchy</a:t>
            </a:r>
          </a:p>
        </p:txBody>
      </p:sp>
      <p:sp>
        <p:nvSpPr>
          <p:cNvPr id="417795" name="Rectangle 3"/>
          <p:cNvSpPr>
            <a:spLocks noChangeArrowheads="1"/>
          </p:cNvSpPr>
          <p:nvPr/>
        </p:nvSpPr>
        <p:spPr bwMode="auto">
          <a:xfrm>
            <a:off x="969963" y="1427163"/>
            <a:ext cx="1843087" cy="466725"/>
          </a:xfrm>
          <a:prstGeom prst="rect">
            <a:avLst/>
          </a:prstGeom>
          <a:solidFill>
            <a:schemeClr val="bg2"/>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Need Family</a:t>
            </a:r>
          </a:p>
        </p:txBody>
      </p:sp>
      <p:sp>
        <p:nvSpPr>
          <p:cNvPr id="417796" name="Rectangle 4"/>
          <p:cNvSpPr>
            <a:spLocks noChangeArrowheads="1"/>
          </p:cNvSpPr>
          <p:nvPr/>
        </p:nvSpPr>
        <p:spPr bwMode="auto">
          <a:xfrm>
            <a:off x="2036763" y="1960563"/>
            <a:ext cx="2232025" cy="466725"/>
          </a:xfrm>
          <a:prstGeom prst="rect">
            <a:avLst/>
          </a:prstGeom>
          <a:solidFill>
            <a:srgbClr val="CECECE"/>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Product Family</a:t>
            </a:r>
          </a:p>
        </p:txBody>
      </p:sp>
      <p:sp>
        <p:nvSpPr>
          <p:cNvPr id="417797" name="Rectangle 5"/>
          <p:cNvSpPr>
            <a:spLocks noChangeArrowheads="1"/>
          </p:cNvSpPr>
          <p:nvPr/>
        </p:nvSpPr>
        <p:spPr bwMode="auto">
          <a:xfrm>
            <a:off x="2874963" y="2493963"/>
            <a:ext cx="2014537" cy="466725"/>
          </a:xfrm>
          <a:prstGeom prst="rect">
            <a:avLst/>
          </a:prstGeom>
          <a:solidFill>
            <a:srgbClr val="CECECE"/>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Product Class</a:t>
            </a:r>
          </a:p>
        </p:txBody>
      </p:sp>
      <p:sp>
        <p:nvSpPr>
          <p:cNvPr id="417798" name="Rectangle 6"/>
          <p:cNvSpPr>
            <a:spLocks noChangeArrowheads="1"/>
          </p:cNvSpPr>
          <p:nvPr/>
        </p:nvSpPr>
        <p:spPr bwMode="auto">
          <a:xfrm>
            <a:off x="3789363" y="3027363"/>
            <a:ext cx="1911350" cy="466725"/>
          </a:xfrm>
          <a:prstGeom prst="rect">
            <a:avLst/>
          </a:prstGeom>
          <a:solidFill>
            <a:srgbClr val="CECECE"/>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Product Line</a:t>
            </a:r>
          </a:p>
        </p:txBody>
      </p:sp>
      <p:sp>
        <p:nvSpPr>
          <p:cNvPr id="417799" name="Rectangle 7"/>
          <p:cNvSpPr>
            <a:spLocks noChangeArrowheads="1"/>
          </p:cNvSpPr>
          <p:nvPr/>
        </p:nvSpPr>
        <p:spPr bwMode="auto">
          <a:xfrm>
            <a:off x="4703763" y="3560763"/>
            <a:ext cx="1979612" cy="466725"/>
          </a:xfrm>
          <a:prstGeom prst="rect">
            <a:avLst/>
          </a:prstGeom>
          <a:solidFill>
            <a:srgbClr val="CECECE"/>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Product Type</a:t>
            </a:r>
          </a:p>
        </p:txBody>
      </p:sp>
      <p:sp>
        <p:nvSpPr>
          <p:cNvPr id="417800" name="Rectangle 8"/>
          <p:cNvSpPr>
            <a:spLocks noChangeArrowheads="1"/>
          </p:cNvSpPr>
          <p:nvPr/>
        </p:nvSpPr>
        <p:spPr bwMode="auto">
          <a:xfrm>
            <a:off x="6151563" y="4170363"/>
            <a:ext cx="1023937" cy="466725"/>
          </a:xfrm>
          <a:prstGeom prst="rect">
            <a:avLst/>
          </a:prstGeom>
          <a:solidFill>
            <a:srgbClr val="CECECE"/>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Brand</a:t>
            </a:r>
          </a:p>
        </p:txBody>
      </p:sp>
      <p:sp>
        <p:nvSpPr>
          <p:cNvPr id="417801" name="Rectangle 9"/>
          <p:cNvSpPr>
            <a:spLocks noChangeArrowheads="1"/>
          </p:cNvSpPr>
          <p:nvPr/>
        </p:nvSpPr>
        <p:spPr bwMode="auto">
          <a:xfrm>
            <a:off x="7294563" y="4703763"/>
            <a:ext cx="1501775" cy="454025"/>
          </a:xfrm>
          <a:prstGeom prst="rect">
            <a:avLst/>
          </a:prstGeom>
          <a:solidFill>
            <a:srgbClr val="CECECE"/>
          </a:solid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400" b="1">
                <a:solidFill>
                  <a:srgbClr val="FF0101"/>
                </a:solidFill>
                <a:latin typeface="Times New Roman" pitchFamily="-112" charset="0"/>
              </a:rPr>
              <a:t>Item/SKU</a:t>
            </a:r>
          </a:p>
        </p:txBody>
      </p:sp>
      <p:graphicFrame>
        <p:nvGraphicFramePr>
          <p:cNvPr id="417802" name="Object 10">
            <a:hlinkClick r:id="" action="ppaction://ole?verb=0"/>
          </p:cNvPr>
          <p:cNvGraphicFramePr>
            <a:graphicFrameLocks/>
          </p:cNvGraphicFramePr>
          <p:nvPr/>
        </p:nvGraphicFramePr>
        <p:xfrm>
          <a:off x="1852613" y="2971800"/>
          <a:ext cx="1398587" cy="990600"/>
        </p:xfrm>
        <a:graphic>
          <a:graphicData uri="http://schemas.openxmlformats.org/presentationml/2006/ole">
            <mc:AlternateContent xmlns:mc="http://schemas.openxmlformats.org/markup-compatibility/2006">
              <mc:Choice xmlns:v="urn:schemas-microsoft-com:vml" Requires="v">
                <p:oleObj spid="_x0000_s111622" name="Microsoft ClipArt Gallery" r:id="rId3" imgW="5476680" imgH="3900240" progId="MS_ClipArt_Gallery">
                  <p:embed/>
                </p:oleObj>
              </mc:Choice>
              <mc:Fallback>
                <p:oleObj name="Microsoft ClipArt Gallery" r:id="rId3" imgW="5476680" imgH="3900240" progId="MS_ClipArt_Gallery">
                  <p:embed/>
                  <p:pic>
                    <p:nvPicPr>
                      <p:cNvPr id="0"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2613" y="2971800"/>
                        <a:ext cx="1398587" cy="990600"/>
                      </a:xfrm>
                      <a:prstGeom prst="rect">
                        <a:avLst/>
                      </a:prstGeom>
                      <a:noFill/>
                      <a:ln>
                        <a:noFill/>
                      </a:ln>
                      <a:effectLst/>
                      <a:extLst>
                        <a:ext uri="{909E8E84-426E-40DD-AFC4-6F175D3DCCD1}">
                          <a14:hiddenFill xmlns:a14="http://schemas.microsoft.com/office/drawing/2010/main">
                            <a:solidFill>
                              <a:srgbClr val="00808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17803" name="Object 11">
            <a:hlinkClick r:id="" action="ppaction://ole?verb=0"/>
          </p:cNvPr>
          <p:cNvGraphicFramePr>
            <a:graphicFrameLocks/>
          </p:cNvGraphicFramePr>
          <p:nvPr/>
        </p:nvGraphicFramePr>
        <p:xfrm>
          <a:off x="5205413" y="4648200"/>
          <a:ext cx="1398587" cy="990600"/>
        </p:xfrm>
        <a:graphic>
          <a:graphicData uri="http://schemas.openxmlformats.org/presentationml/2006/ole">
            <mc:AlternateContent xmlns:mc="http://schemas.openxmlformats.org/markup-compatibility/2006">
              <mc:Choice xmlns:v="urn:schemas-microsoft-com:vml" Requires="v">
                <p:oleObj spid="_x0000_s111623" name="Microsoft ClipArt Gallery" r:id="rId5" imgW="5476680" imgH="3900240" progId="MS_ClipArt_Gallery">
                  <p:embed/>
                </p:oleObj>
              </mc:Choice>
              <mc:Fallback>
                <p:oleObj name="Microsoft ClipArt Gallery" r:id="rId5" imgW="5476680" imgH="3900240" progId="MS_ClipArt_Gallery">
                  <p:embed/>
                  <p:pic>
                    <p:nvPicPr>
                      <p:cNvPr id="0" name="Picture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5413" y="4648200"/>
                        <a:ext cx="1398587" cy="990600"/>
                      </a:xfrm>
                      <a:prstGeom prst="rect">
                        <a:avLst/>
                      </a:prstGeom>
                      <a:noFill/>
                      <a:ln>
                        <a:noFill/>
                      </a:ln>
                      <a:effectLst/>
                      <a:extLst>
                        <a:ext uri="{909E8E84-426E-40DD-AFC4-6F175D3DCCD1}">
                          <a14:hiddenFill xmlns:a14="http://schemas.microsoft.com/office/drawing/2010/main">
                            <a:solidFill>
                              <a:srgbClr val="00808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17804" name="Object 12">
            <a:hlinkClick r:id="" action="ppaction://ole?verb=0"/>
          </p:cNvPr>
          <p:cNvGraphicFramePr>
            <a:graphicFrameLocks/>
          </p:cNvGraphicFramePr>
          <p:nvPr/>
        </p:nvGraphicFramePr>
        <p:xfrm>
          <a:off x="3376613" y="3886200"/>
          <a:ext cx="1398587" cy="990600"/>
        </p:xfrm>
        <a:graphic>
          <a:graphicData uri="http://schemas.openxmlformats.org/presentationml/2006/ole">
            <mc:AlternateContent xmlns:mc="http://schemas.openxmlformats.org/markup-compatibility/2006">
              <mc:Choice xmlns:v="urn:schemas-microsoft-com:vml" Requires="v">
                <p:oleObj spid="_x0000_s111624" name="Microsoft ClipArt Gallery" r:id="rId7" imgW="5476680" imgH="3900240" progId="MS_ClipArt_Gallery">
                  <p:embed/>
                </p:oleObj>
              </mc:Choice>
              <mc:Fallback>
                <p:oleObj name="Microsoft ClipArt Gallery" r:id="rId7" imgW="5476680" imgH="3900240" progId="MS_ClipArt_Gallery">
                  <p:embed/>
                  <p:pic>
                    <p:nvPicPr>
                      <p:cNvPr id="0" name="Picture 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6613" y="3886200"/>
                        <a:ext cx="1398587" cy="990600"/>
                      </a:xfrm>
                      <a:prstGeom prst="rect">
                        <a:avLst/>
                      </a:prstGeom>
                      <a:noFill/>
                      <a:ln>
                        <a:noFill/>
                      </a:ln>
                      <a:effectLst/>
                      <a:extLst>
                        <a:ext uri="{909E8E84-426E-40DD-AFC4-6F175D3DCCD1}">
                          <a14:hiddenFill xmlns:a14="http://schemas.microsoft.com/office/drawing/2010/main">
                            <a:solidFill>
                              <a:srgbClr val="00808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17805" name="Object 13">
            <a:hlinkClick r:id="" action="ppaction://ole?verb=0"/>
          </p:cNvPr>
          <p:cNvGraphicFramePr>
            <a:graphicFrameLocks/>
          </p:cNvGraphicFramePr>
          <p:nvPr/>
        </p:nvGraphicFramePr>
        <p:xfrm>
          <a:off x="481013" y="1981200"/>
          <a:ext cx="1398587" cy="990600"/>
        </p:xfrm>
        <a:graphic>
          <a:graphicData uri="http://schemas.openxmlformats.org/presentationml/2006/ole">
            <mc:AlternateContent xmlns:mc="http://schemas.openxmlformats.org/markup-compatibility/2006">
              <mc:Choice xmlns:v="urn:schemas-microsoft-com:vml" Requires="v">
                <p:oleObj spid="_x0000_s111625" name="Clip" r:id="rId8" imgW="5476680" imgH="3900240" progId="MS_ClipArt_Gallery.2">
                  <p:embed/>
                </p:oleObj>
              </mc:Choice>
              <mc:Fallback>
                <p:oleObj name="Clip" r:id="rId8" imgW="5476680" imgH="3900240" progId="MS_ClipArt_Gallery.2">
                  <p:embed/>
                  <p:pic>
                    <p:nvPicPr>
                      <p:cNvPr id="0" name="Picture 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1013" y="1981200"/>
                        <a:ext cx="1398587" cy="990600"/>
                      </a:xfrm>
                      <a:prstGeom prst="rect">
                        <a:avLst/>
                      </a:prstGeom>
                      <a:noFill/>
                      <a:ln>
                        <a:noFill/>
                      </a:ln>
                      <a:effectLst/>
                      <a:extLst>
                        <a:ext uri="{909E8E84-426E-40DD-AFC4-6F175D3DCCD1}">
                          <a14:hiddenFill xmlns:a14="http://schemas.microsoft.com/office/drawing/2010/main">
                            <a:solidFill>
                              <a:srgbClr val="008080"/>
                            </a:solidFill>
                          </a14:hiddenFill>
                        </a:ext>
                        <a:ext uri="{91240B29-F687-4F45-9708-019B960494DF}">
                          <a14:hiddenLine xmlns:a14="http://schemas.microsoft.com/office/drawing/2010/main" w="12700">
                            <a:solidFill>
                              <a:srgbClr val="7144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3"/>
          <p:cNvSpPr>
            <a:spLocks noGrp="1"/>
          </p:cNvSpPr>
          <p:nvPr>
            <p:ph type="dt" sz="half" idx="10"/>
          </p:nvPr>
        </p:nvSpPr>
        <p:spPr/>
        <p:txBody>
          <a:bodyPr/>
          <a:lstStyle/>
          <a:p>
            <a:fld id="{5FD03726-17FA-A14B-8157-3B136B119A63}" type="datetime4">
              <a:rPr lang="en-US"/>
              <a:pPr/>
              <a:t>August 24, 2020</a:t>
            </a:fld>
            <a:endParaRPr lang="en-US"/>
          </a:p>
        </p:txBody>
      </p:sp>
      <p:sp>
        <p:nvSpPr>
          <p:cNvPr id="8" name="Slide Number Placeholder 5"/>
          <p:cNvSpPr>
            <a:spLocks noGrp="1"/>
          </p:cNvSpPr>
          <p:nvPr>
            <p:ph type="sldNum" sz="quarter" idx="12"/>
          </p:nvPr>
        </p:nvSpPr>
        <p:spPr/>
        <p:txBody>
          <a:bodyPr/>
          <a:lstStyle/>
          <a:p>
            <a:fld id="{FA49AF83-307A-804C-993F-59256D1F8CC0}" type="slidenum">
              <a:rPr lang="en-US"/>
              <a:pPr/>
              <a:t>80</a:t>
            </a:fld>
            <a:endParaRPr lang="en-US"/>
          </a:p>
        </p:txBody>
      </p:sp>
      <p:grpSp>
        <p:nvGrpSpPr>
          <p:cNvPr id="2" name="Group 4"/>
          <p:cNvGrpSpPr>
            <a:grpSpLocks/>
          </p:cNvGrpSpPr>
          <p:nvPr/>
        </p:nvGrpSpPr>
        <p:grpSpPr bwMode="auto">
          <a:xfrm>
            <a:off x="304800" y="609600"/>
            <a:ext cx="8556625" cy="4981575"/>
            <a:chOff x="192" y="384"/>
            <a:chExt cx="5390" cy="3138"/>
          </a:xfrm>
        </p:grpSpPr>
        <p:sp>
          <p:nvSpPr>
            <p:cNvPr id="415749" name="Rectangle 5"/>
            <p:cNvSpPr>
              <a:spLocks noChangeArrowheads="1"/>
            </p:cNvSpPr>
            <p:nvPr/>
          </p:nvSpPr>
          <p:spPr bwMode="auto">
            <a:xfrm>
              <a:off x="192" y="384"/>
              <a:ext cx="2708" cy="502"/>
            </a:xfrm>
            <a:prstGeom prst="rect">
              <a:avLst/>
            </a:prstGeom>
            <a:noFill/>
            <a:ln w="38100">
              <a:solidFill>
                <a:schemeClr val="tx1"/>
              </a:solidFill>
              <a:miter lim="800000"/>
              <a:headEnd/>
              <a:tailEnd/>
            </a:ln>
            <a:effectLst/>
          </p:spPr>
          <p:txBody>
            <a:bodyPr wrap="none" lIns="90488" tIns="44450" rIns="90488" bIns="44450">
              <a:prstTxWarp prst="textNoShape">
                <a:avLst/>
              </a:prstTxWarp>
              <a:spAutoFit/>
            </a:bodyPr>
            <a:lstStyle/>
            <a:p>
              <a:pPr>
                <a:spcBef>
                  <a:spcPct val="0"/>
                </a:spcBef>
              </a:pPr>
              <a:r>
                <a:rPr lang="en-US" sz="4400" b="1">
                  <a:solidFill>
                    <a:srgbClr val="008080"/>
                  </a:solidFill>
                  <a:latin typeface="Times New Roman" pitchFamily="-112" charset="0"/>
                </a:rPr>
                <a:t>Product Strategy</a:t>
              </a:r>
            </a:p>
          </p:txBody>
        </p:sp>
        <p:sp>
          <p:nvSpPr>
            <p:cNvPr id="415750" name="Rectangle 6"/>
            <p:cNvSpPr>
              <a:spLocks noChangeArrowheads="1"/>
            </p:cNvSpPr>
            <p:nvPr/>
          </p:nvSpPr>
          <p:spPr bwMode="auto">
            <a:xfrm>
              <a:off x="192" y="1248"/>
              <a:ext cx="5191" cy="594"/>
            </a:xfrm>
            <a:prstGeom prst="rect">
              <a:avLst/>
            </a:prstGeom>
            <a:no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800" b="1">
                  <a:solidFill>
                    <a:srgbClr val="00279F"/>
                  </a:solidFill>
                  <a:latin typeface="Times New Roman" pitchFamily="-112" charset="0"/>
                </a:rPr>
                <a:t>1. Plan the product concept &amp; develop a unified mix </a:t>
              </a:r>
            </a:p>
            <a:p>
              <a:pPr>
                <a:spcBef>
                  <a:spcPct val="0"/>
                </a:spcBef>
              </a:pPr>
              <a:r>
                <a:rPr lang="en-US" sz="2800" b="1">
                  <a:solidFill>
                    <a:srgbClr val="00279F"/>
                  </a:solidFill>
                  <a:latin typeface="Times New Roman" pitchFamily="-112" charset="0"/>
                </a:rPr>
                <a:t>of product attributes relative to competitive offerings</a:t>
              </a:r>
            </a:p>
          </p:txBody>
        </p:sp>
        <p:sp>
          <p:nvSpPr>
            <p:cNvPr id="415751" name="Rectangle 7"/>
            <p:cNvSpPr>
              <a:spLocks noChangeArrowheads="1"/>
            </p:cNvSpPr>
            <p:nvPr/>
          </p:nvSpPr>
          <p:spPr bwMode="auto">
            <a:xfrm>
              <a:off x="192" y="2112"/>
              <a:ext cx="5390" cy="594"/>
            </a:xfrm>
            <a:prstGeom prst="rect">
              <a:avLst/>
            </a:prstGeom>
            <a:no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800" b="1">
                  <a:solidFill>
                    <a:srgbClr val="008080"/>
                  </a:solidFill>
                  <a:latin typeface="Times New Roman" pitchFamily="-112" charset="0"/>
                </a:rPr>
                <a:t>2. Define the core idea underlying the product features </a:t>
              </a:r>
            </a:p>
            <a:p>
              <a:pPr>
                <a:spcBef>
                  <a:spcPct val="0"/>
                </a:spcBef>
              </a:pPr>
              <a:r>
                <a:rPr lang="en-US" sz="2800" b="1">
                  <a:solidFill>
                    <a:srgbClr val="008080"/>
                  </a:solidFill>
                  <a:latin typeface="Times New Roman" pitchFamily="-112" charset="0"/>
                </a:rPr>
                <a:t>and benefits that appeal to the Target Market</a:t>
              </a:r>
            </a:p>
          </p:txBody>
        </p:sp>
        <p:sp>
          <p:nvSpPr>
            <p:cNvPr id="415752" name="Rectangle 8"/>
            <p:cNvSpPr>
              <a:spLocks noChangeArrowheads="1"/>
            </p:cNvSpPr>
            <p:nvPr/>
          </p:nvSpPr>
          <p:spPr bwMode="auto">
            <a:xfrm>
              <a:off x="192" y="2928"/>
              <a:ext cx="5299" cy="594"/>
            </a:xfrm>
            <a:prstGeom prst="rect">
              <a:avLst/>
            </a:prstGeom>
            <a:noFill/>
            <a:ln w="12700">
              <a:noFill/>
              <a:miter lim="800000"/>
              <a:headEnd/>
              <a:tailEnd/>
            </a:ln>
            <a:effectLst/>
          </p:spPr>
          <p:txBody>
            <a:bodyPr wrap="none" lIns="90488" tIns="44450" rIns="90488" bIns="44450">
              <a:prstTxWarp prst="textNoShape">
                <a:avLst/>
              </a:prstTxWarp>
              <a:spAutoFit/>
            </a:bodyPr>
            <a:lstStyle/>
            <a:p>
              <a:pPr>
                <a:spcBef>
                  <a:spcPct val="0"/>
                </a:spcBef>
              </a:pPr>
              <a:r>
                <a:rPr lang="en-US" sz="2800" b="1">
                  <a:solidFill>
                    <a:srgbClr val="006699"/>
                  </a:solidFill>
                  <a:latin typeface="Times New Roman" pitchFamily="-112" charset="0"/>
                </a:rPr>
                <a:t>3. Differentiate aspects of the product that set it apart </a:t>
              </a:r>
            </a:p>
            <a:p>
              <a:pPr>
                <a:spcBef>
                  <a:spcPct val="0"/>
                </a:spcBef>
              </a:pPr>
              <a:r>
                <a:rPr lang="en-US" sz="2800" b="1">
                  <a:solidFill>
                    <a:srgbClr val="006699"/>
                  </a:solidFill>
                  <a:latin typeface="Times New Roman" pitchFamily="-112" charset="0"/>
                </a:rPr>
                <a:t>or make it different from competitors’ offerings</a:t>
              </a:r>
            </a:p>
          </p:txBody>
        </p:sp>
      </p:gr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ate Placeholder 4"/>
          <p:cNvSpPr>
            <a:spLocks noGrp="1"/>
          </p:cNvSpPr>
          <p:nvPr>
            <p:ph type="dt" sz="half" idx="10"/>
          </p:nvPr>
        </p:nvSpPr>
        <p:spPr/>
        <p:txBody>
          <a:bodyPr/>
          <a:lstStyle/>
          <a:p>
            <a:fld id="{745C887C-4594-3043-9D68-FF8D5FFB89A3}" type="datetime4">
              <a:rPr lang="en-US"/>
              <a:pPr/>
              <a:t>August 24, 2020</a:t>
            </a:fld>
            <a:endParaRPr lang="en-US"/>
          </a:p>
        </p:txBody>
      </p:sp>
      <p:sp>
        <p:nvSpPr>
          <p:cNvPr id="19" name="Slide Number Placeholder 6"/>
          <p:cNvSpPr>
            <a:spLocks noGrp="1"/>
          </p:cNvSpPr>
          <p:nvPr>
            <p:ph type="sldNum" sz="quarter" idx="12"/>
          </p:nvPr>
        </p:nvSpPr>
        <p:spPr/>
        <p:txBody>
          <a:bodyPr/>
          <a:lstStyle/>
          <a:p>
            <a:fld id="{D091BBBD-F7C6-CF41-8DE1-3BB4CF3E9E99}" type="slidenum">
              <a:rPr lang="en-US"/>
              <a:pPr/>
              <a:t>81</a:t>
            </a:fld>
            <a:endParaRPr lang="en-US"/>
          </a:p>
        </p:txBody>
      </p:sp>
      <p:sp>
        <p:nvSpPr>
          <p:cNvPr id="380930" name="Rectangle 2"/>
          <p:cNvSpPr>
            <a:spLocks noGrp="1" noChangeArrowheads="1"/>
          </p:cNvSpPr>
          <p:nvPr>
            <p:ph type="title"/>
          </p:nvPr>
        </p:nvSpPr>
        <p:spPr/>
        <p:txBody>
          <a:bodyPr/>
          <a:lstStyle/>
          <a:p>
            <a:pPr algn="ctr"/>
            <a:r>
              <a:rPr lang="en-US"/>
              <a:t>PRODUCT STRATEGY</a:t>
            </a:r>
          </a:p>
        </p:txBody>
      </p:sp>
      <p:grpSp>
        <p:nvGrpSpPr>
          <p:cNvPr id="2" name="Group 15"/>
          <p:cNvGrpSpPr>
            <a:grpSpLocks noChangeAspect="1"/>
          </p:cNvGrpSpPr>
          <p:nvPr/>
        </p:nvGrpSpPr>
        <p:grpSpPr bwMode="auto">
          <a:xfrm>
            <a:off x="177800" y="1109663"/>
            <a:ext cx="5086350" cy="4335462"/>
            <a:chOff x="876" y="957"/>
            <a:chExt cx="3204" cy="2731"/>
          </a:xfrm>
        </p:grpSpPr>
        <p:sp>
          <p:nvSpPr>
            <p:cNvPr id="380944" name="AutoShape 16"/>
            <p:cNvSpPr>
              <a:spLocks noChangeAspect="1" noChangeArrowheads="1" noTextEdit="1"/>
            </p:cNvSpPr>
            <p:nvPr/>
          </p:nvSpPr>
          <p:spPr bwMode="auto">
            <a:xfrm>
              <a:off x="876" y="957"/>
              <a:ext cx="3204" cy="2731"/>
            </a:xfrm>
            <a:prstGeom prst="rect">
              <a:avLst/>
            </a:prstGeom>
            <a:noFill/>
            <a:ln w="9525">
              <a:noFill/>
              <a:miter lim="800000"/>
              <a:headEnd/>
              <a:tailEnd/>
            </a:ln>
          </p:spPr>
          <p:txBody>
            <a:bodyPr>
              <a:prstTxWarp prst="textNoShape">
                <a:avLst/>
              </a:prstTxWarp>
            </a:bodyPr>
            <a:lstStyle/>
            <a:p>
              <a:endParaRPr lang="en-US"/>
            </a:p>
          </p:txBody>
        </p:sp>
        <p:sp>
          <p:nvSpPr>
            <p:cNvPr id="380945" name="_s380945"/>
            <p:cNvSpPr>
              <a:spLocks noChangeArrowheads="1" noTextEdit="1"/>
            </p:cNvSpPr>
            <p:nvPr/>
          </p:nvSpPr>
          <p:spPr bwMode="auto">
            <a:xfrm>
              <a:off x="1278" y="1123"/>
              <a:ext cx="2400" cy="2400"/>
            </a:xfrm>
            <a:custGeom>
              <a:avLst/>
              <a:gdLst>
                <a:gd name="G0" fmla="+- 7200 0 0"/>
                <a:gd name="G1" fmla="+- 15728640 0 0"/>
                <a:gd name="G2" fmla="+- 0 0 15728640"/>
                <a:gd name="T0" fmla="*/ 0 256 1"/>
                <a:gd name="T1" fmla="*/ 180 256 1"/>
                <a:gd name="G3" fmla="+- 15728640 T0 T1"/>
                <a:gd name="T2" fmla="*/ 0 256 1"/>
                <a:gd name="T3" fmla="*/ 90 256 1"/>
                <a:gd name="G4" fmla="+- 15728640 T2 T3"/>
                <a:gd name="G5" fmla="*/ G4 2 1"/>
                <a:gd name="T4" fmla="*/ 90 256 1"/>
                <a:gd name="T5" fmla="*/ 0 256 1"/>
                <a:gd name="G6" fmla="+- 15728640 T4 T5"/>
                <a:gd name="G7" fmla="*/ G6 2 1"/>
                <a:gd name="G8" fmla="abs 1572864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200"/>
                <a:gd name="G18" fmla="*/ 7200 1 2"/>
                <a:gd name="G19" fmla="+- G18 5400 0"/>
                <a:gd name="G20" fmla="cos G19 15728640"/>
                <a:gd name="G21" fmla="sin G19 15728640"/>
                <a:gd name="G22" fmla="+- G20 10800 0"/>
                <a:gd name="G23" fmla="+- G21 10800 0"/>
                <a:gd name="G24" fmla="+- 10800 0 G20"/>
                <a:gd name="G25" fmla="+- 7200 10800 0"/>
                <a:gd name="G26" fmla="?: G9 G17 G25"/>
                <a:gd name="G27" fmla="?: G9 0 21600"/>
                <a:gd name="G28" fmla="cos 10800 15728640"/>
                <a:gd name="G29" fmla="sin 10800 15728640"/>
                <a:gd name="G30" fmla="sin 7200 15728640"/>
                <a:gd name="G31" fmla="+- G28 10800 0"/>
                <a:gd name="G32" fmla="+- G29 10800 0"/>
                <a:gd name="G33" fmla="+- G30 10800 0"/>
                <a:gd name="G34" fmla="?: G4 0 G31"/>
                <a:gd name="G35" fmla="?: 15728640 G34 0"/>
                <a:gd name="G36" fmla="?: G6 G35 G31"/>
                <a:gd name="G37" fmla="+- 21600 0 G36"/>
                <a:gd name="G38" fmla="?: G4 0 G33"/>
                <a:gd name="G39" fmla="?: 15728640 G38 G32"/>
                <a:gd name="G40" fmla="?: G6 G39 0"/>
                <a:gd name="G41" fmla="?: G4 G32 21600"/>
                <a:gd name="G42" fmla="?: G6 G41 G33"/>
                <a:gd name="T12" fmla="*/ 10800 w 21600"/>
                <a:gd name="T13" fmla="*/ 0 h 21600"/>
                <a:gd name="T14" fmla="*/ 6299 w 21600"/>
                <a:gd name="T15" fmla="*/ 3005 h 21600"/>
                <a:gd name="T16" fmla="*/ 10800 w 21600"/>
                <a:gd name="T17" fmla="*/ 3600 h 21600"/>
                <a:gd name="T18" fmla="*/ 15301 w 21600"/>
                <a:gd name="T19" fmla="*/ 300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7199" y="4564"/>
                  </a:moveTo>
                  <a:cubicBezTo>
                    <a:pt x="8294" y="3932"/>
                    <a:pt x="9536" y="3600"/>
                    <a:pt x="10799" y="3600"/>
                  </a:cubicBezTo>
                  <a:cubicBezTo>
                    <a:pt x="12063" y="3599"/>
                    <a:pt x="13305" y="3932"/>
                    <a:pt x="14399" y="4564"/>
                  </a:cubicBezTo>
                  <a:lnTo>
                    <a:pt x="16199" y="1446"/>
                  </a:lnTo>
                  <a:cubicBezTo>
                    <a:pt x="14558" y="499"/>
                    <a:pt x="12695" y="0"/>
                    <a:pt x="10800" y="0"/>
                  </a:cubicBezTo>
                  <a:cubicBezTo>
                    <a:pt x="8904" y="-1"/>
                    <a:pt x="7041" y="499"/>
                    <a:pt x="5399" y="1446"/>
                  </a:cubicBezTo>
                  <a:close/>
                </a:path>
              </a:pathLst>
            </a:custGeom>
            <a:solidFill>
              <a:schemeClr val="bg2"/>
            </a:solidFill>
            <a:ln w="9525">
              <a:solidFill>
                <a:schemeClr val="tx1"/>
              </a:solidFill>
              <a:miter lim="800000"/>
              <a:headEnd/>
              <a:tailEnd/>
            </a:ln>
          </p:spPr>
          <p:txBody>
            <a:bodyPr anchor="ctr">
              <a:prstTxWarp prst="textNoShape">
                <a:avLst/>
              </a:prstTxWarp>
            </a:bodyPr>
            <a:lstStyle/>
            <a:p>
              <a:endParaRPr lang="en-US"/>
            </a:p>
          </p:txBody>
        </p:sp>
        <p:sp>
          <p:nvSpPr>
            <p:cNvPr id="380946" name="_s380946"/>
            <p:cNvSpPr>
              <a:spLocks noChangeArrowheads="1" noTextEdit="1"/>
            </p:cNvSpPr>
            <p:nvPr/>
          </p:nvSpPr>
          <p:spPr bwMode="auto">
            <a:xfrm rot="7200000">
              <a:off x="1278" y="1123"/>
              <a:ext cx="2400" cy="2400"/>
            </a:xfrm>
            <a:custGeom>
              <a:avLst/>
              <a:gdLst>
                <a:gd name="G0" fmla="+- 7200 0 0"/>
                <a:gd name="G1" fmla="+- 15728640 0 0"/>
                <a:gd name="G2" fmla="+- 0 0 15728640"/>
                <a:gd name="T0" fmla="*/ 0 256 1"/>
                <a:gd name="T1" fmla="*/ 180 256 1"/>
                <a:gd name="G3" fmla="+- 15728640 T0 T1"/>
                <a:gd name="T2" fmla="*/ 0 256 1"/>
                <a:gd name="T3" fmla="*/ 90 256 1"/>
                <a:gd name="G4" fmla="+- 15728640 T2 T3"/>
                <a:gd name="G5" fmla="*/ G4 2 1"/>
                <a:gd name="T4" fmla="*/ 90 256 1"/>
                <a:gd name="T5" fmla="*/ 0 256 1"/>
                <a:gd name="G6" fmla="+- 15728640 T4 T5"/>
                <a:gd name="G7" fmla="*/ G6 2 1"/>
                <a:gd name="G8" fmla="abs 1572864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200"/>
                <a:gd name="G18" fmla="*/ 7200 1 2"/>
                <a:gd name="G19" fmla="+- G18 5400 0"/>
                <a:gd name="G20" fmla="cos G19 15728640"/>
                <a:gd name="G21" fmla="sin G19 15728640"/>
                <a:gd name="G22" fmla="+- G20 10800 0"/>
                <a:gd name="G23" fmla="+- G21 10800 0"/>
                <a:gd name="G24" fmla="+- 10800 0 G20"/>
                <a:gd name="G25" fmla="+- 7200 10800 0"/>
                <a:gd name="G26" fmla="?: G9 G17 G25"/>
                <a:gd name="G27" fmla="?: G9 0 21600"/>
                <a:gd name="G28" fmla="cos 10800 15728640"/>
                <a:gd name="G29" fmla="sin 10800 15728640"/>
                <a:gd name="G30" fmla="sin 7200 15728640"/>
                <a:gd name="G31" fmla="+- G28 10800 0"/>
                <a:gd name="G32" fmla="+- G29 10800 0"/>
                <a:gd name="G33" fmla="+- G30 10800 0"/>
                <a:gd name="G34" fmla="?: G4 0 G31"/>
                <a:gd name="G35" fmla="?: 15728640 G34 0"/>
                <a:gd name="G36" fmla="?: G6 G35 G31"/>
                <a:gd name="G37" fmla="+- 21600 0 G36"/>
                <a:gd name="G38" fmla="?: G4 0 G33"/>
                <a:gd name="G39" fmla="?: 15728640 G38 G32"/>
                <a:gd name="G40" fmla="?: G6 G39 0"/>
                <a:gd name="G41" fmla="?: G4 G32 21600"/>
                <a:gd name="G42" fmla="?: G6 G41 G33"/>
                <a:gd name="T12" fmla="*/ 10800 w 21600"/>
                <a:gd name="T13" fmla="*/ 0 h 21600"/>
                <a:gd name="T14" fmla="*/ 6299 w 21600"/>
                <a:gd name="T15" fmla="*/ 3005 h 21600"/>
                <a:gd name="T16" fmla="*/ 10800 w 21600"/>
                <a:gd name="T17" fmla="*/ 3600 h 21600"/>
                <a:gd name="T18" fmla="*/ 15301 w 21600"/>
                <a:gd name="T19" fmla="*/ 300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7199" y="4564"/>
                  </a:moveTo>
                  <a:cubicBezTo>
                    <a:pt x="8294" y="3932"/>
                    <a:pt x="9536" y="3600"/>
                    <a:pt x="10799" y="3600"/>
                  </a:cubicBezTo>
                  <a:cubicBezTo>
                    <a:pt x="12063" y="3599"/>
                    <a:pt x="13305" y="3932"/>
                    <a:pt x="14399" y="4564"/>
                  </a:cubicBezTo>
                  <a:lnTo>
                    <a:pt x="16199" y="1446"/>
                  </a:lnTo>
                  <a:cubicBezTo>
                    <a:pt x="14558" y="499"/>
                    <a:pt x="12695" y="0"/>
                    <a:pt x="10800" y="0"/>
                  </a:cubicBezTo>
                  <a:cubicBezTo>
                    <a:pt x="8904" y="-1"/>
                    <a:pt x="7041" y="499"/>
                    <a:pt x="5399" y="1446"/>
                  </a:cubicBezTo>
                  <a:close/>
                </a:path>
              </a:pathLst>
            </a:custGeom>
            <a:solidFill>
              <a:srgbClr val="00FF00"/>
            </a:solidFill>
            <a:ln w="9525">
              <a:solidFill>
                <a:schemeClr val="tx1"/>
              </a:solidFill>
              <a:miter lim="800000"/>
              <a:headEnd/>
              <a:tailEnd/>
            </a:ln>
          </p:spPr>
          <p:txBody>
            <a:bodyPr anchor="ctr">
              <a:prstTxWarp prst="textNoShape">
                <a:avLst/>
              </a:prstTxWarp>
            </a:bodyPr>
            <a:lstStyle/>
            <a:p>
              <a:endParaRPr lang="en-US"/>
            </a:p>
          </p:txBody>
        </p:sp>
        <p:sp>
          <p:nvSpPr>
            <p:cNvPr id="380947" name="_s380947"/>
            <p:cNvSpPr>
              <a:spLocks noChangeArrowheads="1" noTextEdit="1"/>
            </p:cNvSpPr>
            <p:nvPr/>
          </p:nvSpPr>
          <p:spPr bwMode="auto">
            <a:xfrm rot="14400000">
              <a:off x="1278" y="1123"/>
              <a:ext cx="2400" cy="2400"/>
            </a:xfrm>
            <a:custGeom>
              <a:avLst/>
              <a:gdLst>
                <a:gd name="G0" fmla="+- 7200 0 0"/>
                <a:gd name="G1" fmla="+- 15728640 0 0"/>
                <a:gd name="G2" fmla="+- 0 0 15728640"/>
                <a:gd name="T0" fmla="*/ 0 256 1"/>
                <a:gd name="T1" fmla="*/ 180 256 1"/>
                <a:gd name="G3" fmla="+- 15728640 T0 T1"/>
                <a:gd name="T2" fmla="*/ 0 256 1"/>
                <a:gd name="T3" fmla="*/ 90 256 1"/>
                <a:gd name="G4" fmla="+- 15728640 T2 T3"/>
                <a:gd name="G5" fmla="*/ G4 2 1"/>
                <a:gd name="T4" fmla="*/ 90 256 1"/>
                <a:gd name="T5" fmla="*/ 0 256 1"/>
                <a:gd name="G6" fmla="+- 15728640 T4 T5"/>
                <a:gd name="G7" fmla="*/ G6 2 1"/>
                <a:gd name="G8" fmla="abs 1572864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7200"/>
                <a:gd name="G18" fmla="*/ 7200 1 2"/>
                <a:gd name="G19" fmla="+- G18 5400 0"/>
                <a:gd name="G20" fmla="cos G19 15728640"/>
                <a:gd name="G21" fmla="sin G19 15728640"/>
                <a:gd name="G22" fmla="+- G20 10800 0"/>
                <a:gd name="G23" fmla="+- G21 10800 0"/>
                <a:gd name="G24" fmla="+- 10800 0 G20"/>
                <a:gd name="G25" fmla="+- 7200 10800 0"/>
                <a:gd name="G26" fmla="?: G9 G17 G25"/>
                <a:gd name="G27" fmla="?: G9 0 21600"/>
                <a:gd name="G28" fmla="cos 10800 15728640"/>
                <a:gd name="G29" fmla="sin 10800 15728640"/>
                <a:gd name="G30" fmla="sin 7200 15728640"/>
                <a:gd name="G31" fmla="+- G28 10800 0"/>
                <a:gd name="G32" fmla="+- G29 10800 0"/>
                <a:gd name="G33" fmla="+- G30 10800 0"/>
                <a:gd name="G34" fmla="?: G4 0 G31"/>
                <a:gd name="G35" fmla="?: 15728640 G34 0"/>
                <a:gd name="G36" fmla="?: G6 G35 G31"/>
                <a:gd name="G37" fmla="+- 21600 0 G36"/>
                <a:gd name="G38" fmla="?: G4 0 G33"/>
                <a:gd name="G39" fmla="?: 15728640 G38 G32"/>
                <a:gd name="G40" fmla="?: G6 G39 0"/>
                <a:gd name="G41" fmla="?: G4 G32 21600"/>
                <a:gd name="G42" fmla="?: G6 G41 G33"/>
                <a:gd name="T12" fmla="*/ 10800 w 21600"/>
                <a:gd name="T13" fmla="*/ 0 h 21600"/>
                <a:gd name="T14" fmla="*/ 6299 w 21600"/>
                <a:gd name="T15" fmla="*/ 3005 h 21600"/>
                <a:gd name="T16" fmla="*/ 10800 w 21600"/>
                <a:gd name="T17" fmla="*/ 3600 h 21600"/>
                <a:gd name="T18" fmla="*/ 15301 w 21600"/>
                <a:gd name="T19" fmla="*/ 300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7199" y="4564"/>
                  </a:moveTo>
                  <a:cubicBezTo>
                    <a:pt x="8294" y="3932"/>
                    <a:pt x="9536" y="3600"/>
                    <a:pt x="10799" y="3600"/>
                  </a:cubicBezTo>
                  <a:cubicBezTo>
                    <a:pt x="12063" y="3599"/>
                    <a:pt x="13305" y="3932"/>
                    <a:pt x="14399" y="4564"/>
                  </a:cubicBezTo>
                  <a:lnTo>
                    <a:pt x="16199" y="1446"/>
                  </a:lnTo>
                  <a:cubicBezTo>
                    <a:pt x="14558" y="499"/>
                    <a:pt x="12695" y="0"/>
                    <a:pt x="10800" y="0"/>
                  </a:cubicBezTo>
                  <a:cubicBezTo>
                    <a:pt x="8904" y="-1"/>
                    <a:pt x="7041" y="499"/>
                    <a:pt x="5399" y="1446"/>
                  </a:cubicBezTo>
                  <a:close/>
                </a:path>
              </a:pathLst>
            </a:custGeom>
            <a:solidFill>
              <a:srgbClr val="FF00FF"/>
            </a:solidFill>
            <a:ln w="9525">
              <a:solidFill>
                <a:schemeClr val="tx1"/>
              </a:solidFill>
              <a:miter lim="800000"/>
              <a:headEnd/>
              <a:tailEnd/>
            </a:ln>
          </p:spPr>
          <p:txBody>
            <a:bodyPr anchor="ctr">
              <a:prstTxWarp prst="textNoShape">
                <a:avLst/>
              </a:prstTxWarp>
            </a:bodyPr>
            <a:lstStyle/>
            <a:p>
              <a:endParaRPr lang="en-US"/>
            </a:p>
          </p:txBody>
        </p:sp>
        <p:sp>
          <p:nvSpPr>
            <p:cNvPr id="380948" name="_s380948"/>
            <p:cNvSpPr>
              <a:spLocks noChangeArrowheads="1"/>
            </p:cNvSpPr>
            <p:nvPr/>
          </p:nvSpPr>
          <p:spPr bwMode="auto">
            <a:xfrm>
              <a:off x="2978" y="1456"/>
              <a:ext cx="732" cy="732"/>
            </a:xfrm>
            <a:prstGeom prst="rect">
              <a:avLst/>
            </a:prstGeom>
            <a:noFill/>
            <a:ln w="9525">
              <a:noFill/>
              <a:miter lim="800000"/>
              <a:headEnd/>
              <a:tailEnd/>
            </a:ln>
          </p:spPr>
          <p:txBody>
            <a:bodyPr wrap="none" anchor="ctr">
              <a:prstTxWarp prst="textNoShape">
                <a:avLst/>
              </a:prstTxWarp>
            </a:bodyPr>
            <a:lstStyle/>
            <a:p>
              <a:pPr algn="ctr">
                <a:spcBef>
                  <a:spcPct val="0"/>
                </a:spcBef>
              </a:pPr>
              <a:r>
                <a:rPr lang="en-US" sz="1600" b="1"/>
                <a:t>STRATEGIC </a:t>
              </a:r>
            </a:p>
            <a:p>
              <a:pPr algn="ctr">
                <a:spcBef>
                  <a:spcPct val="0"/>
                </a:spcBef>
              </a:pPr>
              <a:r>
                <a:rPr lang="en-US" sz="1600" b="1"/>
                <a:t>CHOICE</a:t>
              </a:r>
            </a:p>
          </p:txBody>
        </p:sp>
        <p:sp>
          <p:nvSpPr>
            <p:cNvPr id="380949" name="_s380949"/>
            <p:cNvSpPr>
              <a:spLocks noChangeArrowheads="1"/>
            </p:cNvSpPr>
            <p:nvPr/>
          </p:nvSpPr>
          <p:spPr bwMode="auto">
            <a:xfrm>
              <a:off x="2112" y="2957"/>
              <a:ext cx="732" cy="732"/>
            </a:xfrm>
            <a:prstGeom prst="rect">
              <a:avLst/>
            </a:prstGeom>
            <a:noFill/>
            <a:ln w="9525">
              <a:noFill/>
              <a:miter lim="800000"/>
              <a:headEnd/>
              <a:tailEnd/>
            </a:ln>
          </p:spPr>
          <p:txBody>
            <a:bodyPr wrap="none" anchor="ctr">
              <a:prstTxWarp prst="textNoShape">
                <a:avLst/>
              </a:prstTxWarp>
            </a:bodyPr>
            <a:lstStyle/>
            <a:p>
              <a:pPr algn="ctr">
                <a:spcBef>
                  <a:spcPct val="0"/>
                </a:spcBef>
              </a:pPr>
              <a:r>
                <a:rPr lang="en-US" b="1"/>
                <a:t>STRATEGIC</a:t>
              </a:r>
            </a:p>
            <a:p>
              <a:pPr algn="ctr">
                <a:spcBef>
                  <a:spcPct val="0"/>
                </a:spcBef>
              </a:pPr>
              <a:r>
                <a:rPr lang="en-US" b="1"/>
                <a:t>IMPLEMENTATION</a:t>
              </a:r>
            </a:p>
          </p:txBody>
        </p:sp>
        <p:sp>
          <p:nvSpPr>
            <p:cNvPr id="380950" name="_s380950"/>
            <p:cNvSpPr>
              <a:spLocks noChangeArrowheads="1"/>
            </p:cNvSpPr>
            <p:nvPr/>
          </p:nvSpPr>
          <p:spPr bwMode="auto">
            <a:xfrm>
              <a:off x="1245" y="1457"/>
              <a:ext cx="732" cy="732"/>
            </a:xfrm>
            <a:prstGeom prst="rect">
              <a:avLst/>
            </a:prstGeom>
            <a:noFill/>
            <a:ln w="9525">
              <a:noFill/>
              <a:miter lim="800000"/>
              <a:headEnd/>
              <a:tailEnd/>
            </a:ln>
          </p:spPr>
          <p:txBody>
            <a:bodyPr wrap="none" anchor="ctr">
              <a:prstTxWarp prst="textNoShape">
                <a:avLst/>
              </a:prstTxWarp>
            </a:bodyPr>
            <a:lstStyle/>
            <a:p>
              <a:pPr algn="ctr">
                <a:spcBef>
                  <a:spcPct val="0"/>
                </a:spcBef>
              </a:pPr>
              <a:r>
                <a:rPr lang="en-US" sz="1600" b="1"/>
                <a:t>STRATEGIC</a:t>
              </a:r>
            </a:p>
            <a:p>
              <a:pPr algn="ctr">
                <a:spcBef>
                  <a:spcPct val="0"/>
                </a:spcBef>
              </a:pPr>
              <a:r>
                <a:rPr lang="en-US" sz="1600" b="1"/>
                <a:t>ANALYSIS</a:t>
              </a:r>
            </a:p>
          </p:txBody>
        </p:sp>
      </p:grpSp>
      <p:pic>
        <p:nvPicPr>
          <p:cNvPr id="380954" name="Picture 26" descr="07-01"/>
          <p:cNvPicPr>
            <a:picLocks noGrp="1" noChangeAspect="1" noChangeArrowheads="1"/>
          </p:cNvPicPr>
          <p:nvPr>
            <p:ph sz="half" idx="2"/>
          </p:nvPr>
        </p:nvPicPr>
        <p:blipFill>
          <a:blip r:embed="rId2"/>
          <a:srcRect/>
          <a:stretch>
            <a:fillRect/>
          </a:stretch>
        </p:blipFill>
        <p:spPr>
          <a:xfrm>
            <a:off x="4953000" y="2286000"/>
            <a:ext cx="4038600" cy="1538288"/>
          </a:xfrm>
          <a:noFill/>
          <a:ln/>
        </p:spPr>
      </p:pic>
      <p:sp>
        <p:nvSpPr>
          <p:cNvPr id="380956" name="AutoShape 28"/>
          <p:cNvSpPr>
            <a:spLocks noChangeArrowheads="1"/>
          </p:cNvSpPr>
          <p:nvPr/>
        </p:nvSpPr>
        <p:spPr bwMode="auto">
          <a:xfrm>
            <a:off x="2895600" y="1371600"/>
            <a:ext cx="2667000" cy="457200"/>
          </a:xfrm>
          <a:prstGeom prst="curvedDownArrow">
            <a:avLst>
              <a:gd name="adj1" fmla="val 116667"/>
              <a:gd name="adj2" fmla="val 233333"/>
              <a:gd name="adj3" fmla="val 33333"/>
            </a:avLst>
          </a:prstGeom>
          <a:solidFill>
            <a:schemeClr val="accent1"/>
          </a:solidFill>
          <a:ln w="9525">
            <a:solidFill>
              <a:schemeClr val="tx1"/>
            </a:solidFill>
            <a:miter lim="800000"/>
            <a:headEnd/>
            <a:tailEnd/>
          </a:ln>
          <a:effectLst/>
        </p:spPr>
        <p:txBody>
          <a:bodyPr wrap="none" anchor="ctr">
            <a:prstTxWarp prst="textNoShape">
              <a:avLst/>
            </a:prstTxWarp>
          </a:bodyPr>
          <a:lstStyle/>
          <a:p>
            <a:endParaRPr lang="en-US"/>
          </a:p>
        </p:txBody>
      </p:sp>
      <p:sp>
        <p:nvSpPr>
          <p:cNvPr id="380958" name="AutoShape 30"/>
          <p:cNvSpPr>
            <a:spLocks noChangeArrowheads="1"/>
          </p:cNvSpPr>
          <p:nvPr/>
        </p:nvSpPr>
        <p:spPr bwMode="auto">
          <a:xfrm>
            <a:off x="6858000" y="4038600"/>
            <a:ext cx="609600" cy="609600"/>
          </a:xfrm>
          <a:prstGeom prst="downArrow">
            <a:avLst>
              <a:gd name="adj1" fmla="val 50000"/>
              <a:gd name="adj2" fmla="val 25000"/>
            </a:avLst>
          </a:prstGeom>
          <a:solidFill>
            <a:schemeClr val="accent1"/>
          </a:solidFill>
          <a:ln w="9525">
            <a:solidFill>
              <a:schemeClr val="tx1"/>
            </a:solidFill>
            <a:miter lim="800000"/>
            <a:headEnd/>
            <a:tailEnd/>
          </a:ln>
          <a:effectLst/>
        </p:spPr>
        <p:txBody>
          <a:bodyPr vert="eaVert" wrap="none" anchor="ctr">
            <a:prstTxWarp prst="textNoShape">
              <a:avLst/>
            </a:prstTxWarp>
          </a:bodyPr>
          <a:lstStyle/>
          <a:p>
            <a:endParaRPr lang="en-US"/>
          </a:p>
        </p:txBody>
      </p:sp>
      <p:sp>
        <p:nvSpPr>
          <p:cNvPr id="380959" name="Text Box 31"/>
          <p:cNvSpPr txBox="1">
            <a:spLocks noChangeArrowheads="1"/>
          </p:cNvSpPr>
          <p:nvPr/>
        </p:nvSpPr>
        <p:spPr bwMode="auto">
          <a:xfrm>
            <a:off x="5029200" y="4800600"/>
            <a:ext cx="3886200" cy="346075"/>
          </a:xfrm>
          <a:prstGeom prst="rect">
            <a:avLst/>
          </a:prstGeom>
          <a:solidFill>
            <a:srgbClr val="FFFF66"/>
          </a:solidFill>
          <a:ln w="9525">
            <a:solidFill>
              <a:schemeClr val="tx1"/>
            </a:solidFill>
            <a:miter lim="800000"/>
            <a:headEnd/>
            <a:tailEnd/>
          </a:ln>
          <a:effectLst/>
        </p:spPr>
        <p:txBody>
          <a:bodyPr>
            <a:prstTxWarp prst="textNoShape">
              <a:avLst/>
            </a:prstTxWarp>
            <a:spAutoFit/>
          </a:bodyPr>
          <a:lstStyle/>
          <a:p>
            <a:pPr algn="ctr"/>
            <a:r>
              <a:rPr lang="en-US" sz="1600"/>
              <a:t>PRODUCT STRATEGY STATEMENT</a:t>
            </a:r>
          </a:p>
        </p:txBody>
      </p:sp>
      <p:sp>
        <p:nvSpPr>
          <p:cNvPr id="380960" name="Text Box 32"/>
          <p:cNvSpPr txBox="1">
            <a:spLocks noChangeArrowheads="1"/>
          </p:cNvSpPr>
          <p:nvPr/>
        </p:nvSpPr>
        <p:spPr bwMode="auto">
          <a:xfrm>
            <a:off x="5257800" y="1905000"/>
            <a:ext cx="533400" cy="4667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S</a:t>
            </a:r>
          </a:p>
        </p:txBody>
      </p:sp>
      <p:sp>
        <p:nvSpPr>
          <p:cNvPr id="380961" name="Text Box 33"/>
          <p:cNvSpPr txBox="1">
            <a:spLocks noChangeArrowheads="1"/>
          </p:cNvSpPr>
          <p:nvPr/>
        </p:nvSpPr>
        <p:spPr bwMode="auto">
          <a:xfrm>
            <a:off x="6705600" y="1905000"/>
            <a:ext cx="533400" cy="4667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T</a:t>
            </a:r>
          </a:p>
        </p:txBody>
      </p:sp>
      <p:sp>
        <p:nvSpPr>
          <p:cNvPr id="380962" name="Text Box 34"/>
          <p:cNvSpPr txBox="1">
            <a:spLocks noChangeArrowheads="1"/>
          </p:cNvSpPr>
          <p:nvPr/>
        </p:nvSpPr>
        <p:spPr bwMode="auto">
          <a:xfrm>
            <a:off x="8153400" y="1905000"/>
            <a:ext cx="533400" cy="4667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P</a:t>
            </a:r>
          </a:p>
        </p:txBody>
      </p:sp>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Date Placeholder 3"/>
          <p:cNvSpPr>
            <a:spLocks noGrp="1"/>
          </p:cNvSpPr>
          <p:nvPr>
            <p:ph type="dt" sz="half" idx="10"/>
          </p:nvPr>
        </p:nvSpPr>
        <p:spPr/>
        <p:txBody>
          <a:bodyPr/>
          <a:lstStyle/>
          <a:p>
            <a:fld id="{9AE27D1B-3D09-234A-8EDA-297658139097}" type="datetime4">
              <a:rPr lang="en-US"/>
              <a:pPr/>
              <a:t>August 24, 2020</a:t>
            </a:fld>
            <a:endParaRPr lang="en-US"/>
          </a:p>
        </p:txBody>
      </p:sp>
      <p:sp>
        <p:nvSpPr>
          <p:cNvPr id="17" name="Slide Number Placeholder 5"/>
          <p:cNvSpPr>
            <a:spLocks noGrp="1"/>
          </p:cNvSpPr>
          <p:nvPr>
            <p:ph type="sldNum" sz="quarter" idx="12"/>
          </p:nvPr>
        </p:nvSpPr>
        <p:spPr/>
        <p:txBody>
          <a:bodyPr/>
          <a:lstStyle/>
          <a:p>
            <a:fld id="{39ABA8CD-A1E2-B64B-A4A4-16AE0660E6A3}" type="slidenum">
              <a:rPr lang="en-US"/>
              <a:pPr/>
              <a:t>82</a:t>
            </a:fld>
            <a:endParaRPr lang="en-US"/>
          </a:p>
        </p:txBody>
      </p:sp>
      <p:grpSp>
        <p:nvGrpSpPr>
          <p:cNvPr id="2" name="Group 5"/>
          <p:cNvGrpSpPr>
            <a:grpSpLocks/>
          </p:cNvGrpSpPr>
          <p:nvPr/>
        </p:nvGrpSpPr>
        <p:grpSpPr bwMode="auto">
          <a:xfrm>
            <a:off x="0" y="762000"/>
            <a:ext cx="9144000" cy="4572000"/>
            <a:chOff x="167" y="964"/>
            <a:chExt cx="6025" cy="3121"/>
          </a:xfrm>
        </p:grpSpPr>
        <p:sp>
          <p:nvSpPr>
            <p:cNvPr id="424966" name="Rectangle 6"/>
            <p:cNvSpPr>
              <a:spLocks noChangeArrowheads="1"/>
            </p:cNvSpPr>
            <p:nvPr/>
          </p:nvSpPr>
          <p:spPr bwMode="auto">
            <a:xfrm>
              <a:off x="167" y="964"/>
              <a:ext cx="6025" cy="3121"/>
            </a:xfrm>
            <a:prstGeom prst="rect">
              <a:avLst/>
            </a:prstGeom>
            <a:noFill/>
            <a:ln w="12700">
              <a:noFill/>
              <a:miter lim="800000"/>
              <a:headEnd/>
              <a:tailEnd/>
            </a:ln>
            <a:effectLst>
              <a:outerShdw blurRad="63500" dist="107763" dir="2700000" algn="ctr" rotWithShape="0">
                <a:schemeClr val="bg2">
                  <a:alpha val="74998"/>
                </a:schemeClr>
              </a:outerShdw>
            </a:effectLst>
          </p:spPr>
          <p:txBody>
            <a:bodyPr wrap="none" anchor="ctr">
              <a:prstTxWarp prst="textNoShape">
                <a:avLst/>
              </a:prstTxWarp>
            </a:bodyPr>
            <a:lstStyle/>
            <a:p>
              <a:endParaRPr lang="en-US"/>
            </a:p>
          </p:txBody>
        </p:sp>
        <p:sp>
          <p:nvSpPr>
            <p:cNvPr id="424967" name="Rectangle 7"/>
            <p:cNvSpPr>
              <a:spLocks noChangeArrowheads="1"/>
            </p:cNvSpPr>
            <p:nvPr/>
          </p:nvSpPr>
          <p:spPr bwMode="auto">
            <a:xfrm>
              <a:off x="2613" y="2285"/>
              <a:ext cx="3393" cy="785"/>
            </a:xfrm>
            <a:prstGeom prst="rect">
              <a:avLst/>
            </a:prstGeom>
            <a:solidFill>
              <a:srgbClr val="F6BF69"/>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24968" name="Rectangle 8"/>
            <p:cNvSpPr>
              <a:spLocks noChangeArrowheads="1"/>
            </p:cNvSpPr>
            <p:nvPr/>
          </p:nvSpPr>
          <p:spPr bwMode="auto">
            <a:xfrm>
              <a:off x="2613" y="1492"/>
              <a:ext cx="3393" cy="785"/>
            </a:xfrm>
            <a:prstGeom prst="rect">
              <a:avLst/>
            </a:prstGeom>
            <a:solidFill>
              <a:srgbClr val="E3BEFF"/>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24969" name="Rectangle 9"/>
            <p:cNvSpPr>
              <a:spLocks noChangeArrowheads="1"/>
            </p:cNvSpPr>
            <p:nvPr/>
          </p:nvSpPr>
          <p:spPr bwMode="auto">
            <a:xfrm>
              <a:off x="2613" y="3078"/>
              <a:ext cx="3393" cy="785"/>
            </a:xfrm>
            <a:prstGeom prst="rect">
              <a:avLst/>
            </a:prstGeom>
            <a:solidFill>
              <a:srgbClr val="8CF4EA"/>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24970" name="Rectangle 10"/>
            <p:cNvSpPr>
              <a:spLocks noChangeArrowheads="1"/>
            </p:cNvSpPr>
            <p:nvPr/>
          </p:nvSpPr>
          <p:spPr bwMode="auto">
            <a:xfrm>
              <a:off x="260" y="3474"/>
              <a:ext cx="2368" cy="389"/>
            </a:xfrm>
            <a:prstGeom prst="rect">
              <a:avLst/>
            </a:prstGeom>
            <a:solidFill>
              <a:schemeClr val="tx2"/>
            </a:solidFill>
            <a:ln w="12700">
              <a:solidFill>
                <a:schemeClr val="tx1"/>
              </a:solidFill>
              <a:miter lim="800000"/>
              <a:headEnd/>
              <a:tailEnd/>
            </a:ln>
            <a:effectLst/>
          </p:spPr>
          <p:txBody>
            <a:bodyPr wrap="none" lIns="90488" tIns="44450" rIns="90488" bIns="44450" anchor="ctr">
              <a:prstTxWarp prst="textNoShape">
                <a:avLst/>
              </a:prstTxWarp>
            </a:bodyPr>
            <a:lstStyle/>
            <a:p>
              <a:pPr>
                <a:lnSpc>
                  <a:spcPct val="90000"/>
                </a:lnSpc>
                <a:spcBef>
                  <a:spcPct val="0"/>
                </a:spcBef>
              </a:pPr>
              <a:r>
                <a:rPr lang="en-US" sz="1800" b="1">
                  <a:latin typeface="Arial" pitchFamily="-112" charset="0"/>
                </a:rPr>
                <a:t>1.  </a:t>
              </a:r>
              <a:r>
                <a:rPr lang="en-US" sz="1800" b="1">
                  <a:solidFill>
                    <a:schemeClr val="bg1"/>
                  </a:solidFill>
                  <a:latin typeface="Arial" pitchFamily="-112" charset="0"/>
                </a:rPr>
                <a:t>Identify Bases</a:t>
              </a:r>
            </a:p>
            <a:p>
              <a:pPr>
                <a:lnSpc>
                  <a:spcPct val="90000"/>
                </a:lnSpc>
                <a:spcBef>
                  <a:spcPct val="0"/>
                </a:spcBef>
              </a:pPr>
              <a:r>
                <a:rPr lang="en-US" sz="1800" b="1">
                  <a:solidFill>
                    <a:schemeClr val="bg1"/>
                  </a:solidFill>
                  <a:latin typeface="Arial" pitchFamily="-112" charset="0"/>
                </a:rPr>
                <a:t>for Segmenting the Market</a:t>
              </a:r>
            </a:p>
          </p:txBody>
        </p:sp>
        <p:sp>
          <p:nvSpPr>
            <p:cNvPr id="424971" name="Rectangle 11"/>
            <p:cNvSpPr>
              <a:spLocks noChangeArrowheads="1"/>
            </p:cNvSpPr>
            <p:nvPr/>
          </p:nvSpPr>
          <p:spPr bwMode="auto">
            <a:xfrm>
              <a:off x="621" y="3078"/>
              <a:ext cx="2368" cy="388"/>
            </a:xfrm>
            <a:prstGeom prst="rect">
              <a:avLst/>
            </a:prstGeom>
            <a:solidFill>
              <a:srgbClr val="FDC0E5"/>
            </a:solidFill>
            <a:ln w="12700">
              <a:solidFill>
                <a:schemeClr val="tx1"/>
              </a:solidFill>
              <a:miter lim="800000"/>
              <a:headEnd/>
              <a:tailEnd/>
            </a:ln>
            <a:effectLst/>
          </p:spPr>
          <p:txBody>
            <a:bodyPr wrap="none" lIns="90488" tIns="44450" rIns="90488" bIns="44450" anchor="ctr">
              <a:prstTxWarp prst="textNoShape">
                <a:avLst/>
              </a:prstTxWarp>
            </a:bodyPr>
            <a:lstStyle/>
            <a:p>
              <a:pPr>
                <a:lnSpc>
                  <a:spcPct val="90000"/>
                </a:lnSpc>
                <a:spcBef>
                  <a:spcPct val="0"/>
                </a:spcBef>
              </a:pPr>
              <a:r>
                <a:rPr lang="en-US" sz="1800" b="1">
                  <a:latin typeface="Arial" pitchFamily="-112" charset="0"/>
                </a:rPr>
                <a:t>2.  Develop Profiles</a:t>
              </a:r>
            </a:p>
            <a:p>
              <a:pPr>
                <a:lnSpc>
                  <a:spcPct val="90000"/>
                </a:lnSpc>
                <a:spcBef>
                  <a:spcPct val="0"/>
                </a:spcBef>
              </a:pPr>
              <a:r>
                <a:rPr lang="en-US" sz="1800" b="1">
                  <a:latin typeface="Arial" pitchFamily="-112" charset="0"/>
                </a:rPr>
                <a:t>of Resulting Segments</a:t>
              </a:r>
            </a:p>
          </p:txBody>
        </p:sp>
        <p:sp>
          <p:nvSpPr>
            <p:cNvPr id="424972" name="Rectangle 12"/>
            <p:cNvSpPr>
              <a:spLocks noChangeArrowheads="1"/>
            </p:cNvSpPr>
            <p:nvPr/>
          </p:nvSpPr>
          <p:spPr bwMode="auto">
            <a:xfrm>
              <a:off x="982" y="2682"/>
              <a:ext cx="2368" cy="388"/>
            </a:xfrm>
            <a:prstGeom prst="rect">
              <a:avLst/>
            </a:prstGeom>
            <a:solidFill>
              <a:srgbClr val="DBFFB8"/>
            </a:solidFill>
            <a:ln w="12700">
              <a:solidFill>
                <a:schemeClr val="tx1"/>
              </a:solidFill>
              <a:miter lim="800000"/>
              <a:headEnd/>
              <a:tailEnd/>
            </a:ln>
            <a:effectLst/>
          </p:spPr>
          <p:txBody>
            <a:bodyPr wrap="none" lIns="90488" tIns="44450" rIns="90488" bIns="44450" anchor="ctr">
              <a:prstTxWarp prst="textNoShape">
                <a:avLst/>
              </a:prstTxWarp>
            </a:bodyPr>
            <a:lstStyle/>
            <a:p>
              <a:pPr>
                <a:lnSpc>
                  <a:spcPct val="90000"/>
                </a:lnSpc>
                <a:spcBef>
                  <a:spcPct val="0"/>
                </a:spcBef>
              </a:pPr>
              <a:r>
                <a:rPr lang="en-US" sz="1800" b="1">
                  <a:latin typeface="Arial" pitchFamily="-112" charset="0"/>
                </a:rPr>
                <a:t>3.  Develop Measures</a:t>
              </a:r>
            </a:p>
            <a:p>
              <a:pPr>
                <a:lnSpc>
                  <a:spcPct val="90000"/>
                </a:lnSpc>
                <a:spcBef>
                  <a:spcPct val="0"/>
                </a:spcBef>
              </a:pPr>
              <a:r>
                <a:rPr lang="en-US" sz="1800" b="1">
                  <a:latin typeface="Arial" pitchFamily="-112" charset="0"/>
                </a:rPr>
                <a:t>of Segment Attractiveness</a:t>
              </a:r>
            </a:p>
          </p:txBody>
        </p:sp>
        <p:sp>
          <p:nvSpPr>
            <p:cNvPr id="424973" name="Rectangle 13"/>
            <p:cNvSpPr>
              <a:spLocks noChangeArrowheads="1"/>
            </p:cNvSpPr>
            <p:nvPr/>
          </p:nvSpPr>
          <p:spPr bwMode="auto">
            <a:xfrm>
              <a:off x="1343" y="2285"/>
              <a:ext cx="2368" cy="389"/>
            </a:xfrm>
            <a:prstGeom prst="rect">
              <a:avLst/>
            </a:prstGeom>
            <a:solidFill>
              <a:srgbClr val="FFFFFF"/>
            </a:solidFill>
            <a:ln w="12700">
              <a:solidFill>
                <a:schemeClr val="tx1"/>
              </a:solidFill>
              <a:miter lim="800000"/>
              <a:headEnd/>
              <a:tailEnd/>
            </a:ln>
            <a:effectLst/>
          </p:spPr>
          <p:txBody>
            <a:bodyPr wrap="none" lIns="90488" tIns="44450" rIns="90488" bIns="44450" anchor="ctr">
              <a:prstTxWarp prst="textNoShape">
                <a:avLst/>
              </a:prstTxWarp>
            </a:bodyPr>
            <a:lstStyle/>
            <a:p>
              <a:pPr>
                <a:lnSpc>
                  <a:spcPct val="90000"/>
                </a:lnSpc>
                <a:spcBef>
                  <a:spcPct val="0"/>
                </a:spcBef>
              </a:pPr>
              <a:r>
                <a:rPr lang="en-US" sz="1800" b="1">
                  <a:latin typeface="Arial" pitchFamily="-112" charset="0"/>
                </a:rPr>
                <a:t>4.  Select Target</a:t>
              </a:r>
            </a:p>
            <a:p>
              <a:pPr>
                <a:lnSpc>
                  <a:spcPct val="90000"/>
                </a:lnSpc>
                <a:spcBef>
                  <a:spcPct val="0"/>
                </a:spcBef>
              </a:pPr>
              <a:r>
                <a:rPr lang="en-US" sz="1800" b="1">
                  <a:latin typeface="Arial" pitchFamily="-112" charset="0"/>
                </a:rPr>
                <a:t>Segment(s)</a:t>
              </a:r>
            </a:p>
          </p:txBody>
        </p:sp>
        <p:sp>
          <p:nvSpPr>
            <p:cNvPr id="424974" name="Rectangle 14"/>
            <p:cNvSpPr>
              <a:spLocks noChangeArrowheads="1"/>
            </p:cNvSpPr>
            <p:nvPr/>
          </p:nvSpPr>
          <p:spPr bwMode="auto">
            <a:xfrm>
              <a:off x="1704" y="1889"/>
              <a:ext cx="2368" cy="388"/>
            </a:xfrm>
            <a:prstGeom prst="rect">
              <a:avLst/>
            </a:prstGeom>
            <a:solidFill>
              <a:srgbClr val="DADADA"/>
            </a:solidFill>
            <a:ln w="12700">
              <a:solidFill>
                <a:schemeClr val="tx1"/>
              </a:solidFill>
              <a:miter lim="800000"/>
              <a:headEnd/>
              <a:tailEnd/>
            </a:ln>
            <a:effectLst/>
          </p:spPr>
          <p:txBody>
            <a:bodyPr wrap="none" lIns="90488" tIns="44450" rIns="90488" bIns="44450" anchor="ctr">
              <a:prstTxWarp prst="textNoShape">
                <a:avLst/>
              </a:prstTxWarp>
            </a:bodyPr>
            <a:lstStyle/>
            <a:p>
              <a:pPr>
                <a:lnSpc>
                  <a:spcPct val="90000"/>
                </a:lnSpc>
                <a:spcBef>
                  <a:spcPct val="0"/>
                </a:spcBef>
              </a:pPr>
              <a:r>
                <a:rPr lang="en-US" sz="1800" b="1">
                  <a:latin typeface="Arial" pitchFamily="-112" charset="0"/>
                </a:rPr>
                <a:t>5.  Develop Positioning</a:t>
              </a:r>
            </a:p>
            <a:p>
              <a:pPr>
                <a:lnSpc>
                  <a:spcPct val="90000"/>
                </a:lnSpc>
                <a:spcBef>
                  <a:spcPct val="0"/>
                </a:spcBef>
              </a:pPr>
              <a:r>
                <a:rPr lang="en-US" sz="1800" b="1">
                  <a:latin typeface="Arial" pitchFamily="-112" charset="0"/>
                </a:rPr>
                <a:t>for Each Target Segment</a:t>
              </a:r>
            </a:p>
          </p:txBody>
        </p:sp>
        <p:sp>
          <p:nvSpPr>
            <p:cNvPr id="424975" name="Rectangle 15"/>
            <p:cNvSpPr>
              <a:spLocks noChangeArrowheads="1"/>
            </p:cNvSpPr>
            <p:nvPr/>
          </p:nvSpPr>
          <p:spPr bwMode="auto">
            <a:xfrm>
              <a:off x="2066" y="1492"/>
              <a:ext cx="2368" cy="389"/>
            </a:xfrm>
            <a:prstGeom prst="rect">
              <a:avLst/>
            </a:prstGeom>
            <a:gradFill rotWithShape="0">
              <a:gsLst>
                <a:gs pos="0">
                  <a:srgbClr val="A3F25F"/>
                </a:gs>
                <a:gs pos="100000">
                  <a:srgbClr val="A3F25F">
                    <a:gamma/>
                    <a:shade val="100000"/>
                    <a:invGamma/>
                  </a:srgbClr>
                </a:gs>
              </a:gsLst>
              <a:path path="shape">
                <a:fillToRect l="50000" t="50000" r="50000" b="50000"/>
              </a:path>
            </a:gradFill>
            <a:ln w="12700">
              <a:solidFill>
                <a:schemeClr val="tx1"/>
              </a:solidFill>
              <a:miter lim="800000"/>
              <a:headEnd/>
              <a:tailEnd/>
            </a:ln>
            <a:effectLst/>
          </p:spPr>
          <p:txBody>
            <a:bodyPr wrap="none" lIns="90488" tIns="44450" rIns="90488" bIns="44450" anchor="ctr">
              <a:prstTxWarp prst="textNoShape">
                <a:avLst/>
              </a:prstTxWarp>
            </a:bodyPr>
            <a:lstStyle/>
            <a:p>
              <a:pPr>
                <a:lnSpc>
                  <a:spcPct val="90000"/>
                </a:lnSpc>
                <a:spcBef>
                  <a:spcPct val="0"/>
                </a:spcBef>
              </a:pPr>
              <a:r>
                <a:rPr lang="en-US" sz="1800" b="1">
                  <a:latin typeface="Arial" pitchFamily="-112" charset="0"/>
                </a:rPr>
                <a:t>6.  Develop Marketing</a:t>
              </a:r>
            </a:p>
            <a:p>
              <a:pPr>
                <a:lnSpc>
                  <a:spcPct val="90000"/>
                </a:lnSpc>
                <a:spcBef>
                  <a:spcPct val="0"/>
                </a:spcBef>
              </a:pPr>
              <a:r>
                <a:rPr lang="en-US" sz="1800" b="1">
                  <a:latin typeface="Arial" pitchFamily="-112" charset="0"/>
                </a:rPr>
                <a:t>Mix for Each Target Segment</a:t>
              </a:r>
            </a:p>
          </p:txBody>
        </p:sp>
        <p:sp>
          <p:nvSpPr>
            <p:cNvPr id="424976" name="Rectangle 16"/>
            <p:cNvSpPr>
              <a:spLocks noChangeArrowheads="1"/>
            </p:cNvSpPr>
            <p:nvPr/>
          </p:nvSpPr>
          <p:spPr bwMode="auto">
            <a:xfrm>
              <a:off x="4583" y="1678"/>
              <a:ext cx="1210" cy="509"/>
            </a:xfrm>
            <a:prstGeom prst="rect">
              <a:avLst/>
            </a:prstGeom>
            <a:noFill/>
            <a:ln w="12700">
              <a:noFill/>
              <a:miter lim="800000"/>
              <a:headEnd/>
              <a:tailEnd/>
            </a:ln>
            <a:effectLst/>
          </p:spPr>
          <p:txBody>
            <a:bodyPr wrap="none" lIns="90488" tIns="44450" rIns="90488" bIns="44450">
              <a:prstTxWarp prst="textNoShape">
                <a:avLst/>
              </a:prstTxWarp>
              <a:spAutoFit/>
            </a:bodyPr>
            <a:lstStyle/>
            <a:p>
              <a:pPr algn="ctr">
                <a:lnSpc>
                  <a:spcPct val="90000"/>
                </a:lnSpc>
                <a:spcBef>
                  <a:spcPct val="0"/>
                </a:spcBef>
              </a:pPr>
              <a:r>
                <a:rPr lang="en-US" sz="2400" b="1">
                  <a:latin typeface="Arial" pitchFamily="-112" charset="0"/>
                </a:rPr>
                <a:t>Market</a:t>
              </a:r>
            </a:p>
            <a:p>
              <a:pPr algn="ctr">
                <a:lnSpc>
                  <a:spcPct val="90000"/>
                </a:lnSpc>
                <a:spcBef>
                  <a:spcPct val="0"/>
                </a:spcBef>
              </a:pPr>
              <a:r>
                <a:rPr lang="en-US" sz="2400" b="1">
                  <a:latin typeface="Arial" pitchFamily="-112" charset="0"/>
                </a:rPr>
                <a:t>Positioning</a:t>
              </a:r>
            </a:p>
          </p:txBody>
        </p:sp>
        <p:sp>
          <p:nvSpPr>
            <p:cNvPr id="424977" name="Rectangle 17"/>
            <p:cNvSpPr>
              <a:spLocks noChangeArrowheads="1"/>
            </p:cNvSpPr>
            <p:nvPr/>
          </p:nvSpPr>
          <p:spPr bwMode="auto">
            <a:xfrm>
              <a:off x="4091" y="2506"/>
              <a:ext cx="1033" cy="509"/>
            </a:xfrm>
            <a:prstGeom prst="rect">
              <a:avLst/>
            </a:prstGeom>
            <a:noFill/>
            <a:ln w="12700">
              <a:noFill/>
              <a:miter lim="800000"/>
              <a:headEnd/>
              <a:tailEnd/>
            </a:ln>
            <a:effectLst/>
          </p:spPr>
          <p:txBody>
            <a:bodyPr wrap="none" lIns="90488" tIns="44450" rIns="90488" bIns="44450">
              <a:prstTxWarp prst="textNoShape">
                <a:avLst/>
              </a:prstTxWarp>
              <a:spAutoFit/>
            </a:bodyPr>
            <a:lstStyle/>
            <a:p>
              <a:pPr algn="ctr">
                <a:lnSpc>
                  <a:spcPct val="90000"/>
                </a:lnSpc>
                <a:spcBef>
                  <a:spcPct val="0"/>
                </a:spcBef>
              </a:pPr>
              <a:r>
                <a:rPr lang="en-US" sz="2400" b="1">
                  <a:latin typeface="Arial" pitchFamily="-112" charset="0"/>
                </a:rPr>
                <a:t>Market</a:t>
              </a:r>
            </a:p>
            <a:p>
              <a:pPr algn="ctr">
                <a:lnSpc>
                  <a:spcPct val="90000"/>
                </a:lnSpc>
                <a:spcBef>
                  <a:spcPct val="0"/>
                </a:spcBef>
              </a:pPr>
              <a:r>
                <a:rPr lang="en-US" sz="2400" b="1">
                  <a:latin typeface="Arial" pitchFamily="-112" charset="0"/>
                </a:rPr>
                <a:t>Targeting</a:t>
              </a:r>
            </a:p>
          </p:txBody>
        </p:sp>
        <p:sp>
          <p:nvSpPr>
            <p:cNvPr id="424978" name="Rectangle 18"/>
            <p:cNvSpPr>
              <a:spLocks noChangeArrowheads="1"/>
            </p:cNvSpPr>
            <p:nvPr/>
          </p:nvSpPr>
          <p:spPr bwMode="auto">
            <a:xfrm>
              <a:off x="3289" y="3381"/>
              <a:ext cx="2151" cy="285"/>
            </a:xfrm>
            <a:prstGeom prst="rect">
              <a:avLst/>
            </a:prstGeom>
            <a:noFill/>
            <a:ln w="12700">
              <a:noFill/>
              <a:miter lim="800000"/>
              <a:headEnd/>
              <a:tailEnd/>
            </a:ln>
            <a:effectLst/>
          </p:spPr>
          <p:txBody>
            <a:bodyPr wrap="none" lIns="90488" tIns="44450" rIns="90488" bIns="44450">
              <a:prstTxWarp prst="textNoShape">
                <a:avLst/>
              </a:prstTxWarp>
              <a:spAutoFit/>
            </a:bodyPr>
            <a:lstStyle/>
            <a:p>
              <a:pPr algn="ctr">
                <a:lnSpc>
                  <a:spcPct val="90000"/>
                </a:lnSpc>
                <a:spcBef>
                  <a:spcPct val="0"/>
                </a:spcBef>
              </a:pPr>
              <a:r>
                <a:rPr lang="en-US" sz="2400" b="1">
                  <a:latin typeface="Arial" pitchFamily="-112" charset="0"/>
                </a:rPr>
                <a:t>Market Segmentation</a:t>
              </a:r>
            </a:p>
          </p:txBody>
        </p:sp>
      </p:grpSp>
    </p:spTree>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Date Placeholder 3"/>
          <p:cNvSpPr>
            <a:spLocks noGrp="1"/>
          </p:cNvSpPr>
          <p:nvPr>
            <p:ph type="dt" sz="half" idx="10"/>
          </p:nvPr>
        </p:nvSpPr>
        <p:spPr/>
        <p:txBody>
          <a:bodyPr/>
          <a:lstStyle/>
          <a:p>
            <a:fld id="{329E4B9C-18F9-154C-B17D-AC8CD8BB65D8}" type="datetime4">
              <a:rPr lang="en-US"/>
              <a:pPr/>
              <a:t>August 24, 2020</a:t>
            </a:fld>
            <a:endParaRPr lang="en-US"/>
          </a:p>
        </p:txBody>
      </p:sp>
      <p:sp>
        <p:nvSpPr>
          <p:cNvPr id="60" name="Slide Number Placeholder 5"/>
          <p:cNvSpPr>
            <a:spLocks noGrp="1"/>
          </p:cNvSpPr>
          <p:nvPr>
            <p:ph type="sldNum" sz="quarter" idx="12"/>
          </p:nvPr>
        </p:nvSpPr>
        <p:spPr/>
        <p:txBody>
          <a:bodyPr/>
          <a:lstStyle/>
          <a:p>
            <a:fld id="{8811AC21-5046-E344-9679-4BD25898EDF6}" type="slidenum">
              <a:rPr lang="en-US"/>
              <a:pPr/>
              <a:t>83</a:t>
            </a:fld>
            <a:endParaRPr lang="en-US"/>
          </a:p>
        </p:txBody>
      </p:sp>
      <p:sp>
        <p:nvSpPr>
          <p:cNvPr id="406530" name="Rectangle 2"/>
          <p:cNvSpPr>
            <a:spLocks noGrp="1" noChangeArrowheads="1"/>
          </p:cNvSpPr>
          <p:nvPr>
            <p:ph type="title"/>
          </p:nvPr>
        </p:nvSpPr>
        <p:spPr>
          <a:xfrm>
            <a:off x="685800" y="381000"/>
            <a:ext cx="7924800" cy="838200"/>
          </a:xfrm>
        </p:spPr>
        <p:txBody>
          <a:bodyPr/>
          <a:lstStyle/>
          <a:p>
            <a:r>
              <a:rPr lang="en-US"/>
              <a:t>MARKET SEGMENTATION</a:t>
            </a:r>
          </a:p>
        </p:txBody>
      </p:sp>
      <p:sp>
        <p:nvSpPr>
          <p:cNvPr id="406531" name="Rectangle 3"/>
          <p:cNvSpPr>
            <a:spLocks noGrp="1" noChangeArrowheads="1"/>
          </p:cNvSpPr>
          <p:nvPr>
            <p:ph type="body" idx="1"/>
          </p:nvPr>
        </p:nvSpPr>
        <p:spPr>
          <a:xfrm>
            <a:off x="574403" y="1219200"/>
            <a:ext cx="7772400" cy="2220527"/>
          </a:xfrm>
        </p:spPr>
        <p:txBody>
          <a:bodyPr>
            <a:normAutofit fontScale="70000" lnSpcReduction="20000"/>
          </a:bodyPr>
          <a:lstStyle/>
          <a:p>
            <a:endParaRPr lang="en-US" sz="1000" dirty="0"/>
          </a:p>
          <a:p>
            <a:pPr>
              <a:buNone/>
            </a:pPr>
            <a:r>
              <a:rPr lang="en-US" dirty="0"/>
              <a:t>“The process of dividing a market into groups of similar consumers and selecting the most appropriate (profitable) group (</a:t>
            </a:r>
            <a:r>
              <a:rPr lang="en-US" dirty="0" err="1"/>
              <a:t>s</a:t>
            </a:r>
            <a:r>
              <a:rPr lang="en-US" dirty="0"/>
              <a:t>) for the firm to serve.”</a:t>
            </a:r>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endParaRPr lang="en-US" sz="1000" dirty="0"/>
          </a:p>
          <a:p>
            <a:r>
              <a:rPr lang="en-US" sz="1000" dirty="0"/>
              <a:t>Market Segmentation, A Preface to Marketing Management, J. Paul Peter, James H. Donnelly, Jr.</a:t>
            </a:r>
          </a:p>
        </p:txBody>
      </p:sp>
      <p:grpSp>
        <p:nvGrpSpPr>
          <p:cNvPr id="2" name="Group 4"/>
          <p:cNvGrpSpPr>
            <a:grpSpLocks/>
          </p:cNvGrpSpPr>
          <p:nvPr/>
        </p:nvGrpSpPr>
        <p:grpSpPr bwMode="auto">
          <a:xfrm>
            <a:off x="4445564" y="2731964"/>
            <a:ext cx="3778616" cy="3364036"/>
            <a:chOff x="1168" y="952"/>
            <a:chExt cx="3328" cy="3052"/>
          </a:xfrm>
        </p:grpSpPr>
        <p:grpSp>
          <p:nvGrpSpPr>
            <p:cNvPr id="3" name="Group 5"/>
            <p:cNvGrpSpPr>
              <a:grpSpLocks/>
            </p:cNvGrpSpPr>
            <p:nvPr/>
          </p:nvGrpSpPr>
          <p:grpSpPr bwMode="auto">
            <a:xfrm>
              <a:off x="1168" y="952"/>
              <a:ext cx="1072" cy="1072"/>
              <a:chOff x="1168" y="952"/>
              <a:chExt cx="1072" cy="1072"/>
            </a:xfrm>
          </p:grpSpPr>
          <p:sp>
            <p:nvSpPr>
              <p:cNvPr id="406534" name="Oval 6"/>
              <p:cNvSpPr>
                <a:spLocks noChangeArrowheads="1"/>
              </p:cNvSpPr>
              <p:nvPr/>
            </p:nvSpPr>
            <p:spPr bwMode="auto">
              <a:xfrm>
                <a:off x="1168" y="952"/>
                <a:ext cx="1072" cy="1072"/>
              </a:xfrm>
              <a:prstGeom prst="ellipse">
                <a:avLst/>
              </a:prstGeom>
              <a:solidFill>
                <a:srgbClr val="FCFEB9"/>
              </a:solidFill>
              <a:ln w="50800">
                <a:solidFill>
                  <a:srgbClr val="114FFB"/>
                </a:solidFill>
                <a:round/>
                <a:headEnd/>
                <a:tailEnd/>
              </a:ln>
              <a:effectLst/>
            </p:spPr>
            <p:txBody>
              <a:bodyPr wrap="none" anchor="ctr">
                <a:prstTxWarp prst="textNoShape">
                  <a:avLst/>
                </a:prstTxWarp>
              </a:bodyPr>
              <a:lstStyle/>
              <a:p>
                <a:endParaRPr lang="en-US"/>
              </a:p>
            </p:txBody>
          </p:sp>
          <p:sp>
            <p:nvSpPr>
              <p:cNvPr id="406535" name="AutoShape 7"/>
              <p:cNvSpPr>
                <a:spLocks noChangeArrowheads="1"/>
              </p:cNvSpPr>
              <p:nvPr/>
            </p:nvSpPr>
            <p:spPr bwMode="auto">
              <a:xfrm>
                <a:off x="1696" y="1096"/>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36" name="AutoShape 8"/>
              <p:cNvSpPr>
                <a:spLocks noChangeArrowheads="1"/>
              </p:cNvSpPr>
              <p:nvPr/>
            </p:nvSpPr>
            <p:spPr bwMode="auto">
              <a:xfrm>
                <a:off x="1456" y="128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37" name="AutoShape 9"/>
              <p:cNvSpPr>
                <a:spLocks noChangeArrowheads="1"/>
              </p:cNvSpPr>
              <p:nvPr/>
            </p:nvSpPr>
            <p:spPr bwMode="auto">
              <a:xfrm>
                <a:off x="1264" y="152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38" name="AutoShape 10"/>
              <p:cNvSpPr>
                <a:spLocks noChangeArrowheads="1"/>
              </p:cNvSpPr>
              <p:nvPr/>
            </p:nvSpPr>
            <p:spPr bwMode="auto">
              <a:xfrm>
                <a:off x="1840" y="1384"/>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39" name="AutoShape 11"/>
              <p:cNvSpPr>
                <a:spLocks noChangeArrowheads="1"/>
              </p:cNvSpPr>
              <p:nvPr/>
            </p:nvSpPr>
            <p:spPr bwMode="auto">
              <a:xfrm>
                <a:off x="2032" y="1624"/>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40" name="AutoShape 12"/>
              <p:cNvSpPr>
                <a:spLocks noChangeArrowheads="1"/>
              </p:cNvSpPr>
              <p:nvPr/>
            </p:nvSpPr>
            <p:spPr bwMode="auto">
              <a:xfrm>
                <a:off x="1696" y="1672"/>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41" name="AutoShape 13"/>
              <p:cNvSpPr>
                <a:spLocks noChangeArrowheads="1"/>
              </p:cNvSpPr>
              <p:nvPr/>
            </p:nvSpPr>
            <p:spPr bwMode="auto">
              <a:xfrm>
                <a:off x="1456" y="176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grpSp>
        <p:sp>
          <p:nvSpPr>
            <p:cNvPr id="406542" name="Rectangle 14"/>
            <p:cNvSpPr>
              <a:spLocks noChangeArrowheads="1"/>
            </p:cNvSpPr>
            <p:nvPr/>
          </p:nvSpPr>
          <p:spPr bwMode="auto">
            <a:xfrm>
              <a:off x="1661" y="2050"/>
              <a:ext cx="135" cy="307"/>
            </a:xfrm>
            <a:prstGeom prst="rect">
              <a:avLst/>
            </a:prstGeom>
            <a:noFill/>
            <a:ln w="50800">
              <a:noFill/>
              <a:miter lim="800000"/>
              <a:headEnd/>
              <a:tailEnd/>
            </a:ln>
            <a:effectLst/>
          </p:spPr>
          <p:txBody>
            <a:bodyPr wrap="none" lIns="90488" tIns="44450" rIns="90488" bIns="44450">
              <a:prstTxWarp prst="textNoShape">
                <a:avLst/>
              </a:prstTxWarp>
              <a:spAutoFit/>
            </a:bodyPr>
            <a:lstStyle/>
            <a:p>
              <a:pPr algn="ctr">
                <a:spcBef>
                  <a:spcPct val="0"/>
                </a:spcBef>
              </a:pPr>
              <a:endParaRPr lang="en-US" sz="1800" b="1">
                <a:latin typeface="Arial" pitchFamily="-112" charset="0"/>
              </a:endParaRPr>
            </a:p>
          </p:txBody>
        </p:sp>
        <p:sp>
          <p:nvSpPr>
            <p:cNvPr id="406543" name="Rectangle 15"/>
            <p:cNvSpPr>
              <a:spLocks noChangeArrowheads="1"/>
            </p:cNvSpPr>
            <p:nvPr/>
          </p:nvSpPr>
          <p:spPr bwMode="auto">
            <a:xfrm>
              <a:off x="3981" y="2050"/>
              <a:ext cx="134" cy="307"/>
            </a:xfrm>
            <a:prstGeom prst="rect">
              <a:avLst/>
            </a:prstGeom>
            <a:noFill/>
            <a:ln w="50800">
              <a:noFill/>
              <a:miter lim="800000"/>
              <a:headEnd/>
              <a:tailEnd/>
            </a:ln>
            <a:effectLst/>
          </p:spPr>
          <p:txBody>
            <a:bodyPr wrap="none" lIns="90488" tIns="44450" rIns="90488" bIns="44450">
              <a:prstTxWarp prst="textNoShape">
                <a:avLst/>
              </a:prstTxWarp>
              <a:spAutoFit/>
            </a:bodyPr>
            <a:lstStyle/>
            <a:p>
              <a:pPr algn="ctr">
                <a:spcBef>
                  <a:spcPct val="0"/>
                </a:spcBef>
              </a:pPr>
              <a:endParaRPr lang="en-US" sz="1800" b="1">
                <a:latin typeface="Arial" pitchFamily="-112" charset="0"/>
              </a:endParaRPr>
            </a:p>
          </p:txBody>
        </p:sp>
        <p:grpSp>
          <p:nvGrpSpPr>
            <p:cNvPr id="4" name="Group 16"/>
            <p:cNvGrpSpPr>
              <a:grpSpLocks/>
            </p:cNvGrpSpPr>
            <p:nvPr/>
          </p:nvGrpSpPr>
          <p:grpSpPr bwMode="auto">
            <a:xfrm>
              <a:off x="1200" y="2536"/>
              <a:ext cx="1064" cy="1096"/>
              <a:chOff x="1200" y="2536"/>
              <a:chExt cx="1064" cy="1096"/>
            </a:xfrm>
          </p:grpSpPr>
          <p:grpSp>
            <p:nvGrpSpPr>
              <p:cNvPr id="5" name="Group 17"/>
              <p:cNvGrpSpPr>
                <a:grpSpLocks/>
              </p:cNvGrpSpPr>
              <p:nvPr/>
            </p:nvGrpSpPr>
            <p:grpSpPr bwMode="auto">
              <a:xfrm>
                <a:off x="1216" y="2536"/>
                <a:ext cx="1048" cy="1096"/>
                <a:chOff x="1216" y="2536"/>
                <a:chExt cx="1048" cy="1096"/>
              </a:xfrm>
            </p:grpSpPr>
            <p:sp>
              <p:nvSpPr>
                <p:cNvPr id="406546" name="Oval 18"/>
                <p:cNvSpPr>
                  <a:spLocks noChangeArrowheads="1"/>
                </p:cNvSpPr>
                <p:nvPr/>
              </p:nvSpPr>
              <p:spPr bwMode="auto">
                <a:xfrm>
                  <a:off x="1216" y="2536"/>
                  <a:ext cx="1048" cy="1096"/>
                </a:xfrm>
                <a:prstGeom prst="ellipse">
                  <a:avLst/>
                </a:prstGeom>
                <a:solidFill>
                  <a:srgbClr val="FCFEB9"/>
                </a:solidFill>
                <a:ln w="50800">
                  <a:solidFill>
                    <a:srgbClr val="114FFB"/>
                  </a:solidFill>
                  <a:round/>
                  <a:headEnd/>
                  <a:tailEnd/>
                </a:ln>
                <a:effectLst/>
              </p:spPr>
              <p:txBody>
                <a:bodyPr wrap="none" anchor="ctr">
                  <a:prstTxWarp prst="textNoShape">
                    <a:avLst/>
                  </a:prstTxWarp>
                </a:bodyPr>
                <a:lstStyle/>
                <a:p>
                  <a:endParaRPr lang="en-US"/>
                </a:p>
              </p:txBody>
            </p:sp>
            <p:sp>
              <p:nvSpPr>
                <p:cNvPr id="406547" name="AutoShape 19"/>
                <p:cNvSpPr>
                  <a:spLocks noChangeArrowheads="1"/>
                </p:cNvSpPr>
                <p:nvPr/>
              </p:nvSpPr>
              <p:spPr bwMode="auto">
                <a:xfrm>
                  <a:off x="1733" y="2683"/>
                  <a:ext cx="61"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48" name="AutoShape 20"/>
                <p:cNvSpPr>
                  <a:spLocks noChangeArrowheads="1"/>
                </p:cNvSpPr>
                <p:nvPr/>
              </p:nvSpPr>
              <p:spPr bwMode="auto">
                <a:xfrm>
                  <a:off x="1498" y="2879"/>
                  <a:ext cx="62"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49" name="AutoShape 21"/>
                <p:cNvSpPr>
                  <a:spLocks noChangeArrowheads="1"/>
                </p:cNvSpPr>
                <p:nvPr/>
              </p:nvSpPr>
              <p:spPr bwMode="auto">
                <a:xfrm>
                  <a:off x="1310" y="3125"/>
                  <a:ext cx="62"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50" name="AutoShape 22"/>
                <p:cNvSpPr>
                  <a:spLocks noChangeArrowheads="1"/>
                </p:cNvSpPr>
                <p:nvPr/>
              </p:nvSpPr>
              <p:spPr bwMode="auto">
                <a:xfrm>
                  <a:off x="1873" y="2977"/>
                  <a:ext cx="62"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51" name="AutoShape 23"/>
                <p:cNvSpPr>
                  <a:spLocks noChangeArrowheads="1"/>
                </p:cNvSpPr>
                <p:nvPr/>
              </p:nvSpPr>
              <p:spPr bwMode="auto">
                <a:xfrm>
                  <a:off x="2061" y="3223"/>
                  <a:ext cx="62"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52" name="AutoShape 24"/>
                <p:cNvSpPr>
                  <a:spLocks noChangeArrowheads="1"/>
                </p:cNvSpPr>
                <p:nvPr/>
              </p:nvSpPr>
              <p:spPr bwMode="auto">
                <a:xfrm>
                  <a:off x="1733" y="3272"/>
                  <a:ext cx="61"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53" name="AutoShape 25"/>
                <p:cNvSpPr>
                  <a:spLocks noChangeArrowheads="1"/>
                </p:cNvSpPr>
                <p:nvPr/>
              </p:nvSpPr>
              <p:spPr bwMode="auto">
                <a:xfrm>
                  <a:off x="1498" y="3370"/>
                  <a:ext cx="62" cy="66"/>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grpSp>
          <p:sp>
            <p:nvSpPr>
              <p:cNvPr id="406554" name="Arc 26"/>
              <p:cNvSpPr>
                <a:spLocks/>
              </p:cNvSpPr>
              <p:nvPr/>
            </p:nvSpPr>
            <p:spPr bwMode="auto">
              <a:xfrm>
                <a:off x="1937" y="2753"/>
                <a:ext cx="224" cy="849"/>
              </a:xfrm>
              <a:custGeom>
                <a:avLst/>
                <a:gdLst>
                  <a:gd name="G0" fmla="+- 21600 0 0"/>
                  <a:gd name="G1" fmla="+- 21600 0 0"/>
                  <a:gd name="G2" fmla="+- 21600 0 0"/>
                  <a:gd name="T0" fmla="*/ 0 w 21600"/>
                  <a:gd name="T1" fmla="*/ 21575 h 21600"/>
                  <a:gd name="T2" fmla="*/ 21504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575"/>
                    </a:moveTo>
                    <a:cubicBezTo>
                      <a:pt x="13" y="9692"/>
                      <a:pt x="9621" y="53"/>
                      <a:pt x="21504" y="0"/>
                    </a:cubicBezTo>
                  </a:path>
                  <a:path w="21600" h="21600" stroke="0" extrusionOk="0">
                    <a:moveTo>
                      <a:pt x="0" y="21575"/>
                    </a:moveTo>
                    <a:cubicBezTo>
                      <a:pt x="13" y="9692"/>
                      <a:pt x="9621" y="53"/>
                      <a:pt x="21504" y="0"/>
                    </a:cubicBezTo>
                    <a:lnTo>
                      <a:pt x="2160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55" name="Arc 27"/>
              <p:cNvSpPr>
                <a:spLocks/>
              </p:cNvSpPr>
              <p:nvPr/>
            </p:nvSpPr>
            <p:spPr bwMode="auto">
              <a:xfrm>
                <a:off x="1482" y="2611"/>
                <a:ext cx="172" cy="1014"/>
              </a:xfrm>
              <a:custGeom>
                <a:avLst/>
                <a:gdLst>
                  <a:gd name="G0" fmla="+- 0 0 0"/>
                  <a:gd name="G1" fmla="+- 21600 0 0"/>
                  <a:gd name="G2" fmla="+- 21600 0 0"/>
                  <a:gd name="T0" fmla="*/ 0 w 21600"/>
                  <a:gd name="T1" fmla="*/ 0 h 21600"/>
                  <a:gd name="T2" fmla="*/ 21600 w 21600"/>
                  <a:gd name="T3" fmla="*/ 21579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1" y="0"/>
                      <a:pt x="21588" y="9657"/>
                      <a:pt x="21599" y="21579"/>
                    </a:cubicBezTo>
                  </a:path>
                  <a:path w="21600" h="21600" stroke="0" extrusionOk="0">
                    <a:moveTo>
                      <a:pt x="-1" y="0"/>
                    </a:moveTo>
                    <a:cubicBezTo>
                      <a:pt x="11921" y="0"/>
                      <a:pt x="21588" y="9657"/>
                      <a:pt x="21599" y="21579"/>
                    </a:cubicBezTo>
                    <a:lnTo>
                      <a:pt x="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56" name="Arc 28"/>
              <p:cNvSpPr>
                <a:spLocks/>
              </p:cNvSpPr>
              <p:nvPr/>
            </p:nvSpPr>
            <p:spPr bwMode="auto">
              <a:xfrm>
                <a:off x="1248" y="3281"/>
                <a:ext cx="560" cy="32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57" name="Arc 29"/>
              <p:cNvSpPr>
                <a:spLocks/>
              </p:cNvSpPr>
              <p:nvPr/>
            </p:nvSpPr>
            <p:spPr bwMode="auto">
              <a:xfrm>
                <a:off x="1200" y="2640"/>
                <a:ext cx="848" cy="416"/>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599"/>
                      <a:pt x="0" y="21599"/>
                    </a:cubicBezTo>
                  </a:path>
                  <a:path w="21600" h="21600" stroke="0" extrusionOk="0">
                    <a:moveTo>
                      <a:pt x="21600" y="0"/>
                    </a:moveTo>
                    <a:cubicBezTo>
                      <a:pt x="21600" y="11929"/>
                      <a:pt x="11929" y="21599"/>
                      <a:pt x="0" y="21599"/>
                    </a:cubicBezTo>
                    <a:lnTo>
                      <a:pt x="0" y="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grpSp>
        <p:grpSp>
          <p:nvGrpSpPr>
            <p:cNvPr id="6" name="Group 30"/>
            <p:cNvGrpSpPr>
              <a:grpSpLocks/>
            </p:cNvGrpSpPr>
            <p:nvPr/>
          </p:nvGrpSpPr>
          <p:grpSpPr bwMode="auto">
            <a:xfrm>
              <a:off x="3408" y="952"/>
              <a:ext cx="1088" cy="2656"/>
              <a:chOff x="3408" y="952"/>
              <a:chExt cx="1088" cy="2656"/>
            </a:xfrm>
          </p:grpSpPr>
          <p:grpSp>
            <p:nvGrpSpPr>
              <p:cNvPr id="7" name="Group 31"/>
              <p:cNvGrpSpPr>
                <a:grpSpLocks/>
              </p:cNvGrpSpPr>
              <p:nvPr/>
            </p:nvGrpSpPr>
            <p:grpSpPr bwMode="auto">
              <a:xfrm>
                <a:off x="3424" y="952"/>
                <a:ext cx="1072" cy="1072"/>
                <a:chOff x="3424" y="952"/>
                <a:chExt cx="1072" cy="1072"/>
              </a:xfrm>
            </p:grpSpPr>
            <p:grpSp>
              <p:nvGrpSpPr>
                <p:cNvPr id="8" name="Group 32"/>
                <p:cNvGrpSpPr>
                  <a:grpSpLocks/>
                </p:cNvGrpSpPr>
                <p:nvPr/>
              </p:nvGrpSpPr>
              <p:grpSpPr bwMode="auto">
                <a:xfrm>
                  <a:off x="3424" y="952"/>
                  <a:ext cx="1072" cy="1072"/>
                  <a:chOff x="3424" y="952"/>
                  <a:chExt cx="1072" cy="1072"/>
                </a:xfrm>
              </p:grpSpPr>
              <p:sp>
                <p:nvSpPr>
                  <p:cNvPr id="406561" name="Oval 33"/>
                  <p:cNvSpPr>
                    <a:spLocks noChangeArrowheads="1"/>
                  </p:cNvSpPr>
                  <p:nvPr/>
                </p:nvSpPr>
                <p:spPr bwMode="auto">
                  <a:xfrm>
                    <a:off x="3424" y="952"/>
                    <a:ext cx="1072" cy="1072"/>
                  </a:xfrm>
                  <a:prstGeom prst="ellipse">
                    <a:avLst/>
                  </a:prstGeom>
                  <a:solidFill>
                    <a:srgbClr val="FCFEB9"/>
                  </a:solidFill>
                  <a:ln w="50800">
                    <a:solidFill>
                      <a:srgbClr val="114FFB"/>
                    </a:solidFill>
                    <a:round/>
                    <a:headEnd/>
                    <a:tailEnd/>
                  </a:ln>
                  <a:effectLst/>
                </p:spPr>
                <p:txBody>
                  <a:bodyPr wrap="none" anchor="ctr">
                    <a:prstTxWarp prst="textNoShape">
                      <a:avLst/>
                    </a:prstTxWarp>
                  </a:bodyPr>
                  <a:lstStyle/>
                  <a:p>
                    <a:endParaRPr lang="en-US"/>
                  </a:p>
                </p:txBody>
              </p:sp>
              <p:sp>
                <p:nvSpPr>
                  <p:cNvPr id="406562" name="AutoShape 34"/>
                  <p:cNvSpPr>
                    <a:spLocks noChangeArrowheads="1"/>
                  </p:cNvSpPr>
                  <p:nvPr/>
                </p:nvSpPr>
                <p:spPr bwMode="auto">
                  <a:xfrm>
                    <a:off x="3952" y="1096"/>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63" name="AutoShape 35"/>
                  <p:cNvSpPr>
                    <a:spLocks noChangeArrowheads="1"/>
                  </p:cNvSpPr>
                  <p:nvPr/>
                </p:nvSpPr>
                <p:spPr bwMode="auto">
                  <a:xfrm>
                    <a:off x="3712" y="128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64" name="AutoShape 36"/>
                  <p:cNvSpPr>
                    <a:spLocks noChangeArrowheads="1"/>
                  </p:cNvSpPr>
                  <p:nvPr/>
                </p:nvSpPr>
                <p:spPr bwMode="auto">
                  <a:xfrm>
                    <a:off x="3520" y="152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65" name="AutoShape 37"/>
                  <p:cNvSpPr>
                    <a:spLocks noChangeArrowheads="1"/>
                  </p:cNvSpPr>
                  <p:nvPr/>
                </p:nvSpPr>
                <p:spPr bwMode="auto">
                  <a:xfrm>
                    <a:off x="4096" y="1384"/>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66" name="AutoShape 38"/>
                  <p:cNvSpPr>
                    <a:spLocks noChangeArrowheads="1"/>
                  </p:cNvSpPr>
                  <p:nvPr/>
                </p:nvSpPr>
                <p:spPr bwMode="auto">
                  <a:xfrm>
                    <a:off x="4288" y="1624"/>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67" name="AutoShape 39"/>
                  <p:cNvSpPr>
                    <a:spLocks noChangeArrowheads="1"/>
                  </p:cNvSpPr>
                  <p:nvPr/>
                </p:nvSpPr>
                <p:spPr bwMode="auto">
                  <a:xfrm>
                    <a:off x="3952" y="1672"/>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68" name="AutoShape 40"/>
                  <p:cNvSpPr>
                    <a:spLocks noChangeArrowheads="1"/>
                  </p:cNvSpPr>
                  <p:nvPr/>
                </p:nvSpPr>
                <p:spPr bwMode="auto">
                  <a:xfrm>
                    <a:off x="3712" y="176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grpSp>
            <p:sp>
              <p:nvSpPr>
                <p:cNvPr id="406569" name="Arc 41"/>
                <p:cNvSpPr>
                  <a:spLocks/>
                </p:cNvSpPr>
                <p:nvPr/>
              </p:nvSpPr>
              <p:spPr bwMode="auto">
                <a:xfrm>
                  <a:off x="4193" y="1169"/>
                  <a:ext cx="176" cy="800"/>
                </a:xfrm>
                <a:custGeom>
                  <a:avLst/>
                  <a:gdLst>
                    <a:gd name="G0" fmla="+- 21600 0 0"/>
                    <a:gd name="G1" fmla="+- 21600 0 0"/>
                    <a:gd name="G2" fmla="+- 21600 0 0"/>
                    <a:gd name="T0" fmla="*/ 0 w 21600"/>
                    <a:gd name="T1" fmla="*/ 21600 h 21600"/>
                    <a:gd name="T2" fmla="*/ 21477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600"/>
                      </a:moveTo>
                      <a:cubicBezTo>
                        <a:pt x="0" y="9718"/>
                        <a:pt x="9595" y="68"/>
                        <a:pt x="21477" y="0"/>
                      </a:cubicBezTo>
                    </a:path>
                    <a:path w="21600" h="21600" stroke="0" extrusionOk="0">
                      <a:moveTo>
                        <a:pt x="0" y="21600"/>
                      </a:moveTo>
                      <a:cubicBezTo>
                        <a:pt x="0" y="9718"/>
                        <a:pt x="9595" y="68"/>
                        <a:pt x="21477" y="0"/>
                      </a:cubicBezTo>
                      <a:lnTo>
                        <a:pt x="2160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70" name="Arc 42"/>
                <p:cNvSpPr>
                  <a:spLocks/>
                </p:cNvSpPr>
                <p:nvPr/>
              </p:nvSpPr>
              <p:spPr bwMode="auto">
                <a:xfrm>
                  <a:off x="3696" y="1025"/>
                  <a:ext cx="176" cy="99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grpSp>
          <p:grpSp>
            <p:nvGrpSpPr>
              <p:cNvPr id="9" name="Group 43"/>
              <p:cNvGrpSpPr>
                <a:grpSpLocks/>
              </p:cNvGrpSpPr>
              <p:nvPr/>
            </p:nvGrpSpPr>
            <p:grpSpPr bwMode="auto">
              <a:xfrm>
                <a:off x="3412" y="2536"/>
                <a:ext cx="1072" cy="1072"/>
                <a:chOff x="3412" y="2536"/>
                <a:chExt cx="1072" cy="1072"/>
              </a:xfrm>
            </p:grpSpPr>
            <p:sp>
              <p:nvSpPr>
                <p:cNvPr id="406572" name="Oval 44"/>
                <p:cNvSpPr>
                  <a:spLocks noChangeArrowheads="1"/>
                </p:cNvSpPr>
                <p:nvPr/>
              </p:nvSpPr>
              <p:spPr bwMode="auto">
                <a:xfrm>
                  <a:off x="3412" y="2536"/>
                  <a:ext cx="1072" cy="1072"/>
                </a:xfrm>
                <a:prstGeom prst="ellipse">
                  <a:avLst/>
                </a:prstGeom>
                <a:solidFill>
                  <a:srgbClr val="FCFEB9"/>
                </a:solidFill>
                <a:ln w="50800">
                  <a:solidFill>
                    <a:srgbClr val="114FFB"/>
                  </a:solidFill>
                  <a:round/>
                  <a:headEnd/>
                  <a:tailEnd/>
                </a:ln>
                <a:effectLst/>
              </p:spPr>
              <p:txBody>
                <a:bodyPr wrap="none" anchor="ctr">
                  <a:prstTxWarp prst="textNoShape">
                    <a:avLst/>
                  </a:prstTxWarp>
                </a:bodyPr>
                <a:lstStyle/>
                <a:p>
                  <a:endParaRPr lang="en-US"/>
                </a:p>
              </p:txBody>
            </p:sp>
            <p:sp>
              <p:nvSpPr>
                <p:cNvPr id="406573" name="AutoShape 45"/>
                <p:cNvSpPr>
                  <a:spLocks noChangeArrowheads="1"/>
                </p:cNvSpPr>
                <p:nvPr/>
              </p:nvSpPr>
              <p:spPr bwMode="auto">
                <a:xfrm>
                  <a:off x="3940" y="2680"/>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74" name="AutoShape 46"/>
                <p:cNvSpPr>
                  <a:spLocks noChangeArrowheads="1"/>
                </p:cNvSpPr>
                <p:nvPr/>
              </p:nvSpPr>
              <p:spPr bwMode="auto">
                <a:xfrm>
                  <a:off x="3700" y="2872"/>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75" name="AutoShape 47"/>
                <p:cNvSpPr>
                  <a:spLocks noChangeArrowheads="1"/>
                </p:cNvSpPr>
                <p:nvPr/>
              </p:nvSpPr>
              <p:spPr bwMode="auto">
                <a:xfrm>
                  <a:off x="3508" y="3112"/>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76" name="AutoShape 48"/>
                <p:cNvSpPr>
                  <a:spLocks noChangeArrowheads="1"/>
                </p:cNvSpPr>
                <p:nvPr/>
              </p:nvSpPr>
              <p:spPr bwMode="auto">
                <a:xfrm>
                  <a:off x="4084" y="296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77" name="AutoShape 49"/>
                <p:cNvSpPr>
                  <a:spLocks noChangeArrowheads="1"/>
                </p:cNvSpPr>
                <p:nvPr/>
              </p:nvSpPr>
              <p:spPr bwMode="auto">
                <a:xfrm>
                  <a:off x="4276" y="3208"/>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78" name="AutoShape 50"/>
                <p:cNvSpPr>
                  <a:spLocks noChangeArrowheads="1"/>
                </p:cNvSpPr>
                <p:nvPr/>
              </p:nvSpPr>
              <p:spPr bwMode="auto">
                <a:xfrm>
                  <a:off x="3940" y="3256"/>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sp>
              <p:nvSpPr>
                <p:cNvPr id="406579" name="AutoShape 51"/>
                <p:cNvSpPr>
                  <a:spLocks noChangeArrowheads="1"/>
                </p:cNvSpPr>
                <p:nvPr/>
              </p:nvSpPr>
              <p:spPr bwMode="auto">
                <a:xfrm>
                  <a:off x="3700" y="3352"/>
                  <a:ext cx="64" cy="64"/>
                </a:xfrm>
                <a:prstGeom prst="star16">
                  <a:avLst>
                    <a:gd name="adj" fmla="val 37500"/>
                  </a:avLst>
                </a:prstGeom>
                <a:solidFill>
                  <a:schemeClr val="tx1"/>
                </a:solidFill>
                <a:ln w="50800">
                  <a:solidFill>
                    <a:srgbClr val="114FFB"/>
                  </a:solidFill>
                  <a:miter lim="800000"/>
                  <a:headEnd/>
                  <a:tailEnd/>
                </a:ln>
                <a:effectLst/>
              </p:spPr>
              <p:txBody>
                <a:bodyPr wrap="none" anchor="ctr">
                  <a:prstTxWarp prst="textNoShape">
                    <a:avLst/>
                  </a:prstTxWarp>
                </a:bodyPr>
                <a:lstStyle/>
                <a:p>
                  <a:endParaRPr lang="en-US"/>
                </a:p>
              </p:txBody>
            </p:sp>
          </p:grpSp>
          <p:sp>
            <p:nvSpPr>
              <p:cNvPr id="406580" name="Arc 52"/>
              <p:cNvSpPr>
                <a:spLocks/>
              </p:cNvSpPr>
              <p:nvPr/>
            </p:nvSpPr>
            <p:spPr bwMode="auto">
              <a:xfrm>
                <a:off x="4133" y="2705"/>
                <a:ext cx="188" cy="848"/>
              </a:xfrm>
              <a:custGeom>
                <a:avLst/>
                <a:gdLst>
                  <a:gd name="G0" fmla="+- 21600 0 0"/>
                  <a:gd name="G1" fmla="+- 21600 0 0"/>
                  <a:gd name="G2" fmla="+- 21600 0 0"/>
                  <a:gd name="T0" fmla="*/ 0 w 21600"/>
                  <a:gd name="T1" fmla="*/ 21600 h 21600"/>
                  <a:gd name="T2" fmla="*/ 21485 w 21600"/>
                  <a:gd name="T3" fmla="*/ 0 h 21600"/>
                  <a:gd name="T4" fmla="*/ 21600 w 21600"/>
                  <a:gd name="T5" fmla="*/ 21600 h 21600"/>
                </a:gdLst>
                <a:ahLst/>
                <a:cxnLst>
                  <a:cxn ang="0">
                    <a:pos x="T0" y="T1"/>
                  </a:cxn>
                  <a:cxn ang="0">
                    <a:pos x="T2" y="T3"/>
                  </a:cxn>
                  <a:cxn ang="0">
                    <a:pos x="T4" y="T5"/>
                  </a:cxn>
                </a:cxnLst>
                <a:rect l="0" t="0" r="r" b="b"/>
                <a:pathLst>
                  <a:path w="21600" h="21600" fill="none" extrusionOk="0">
                    <a:moveTo>
                      <a:pt x="0" y="21600"/>
                    </a:moveTo>
                    <a:cubicBezTo>
                      <a:pt x="0" y="9715"/>
                      <a:pt x="9600" y="63"/>
                      <a:pt x="21485" y="0"/>
                    </a:cubicBezTo>
                  </a:path>
                  <a:path w="21600" h="21600" stroke="0" extrusionOk="0">
                    <a:moveTo>
                      <a:pt x="0" y="21600"/>
                    </a:moveTo>
                    <a:cubicBezTo>
                      <a:pt x="0" y="9715"/>
                      <a:pt x="9600" y="63"/>
                      <a:pt x="21485" y="0"/>
                    </a:cubicBezTo>
                    <a:lnTo>
                      <a:pt x="2160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81" name="Arc 53"/>
              <p:cNvSpPr>
                <a:spLocks/>
              </p:cNvSpPr>
              <p:nvPr/>
            </p:nvSpPr>
            <p:spPr bwMode="auto">
              <a:xfrm>
                <a:off x="3684" y="2609"/>
                <a:ext cx="176" cy="99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82" name="Arc 54"/>
              <p:cNvSpPr>
                <a:spLocks/>
              </p:cNvSpPr>
              <p:nvPr/>
            </p:nvSpPr>
            <p:spPr bwMode="auto">
              <a:xfrm>
                <a:off x="3420" y="3089"/>
                <a:ext cx="848" cy="416"/>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83" name="Arc 55"/>
              <p:cNvSpPr>
                <a:spLocks/>
              </p:cNvSpPr>
              <p:nvPr/>
            </p:nvSpPr>
            <p:spPr bwMode="auto">
              <a:xfrm>
                <a:off x="3408" y="2640"/>
                <a:ext cx="860" cy="416"/>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599"/>
                      <a:pt x="0" y="21599"/>
                    </a:cubicBezTo>
                  </a:path>
                  <a:path w="21600" h="21600" stroke="0" extrusionOk="0">
                    <a:moveTo>
                      <a:pt x="21600" y="0"/>
                    </a:moveTo>
                    <a:cubicBezTo>
                      <a:pt x="21600" y="11929"/>
                      <a:pt x="11929" y="21599"/>
                      <a:pt x="0" y="21599"/>
                    </a:cubicBezTo>
                    <a:lnTo>
                      <a:pt x="0" y="0"/>
                    </a:lnTo>
                    <a:close/>
                  </a:path>
                </a:pathLst>
              </a:custGeom>
              <a:noFill/>
              <a:ln w="50800" cap="rnd">
                <a:solidFill>
                  <a:srgbClr val="114FFB"/>
                </a:solidFill>
                <a:round/>
                <a:headEnd/>
                <a:tailEnd/>
              </a:ln>
              <a:effectLst/>
            </p:spPr>
            <p:txBody>
              <a:bodyPr wrap="none" anchor="ctr">
                <a:prstTxWarp prst="textNoShape">
                  <a:avLst/>
                </a:prstTxWarp>
              </a:bodyPr>
              <a:lstStyle/>
              <a:p>
                <a:endParaRPr lang="en-US"/>
              </a:p>
            </p:txBody>
          </p:sp>
          <p:sp>
            <p:nvSpPr>
              <p:cNvPr id="406584" name="Freeform 56"/>
              <p:cNvSpPr>
                <a:spLocks/>
              </p:cNvSpPr>
              <p:nvPr/>
            </p:nvSpPr>
            <p:spPr bwMode="auto">
              <a:xfrm>
                <a:off x="3504" y="3069"/>
                <a:ext cx="961" cy="292"/>
              </a:xfrm>
              <a:custGeom>
                <a:avLst/>
                <a:gdLst/>
                <a:ahLst/>
                <a:cxnLst>
                  <a:cxn ang="0">
                    <a:pos x="0" y="291"/>
                  </a:cxn>
                  <a:cxn ang="0">
                    <a:pos x="33" y="270"/>
                  </a:cxn>
                  <a:cxn ang="0">
                    <a:pos x="83" y="261"/>
                  </a:cxn>
                  <a:cxn ang="0">
                    <a:pos x="132" y="252"/>
                  </a:cxn>
                  <a:cxn ang="0">
                    <a:pos x="182" y="234"/>
                  </a:cxn>
                  <a:cxn ang="0">
                    <a:pos x="248" y="198"/>
                  </a:cxn>
                  <a:cxn ang="0">
                    <a:pos x="314" y="162"/>
                  </a:cxn>
                  <a:cxn ang="0">
                    <a:pos x="339" y="135"/>
                  </a:cxn>
                  <a:cxn ang="0">
                    <a:pos x="364" y="108"/>
                  </a:cxn>
                  <a:cxn ang="0">
                    <a:pos x="389" y="90"/>
                  </a:cxn>
                  <a:cxn ang="0">
                    <a:pos x="414" y="72"/>
                  </a:cxn>
                  <a:cxn ang="0">
                    <a:pos x="439" y="54"/>
                  </a:cxn>
                  <a:cxn ang="0">
                    <a:pos x="472" y="36"/>
                  </a:cxn>
                  <a:cxn ang="0">
                    <a:pos x="497" y="27"/>
                  </a:cxn>
                  <a:cxn ang="0">
                    <a:pos x="521" y="18"/>
                  </a:cxn>
                  <a:cxn ang="0">
                    <a:pos x="546" y="0"/>
                  </a:cxn>
                  <a:cxn ang="0">
                    <a:pos x="612" y="0"/>
                  </a:cxn>
                  <a:cxn ang="0">
                    <a:pos x="712" y="54"/>
                  </a:cxn>
                  <a:cxn ang="0">
                    <a:pos x="811" y="108"/>
                  </a:cxn>
                  <a:cxn ang="0">
                    <a:pos x="861" y="126"/>
                  </a:cxn>
                  <a:cxn ang="0">
                    <a:pos x="886" y="126"/>
                  </a:cxn>
                  <a:cxn ang="0">
                    <a:pos x="910" y="126"/>
                  </a:cxn>
                  <a:cxn ang="0">
                    <a:pos x="935" y="126"/>
                  </a:cxn>
                  <a:cxn ang="0">
                    <a:pos x="960" y="126"/>
                  </a:cxn>
                  <a:cxn ang="0">
                    <a:pos x="927" y="99"/>
                  </a:cxn>
                  <a:cxn ang="0">
                    <a:pos x="927" y="99"/>
                  </a:cxn>
                </a:cxnLst>
                <a:rect l="0" t="0" r="r" b="b"/>
                <a:pathLst>
                  <a:path w="961" h="292">
                    <a:moveTo>
                      <a:pt x="0" y="291"/>
                    </a:moveTo>
                    <a:lnTo>
                      <a:pt x="33" y="270"/>
                    </a:lnTo>
                    <a:lnTo>
                      <a:pt x="83" y="261"/>
                    </a:lnTo>
                    <a:lnTo>
                      <a:pt x="132" y="252"/>
                    </a:lnTo>
                    <a:lnTo>
                      <a:pt x="182" y="234"/>
                    </a:lnTo>
                    <a:lnTo>
                      <a:pt x="248" y="198"/>
                    </a:lnTo>
                    <a:lnTo>
                      <a:pt x="314" y="162"/>
                    </a:lnTo>
                    <a:lnTo>
                      <a:pt x="339" y="135"/>
                    </a:lnTo>
                    <a:lnTo>
                      <a:pt x="364" y="108"/>
                    </a:lnTo>
                    <a:lnTo>
                      <a:pt x="389" y="90"/>
                    </a:lnTo>
                    <a:lnTo>
                      <a:pt x="414" y="72"/>
                    </a:lnTo>
                    <a:lnTo>
                      <a:pt x="439" y="54"/>
                    </a:lnTo>
                    <a:lnTo>
                      <a:pt x="472" y="36"/>
                    </a:lnTo>
                    <a:lnTo>
                      <a:pt x="497" y="27"/>
                    </a:lnTo>
                    <a:lnTo>
                      <a:pt x="521" y="18"/>
                    </a:lnTo>
                    <a:lnTo>
                      <a:pt x="546" y="0"/>
                    </a:lnTo>
                    <a:lnTo>
                      <a:pt x="612" y="0"/>
                    </a:lnTo>
                    <a:lnTo>
                      <a:pt x="712" y="54"/>
                    </a:lnTo>
                    <a:lnTo>
                      <a:pt x="811" y="108"/>
                    </a:lnTo>
                    <a:lnTo>
                      <a:pt x="861" y="126"/>
                    </a:lnTo>
                    <a:lnTo>
                      <a:pt x="886" y="126"/>
                    </a:lnTo>
                    <a:lnTo>
                      <a:pt x="910" y="126"/>
                    </a:lnTo>
                    <a:lnTo>
                      <a:pt x="935" y="126"/>
                    </a:lnTo>
                    <a:lnTo>
                      <a:pt x="960" y="126"/>
                    </a:lnTo>
                    <a:lnTo>
                      <a:pt x="927" y="99"/>
                    </a:lnTo>
                    <a:lnTo>
                      <a:pt x="927" y="99"/>
                    </a:lnTo>
                  </a:path>
                </a:pathLst>
              </a:custGeom>
              <a:noFill/>
              <a:ln w="50800" cap="rnd" cmpd="sng">
                <a:solidFill>
                  <a:srgbClr val="114FFB"/>
                </a:solidFill>
                <a:prstDash val="solid"/>
                <a:round/>
                <a:headEnd type="none" w="med" len="med"/>
                <a:tailEnd type="none" w="med" len="med"/>
              </a:ln>
              <a:effectLst/>
            </p:spPr>
            <p:txBody>
              <a:bodyPr>
                <a:prstTxWarp prst="textNoShape">
                  <a:avLst/>
                </a:prstTxWarp>
              </a:bodyPr>
              <a:lstStyle/>
              <a:p>
                <a:endParaRPr lang="en-US"/>
              </a:p>
            </p:txBody>
          </p:sp>
        </p:grpSp>
        <p:sp>
          <p:nvSpPr>
            <p:cNvPr id="406585" name="Rectangle 57"/>
            <p:cNvSpPr>
              <a:spLocks noChangeArrowheads="1"/>
            </p:cNvSpPr>
            <p:nvPr/>
          </p:nvSpPr>
          <p:spPr bwMode="auto">
            <a:xfrm>
              <a:off x="1661" y="3697"/>
              <a:ext cx="135" cy="307"/>
            </a:xfrm>
            <a:prstGeom prst="rect">
              <a:avLst/>
            </a:prstGeom>
            <a:noFill/>
            <a:ln w="12700">
              <a:noFill/>
              <a:miter lim="800000"/>
              <a:headEnd/>
              <a:tailEnd/>
            </a:ln>
            <a:effectLst/>
          </p:spPr>
          <p:txBody>
            <a:bodyPr wrap="none" lIns="90488" tIns="44450" rIns="90488" bIns="44450">
              <a:prstTxWarp prst="textNoShape">
                <a:avLst/>
              </a:prstTxWarp>
              <a:spAutoFit/>
            </a:bodyPr>
            <a:lstStyle/>
            <a:p>
              <a:pPr algn="ctr">
                <a:spcBef>
                  <a:spcPct val="0"/>
                </a:spcBef>
              </a:pPr>
              <a:endParaRPr lang="en-US" sz="1800" b="1">
                <a:latin typeface="Arial" pitchFamily="-112" charset="0"/>
              </a:endParaRPr>
            </a:p>
          </p:txBody>
        </p:sp>
        <p:sp>
          <p:nvSpPr>
            <p:cNvPr id="406586" name="Rectangle 58"/>
            <p:cNvSpPr>
              <a:spLocks noChangeArrowheads="1"/>
            </p:cNvSpPr>
            <p:nvPr/>
          </p:nvSpPr>
          <p:spPr bwMode="auto">
            <a:xfrm>
              <a:off x="3868" y="3697"/>
              <a:ext cx="135" cy="307"/>
            </a:xfrm>
            <a:prstGeom prst="rect">
              <a:avLst/>
            </a:prstGeom>
            <a:noFill/>
            <a:ln w="12700">
              <a:noFill/>
              <a:miter lim="800000"/>
              <a:headEnd/>
              <a:tailEnd/>
            </a:ln>
            <a:effectLst/>
          </p:spPr>
          <p:txBody>
            <a:bodyPr wrap="none" lIns="90488" tIns="44450" rIns="90488" bIns="44450">
              <a:prstTxWarp prst="textNoShape">
                <a:avLst/>
              </a:prstTxWarp>
              <a:spAutoFit/>
            </a:bodyPr>
            <a:lstStyle/>
            <a:p>
              <a:pPr algn="ctr">
                <a:spcBef>
                  <a:spcPct val="0"/>
                </a:spcBef>
              </a:pPr>
              <a:endParaRPr lang="en-US" sz="1800" b="1">
                <a:latin typeface="Arial" pitchFamily="-112" charset="0"/>
              </a:endParaRPr>
            </a:p>
          </p:txBody>
        </p:sp>
      </p:gr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F9CA2B28-35B2-6A43-85FE-0E85E17BD46E}" type="datetime4">
              <a:rPr lang="en-US"/>
              <a:pPr/>
              <a:t>August 24, 2020</a:t>
            </a:fld>
            <a:endParaRPr lang="en-US"/>
          </a:p>
        </p:txBody>
      </p:sp>
      <p:sp>
        <p:nvSpPr>
          <p:cNvPr id="7" name="Slide Number Placeholder 6"/>
          <p:cNvSpPr>
            <a:spLocks noGrp="1"/>
          </p:cNvSpPr>
          <p:nvPr>
            <p:ph type="sldNum" sz="quarter" idx="12"/>
          </p:nvPr>
        </p:nvSpPr>
        <p:spPr/>
        <p:txBody>
          <a:bodyPr/>
          <a:lstStyle/>
          <a:p>
            <a:fld id="{FDC99CC2-EDC9-AA42-A409-A9866FF6367F}" type="slidenum">
              <a:rPr lang="en-US"/>
              <a:pPr/>
              <a:t>84</a:t>
            </a:fld>
            <a:endParaRPr lang="en-US"/>
          </a:p>
        </p:txBody>
      </p:sp>
      <p:sp>
        <p:nvSpPr>
          <p:cNvPr id="409602" name="Rectangle 2"/>
          <p:cNvSpPr>
            <a:spLocks noGrp="1" noChangeArrowheads="1"/>
          </p:cNvSpPr>
          <p:nvPr>
            <p:ph type="title"/>
          </p:nvPr>
        </p:nvSpPr>
        <p:spPr/>
        <p:txBody>
          <a:bodyPr/>
          <a:lstStyle/>
          <a:p>
            <a:r>
              <a:rPr lang="en-US"/>
              <a:t>Why Segment?</a:t>
            </a:r>
          </a:p>
        </p:txBody>
      </p:sp>
      <p:sp>
        <p:nvSpPr>
          <p:cNvPr id="409603" name="Rectangle 3"/>
          <p:cNvSpPr>
            <a:spLocks noGrp="1" noChangeArrowheads="1"/>
          </p:cNvSpPr>
          <p:nvPr>
            <p:ph type="body" sz="half" idx="1"/>
          </p:nvPr>
        </p:nvSpPr>
        <p:spPr>
          <a:xfrm>
            <a:off x="4953000" y="1676400"/>
            <a:ext cx="3810000" cy="2514600"/>
          </a:xfrm>
          <a:ln>
            <a:solidFill>
              <a:schemeClr val="tx1"/>
            </a:solidFill>
          </a:ln>
        </p:spPr>
        <p:txBody>
          <a:bodyPr>
            <a:normAutofit fontScale="92500" lnSpcReduction="20000"/>
          </a:bodyPr>
          <a:lstStyle/>
          <a:p>
            <a:pPr marL="342900" indent="-342900">
              <a:buFontTx/>
              <a:buChar char="•"/>
            </a:pPr>
            <a:r>
              <a:rPr lang="en-US" sz="2000" dirty="0"/>
              <a:t>Not all consumers are equally valuable</a:t>
            </a:r>
          </a:p>
          <a:p>
            <a:pPr marL="342900" indent="-342900">
              <a:buFontTx/>
              <a:buChar char="•"/>
            </a:pPr>
            <a:r>
              <a:rPr lang="en-US" sz="2000" dirty="0"/>
              <a:t>Profitability &amp; efficiencies</a:t>
            </a:r>
          </a:p>
          <a:p>
            <a:pPr marL="742950" lvl="1" indent="-285750"/>
            <a:r>
              <a:rPr lang="en-US" sz="2000" dirty="0"/>
              <a:t>Can be limiting</a:t>
            </a:r>
          </a:p>
          <a:p>
            <a:pPr marL="742950" lvl="1" indent="-285750"/>
            <a:r>
              <a:rPr lang="en-US" sz="2000" dirty="0"/>
              <a:t>Economies of scale vs. scope </a:t>
            </a:r>
          </a:p>
          <a:p>
            <a:pPr marL="342900" indent="-342900"/>
            <a:endParaRPr lang="en-US" sz="2000" dirty="0"/>
          </a:p>
          <a:p>
            <a:pPr marL="342900" indent="-342900"/>
            <a:endParaRPr lang="en-US" sz="2000" dirty="0"/>
          </a:p>
          <a:p>
            <a:pPr marL="342900" indent="-342900"/>
            <a:endParaRPr lang="en-US" sz="2000" dirty="0"/>
          </a:p>
          <a:p>
            <a:pPr marL="342900" indent="-342900"/>
            <a:r>
              <a:rPr lang="en-US" sz="900" dirty="0"/>
              <a:t> </a:t>
            </a:r>
          </a:p>
        </p:txBody>
      </p:sp>
      <p:sp>
        <p:nvSpPr>
          <p:cNvPr id="409605" name="Rectangle 5"/>
          <p:cNvSpPr>
            <a:spLocks noGrp="1" noChangeArrowheads="1"/>
          </p:cNvSpPr>
          <p:nvPr>
            <p:ph type="body" sz="half" idx="2"/>
          </p:nvPr>
        </p:nvSpPr>
        <p:spPr>
          <a:xfrm>
            <a:off x="152400" y="1676400"/>
            <a:ext cx="4343400" cy="1676400"/>
          </a:xfrm>
          <a:ln>
            <a:solidFill>
              <a:schemeClr val="tx1"/>
            </a:solidFill>
          </a:ln>
        </p:spPr>
        <p:txBody>
          <a:bodyPr/>
          <a:lstStyle/>
          <a:p>
            <a:pPr algn="ctr"/>
            <a:r>
              <a:rPr lang="en-US" sz="2000"/>
              <a:t> "Segmentation is often the  key to developing a sustainable competitive advantage based on differentiation, low cost, or a focus strategy.”</a:t>
            </a:r>
          </a:p>
          <a:p>
            <a:endParaRPr lang="en-US" sz="2000"/>
          </a:p>
        </p:txBody>
      </p:sp>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Date Placeholder 3"/>
          <p:cNvSpPr>
            <a:spLocks noGrp="1"/>
          </p:cNvSpPr>
          <p:nvPr>
            <p:ph type="dt" sz="half" idx="10"/>
          </p:nvPr>
        </p:nvSpPr>
        <p:spPr/>
        <p:txBody>
          <a:bodyPr/>
          <a:lstStyle/>
          <a:p>
            <a:fld id="{249B757B-E3BE-F54C-A216-FD2B6CE4D138}" type="datetime4">
              <a:rPr lang="en-US"/>
              <a:pPr/>
              <a:t>August 24, 2020</a:t>
            </a:fld>
            <a:endParaRPr lang="en-US"/>
          </a:p>
        </p:txBody>
      </p:sp>
      <p:sp>
        <p:nvSpPr>
          <p:cNvPr id="25" name="Slide Number Placeholder 5"/>
          <p:cNvSpPr>
            <a:spLocks noGrp="1"/>
          </p:cNvSpPr>
          <p:nvPr>
            <p:ph type="sldNum" sz="quarter" idx="12"/>
          </p:nvPr>
        </p:nvSpPr>
        <p:spPr/>
        <p:txBody>
          <a:bodyPr/>
          <a:lstStyle/>
          <a:p>
            <a:fld id="{33C7B14E-4646-B847-B3DE-0419818219C6}" type="slidenum">
              <a:rPr lang="en-US"/>
              <a:pPr/>
              <a:t>85</a:t>
            </a:fld>
            <a:endParaRPr lang="en-US"/>
          </a:p>
        </p:txBody>
      </p:sp>
      <p:sp>
        <p:nvSpPr>
          <p:cNvPr id="428035" name="Rectangle 3"/>
          <p:cNvSpPr>
            <a:spLocks noGrp="1" noChangeArrowheads="1"/>
          </p:cNvSpPr>
          <p:nvPr>
            <p:ph type="body" idx="1"/>
          </p:nvPr>
        </p:nvSpPr>
        <p:spPr/>
        <p:txBody>
          <a:bodyPr/>
          <a:lstStyle/>
          <a:p>
            <a:endParaRPr lang="en-US"/>
          </a:p>
        </p:txBody>
      </p:sp>
      <p:grpSp>
        <p:nvGrpSpPr>
          <p:cNvPr id="2" name="Group 4"/>
          <p:cNvGrpSpPr>
            <a:grpSpLocks/>
          </p:cNvGrpSpPr>
          <p:nvPr/>
        </p:nvGrpSpPr>
        <p:grpSpPr bwMode="auto">
          <a:xfrm>
            <a:off x="457200" y="762000"/>
            <a:ext cx="8458200" cy="5181600"/>
            <a:chOff x="388" y="963"/>
            <a:chExt cx="5893" cy="3596"/>
          </a:xfrm>
        </p:grpSpPr>
        <p:sp>
          <p:nvSpPr>
            <p:cNvPr id="428037" name="AutoShape 5"/>
            <p:cNvSpPr>
              <a:spLocks noChangeArrowheads="1"/>
            </p:cNvSpPr>
            <p:nvPr/>
          </p:nvSpPr>
          <p:spPr bwMode="auto">
            <a:xfrm rot="5400000">
              <a:off x="3077" y="1444"/>
              <a:ext cx="3596" cy="2634"/>
            </a:xfrm>
            <a:prstGeom prst="cube">
              <a:avLst>
                <a:gd name="adj" fmla="val 181"/>
              </a:avLst>
            </a:prstGeom>
            <a:gradFill rotWithShape="0">
              <a:gsLst>
                <a:gs pos="0">
                  <a:srgbClr val="8CF4EA"/>
                </a:gs>
                <a:gs pos="100000">
                  <a:srgbClr val="8CF4EA">
                    <a:gamma/>
                    <a:tint val="80000"/>
                    <a:invGamma/>
                  </a:srgbClr>
                </a:gs>
              </a:gsLst>
              <a:path path="rect">
                <a:fillToRect l="50000" t="50000" r="50000" b="50000"/>
              </a:path>
            </a:gradFill>
            <a:ln w="12700">
              <a:noFill/>
              <a:miter lim="800000"/>
              <a:headEnd/>
              <a:tailEnd/>
            </a:ln>
            <a:effectLst>
              <a:outerShdw blurRad="63500" dist="89803" dir="2700000" algn="ctr" rotWithShape="0">
                <a:schemeClr val="tx1">
                  <a:alpha val="74998"/>
                </a:schemeClr>
              </a:outerShdw>
            </a:effectLst>
          </p:spPr>
          <p:txBody>
            <a:bodyPr wrap="none" anchor="ctr">
              <a:prstTxWarp prst="textNoShape">
                <a:avLst/>
              </a:prstTxWarp>
            </a:bodyPr>
            <a:lstStyle/>
            <a:p>
              <a:endParaRPr lang="en-US"/>
            </a:p>
          </p:txBody>
        </p:sp>
        <p:sp>
          <p:nvSpPr>
            <p:cNvPr id="428038" name="Rectangle 6"/>
            <p:cNvSpPr>
              <a:spLocks noChangeArrowheads="1"/>
            </p:cNvSpPr>
            <p:nvPr/>
          </p:nvSpPr>
          <p:spPr bwMode="auto">
            <a:xfrm>
              <a:off x="3732" y="1237"/>
              <a:ext cx="2439" cy="406"/>
            </a:xfrm>
            <a:prstGeom prst="rect">
              <a:avLst/>
            </a:prstGeom>
            <a:noFill/>
            <a:ln w="12700">
              <a:noFill/>
              <a:miter lim="800000"/>
              <a:headEnd/>
              <a:tailEnd/>
            </a:ln>
            <a:effectLst/>
          </p:spPr>
          <p:txBody>
            <a:bodyPr wrap="none" lIns="90488" tIns="44450" rIns="90488" bIns="44450">
              <a:prstTxWarp prst="textNoShape">
                <a:avLst/>
              </a:prstTxWarp>
              <a:spAutoFit/>
            </a:bodyPr>
            <a:lstStyle/>
            <a:p>
              <a:pPr>
                <a:lnSpc>
                  <a:spcPct val="90000"/>
                </a:lnSpc>
                <a:spcBef>
                  <a:spcPct val="0"/>
                </a:spcBef>
                <a:buFontTx/>
                <a:buChar char="•"/>
              </a:pPr>
              <a:r>
                <a:rPr lang="en-US" sz="1800" b="1">
                  <a:solidFill>
                    <a:srgbClr val="000000"/>
                  </a:solidFill>
                  <a:latin typeface="Arial" pitchFamily="-112" charset="0"/>
                </a:rPr>
                <a:t> </a:t>
              </a:r>
              <a:r>
                <a:rPr lang="en-US" sz="1600" b="1">
                  <a:solidFill>
                    <a:srgbClr val="000000"/>
                  </a:solidFill>
                  <a:latin typeface="Arial" pitchFamily="-112" charset="0"/>
                </a:rPr>
                <a:t>Size, purchasing power, profiles </a:t>
              </a:r>
            </a:p>
            <a:p>
              <a:pPr>
                <a:lnSpc>
                  <a:spcPct val="90000"/>
                </a:lnSpc>
                <a:spcBef>
                  <a:spcPct val="0"/>
                </a:spcBef>
                <a:buFontTx/>
                <a:buChar char=" "/>
              </a:pPr>
              <a:r>
                <a:rPr lang="en-US" sz="1600" b="1">
                  <a:solidFill>
                    <a:srgbClr val="000000"/>
                  </a:solidFill>
                  <a:latin typeface="Arial" pitchFamily="-112" charset="0"/>
                </a:rPr>
                <a:t> of segments can be measured.</a:t>
              </a:r>
              <a:r>
                <a:rPr lang="en-US" sz="1800" b="1">
                  <a:solidFill>
                    <a:srgbClr val="000000"/>
                  </a:solidFill>
                  <a:latin typeface="Arial" pitchFamily="-112" charset="0"/>
                </a:rPr>
                <a:t> </a:t>
              </a:r>
            </a:p>
          </p:txBody>
        </p:sp>
        <p:sp>
          <p:nvSpPr>
            <p:cNvPr id="428039" name="Rectangle 7"/>
            <p:cNvSpPr>
              <a:spLocks noChangeArrowheads="1"/>
            </p:cNvSpPr>
            <p:nvPr/>
          </p:nvSpPr>
          <p:spPr bwMode="auto">
            <a:xfrm>
              <a:off x="3592" y="1802"/>
              <a:ext cx="1918" cy="370"/>
            </a:xfrm>
            <a:prstGeom prst="rect">
              <a:avLst/>
            </a:prstGeom>
            <a:noFill/>
            <a:ln w="12700">
              <a:noFill/>
              <a:miter lim="800000"/>
              <a:headEnd/>
              <a:tailEnd/>
            </a:ln>
            <a:effectLst/>
          </p:spPr>
          <p:txBody>
            <a:bodyPr wrap="none" anchor="ctr">
              <a:prstTxWarp prst="textNoShape">
                <a:avLst/>
              </a:prstTxWarp>
            </a:bodyPr>
            <a:lstStyle/>
            <a:p>
              <a:endParaRPr lang="en-US"/>
            </a:p>
          </p:txBody>
        </p:sp>
        <p:sp>
          <p:nvSpPr>
            <p:cNvPr id="428040" name="Rectangle 8"/>
            <p:cNvSpPr>
              <a:spLocks noChangeArrowheads="1"/>
            </p:cNvSpPr>
            <p:nvPr/>
          </p:nvSpPr>
          <p:spPr bwMode="auto">
            <a:xfrm>
              <a:off x="3729" y="1875"/>
              <a:ext cx="2208" cy="368"/>
            </a:xfrm>
            <a:prstGeom prst="rect">
              <a:avLst/>
            </a:prstGeom>
            <a:noFill/>
            <a:ln w="12700">
              <a:noFill/>
              <a:miter lim="800000"/>
              <a:headEnd/>
              <a:tailEnd/>
            </a:ln>
            <a:effectLst/>
          </p:spPr>
          <p:txBody>
            <a:bodyPr wrap="none" lIns="90488" tIns="44450" rIns="90488" bIns="44450">
              <a:prstTxWarp prst="textNoShape">
                <a:avLst/>
              </a:prstTxWarp>
              <a:spAutoFit/>
            </a:bodyPr>
            <a:lstStyle/>
            <a:p>
              <a:pPr>
                <a:lnSpc>
                  <a:spcPct val="90000"/>
                </a:lnSpc>
                <a:spcBef>
                  <a:spcPct val="0"/>
                </a:spcBef>
                <a:buFontTx/>
                <a:buChar char="•"/>
              </a:pPr>
              <a:r>
                <a:rPr lang="en-US" sz="1600" b="1">
                  <a:solidFill>
                    <a:srgbClr val="000000"/>
                  </a:solidFill>
                  <a:latin typeface="Arial" pitchFamily="-112" charset="0"/>
                </a:rPr>
                <a:t> Segments must be effectively</a:t>
              </a:r>
            </a:p>
            <a:p>
              <a:pPr>
                <a:lnSpc>
                  <a:spcPct val="90000"/>
                </a:lnSpc>
                <a:spcBef>
                  <a:spcPct val="0"/>
                </a:spcBef>
                <a:buFontTx/>
                <a:buChar char=" "/>
              </a:pPr>
              <a:r>
                <a:rPr lang="en-US" sz="1600" b="1">
                  <a:solidFill>
                    <a:srgbClr val="000000"/>
                  </a:solidFill>
                  <a:latin typeface="Arial" pitchFamily="-112" charset="0"/>
                </a:rPr>
                <a:t>  reached and served.</a:t>
              </a:r>
            </a:p>
          </p:txBody>
        </p:sp>
        <p:sp>
          <p:nvSpPr>
            <p:cNvPr id="428041" name="Rectangle 9"/>
            <p:cNvSpPr>
              <a:spLocks noChangeArrowheads="1"/>
            </p:cNvSpPr>
            <p:nvPr/>
          </p:nvSpPr>
          <p:spPr bwMode="auto">
            <a:xfrm>
              <a:off x="3742" y="2569"/>
              <a:ext cx="2259" cy="368"/>
            </a:xfrm>
            <a:prstGeom prst="rect">
              <a:avLst/>
            </a:prstGeom>
            <a:noFill/>
            <a:ln w="12700">
              <a:noFill/>
              <a:miter lim="800000"/>
              <a:headEnd/>
              <a:tailEnd/>
            </a:ln>
            <a:effectLst/>
          </p:spPr>
          <p:txBody>
            <a:bodyPr lIns="90488" tIns="44450" rIns="90488" bIns="44450">
              <a:prstTxWarp prst="textNoShape">
                <a:avLst/>
              </a:prstTxWarp>
              <a:spAutoFit/>
            </a:bodyPr>
            <a:lstStyle/>
            <a:p>
              <a:pPr>
                <a:lnSpc>
                  <a:spcPct val="90000"/>
                </a:lnSpc>
                <a:spcBef>
                  <a:spcPct val="0"/>
                </a:spcBef>
                <a:buFontTx/>
                <a:buChar char="•"/>
              </a:pPr>
              <a:r>
                <a:rPr lang="en-US" sz="1600" b="1">
                  <a:solidFill>
                    <a:srgbClr val="000000"/>
                  </a:solidFill>
                  <a:latin typeface="Arial" pitchFamily="-112" charset="0"/>
                </a:rPr>
                <a:t> Segments must be large or              </a:t>
              </a:r>
            </a:p>
            <a:p>
              <a:pPr>
                <a:lnSpc>
                  <a:spcPct val="90000"/>
                </a:lnSpc>
                <a:spcBef>
                  <a:spcPct val="0"/>
                </a:spcBef>
              </a:pPr>
              <a:r>
                <a:rPr lang="en-US" sz="1600" b="1">
                  <a:solidFill>
                    <a:srgbClr val="000000"/>
                  </a:solidFill>
                  <a:latin typeface="Arial" pitchFamily="-112" charset="0"/>
                </a:rPr>
                <a:t>   profitable enough to serve.</a:t>
              </a:r>
            </a:p>
          </p:txBody>
        </p:sp>
        <p:sp>
          <p:nvSpPr>
            <p:cNvPr id="428042" name="Rectangle 10"/>
            <p:cNvSpPr>
              <a:spLocks noChangeArrowheads="1"/>
            </p:cNvSpPr>
            <p:nvPr/>
          </p:nvSpPr>
          <p:spPr bwMode="auto">
            <a:xfrm>
              <a:off x="3721" y="3252"/>
              <a:ext cx="1721" cy="635"/>
            </a:xfrm>
            <a:prstGeom prst="rect">
              <a:avLst/>
            </a:prstGeom>
            <a:noFill/>
            <a:ln w="12700">
              <a:noFill/>
              <a:miter lim="800000"/>
              <a:headEnd/>
              <a:tailEnd/>
            </a:ln>
            <a:effectLst/>
          </p:spPr>
          <p:txBody>
            <a:bodyPr wrap="none" anchor="ctr">
              <a:prstTxWarp prst="textNoShape">
                <a:avLst/>
              </a:prstTxWarp>
            </a:bodyPr>
            <a:lstStyle/>
            <a:p>
              <a:endParaRPr lang="en-US"/>
            </a:p>
          </p:txBody>
        </p:sp>
        <p:sp>
          <p:nvSpPr>
            <p:cNvPr id="428043" name="AutoShape 11"/>
            <p:cNvSpPr>
              <a:spLocks noChangeArrowheads="1"/>
            </p:cNvSpPr>
            <p:nvPr/>
          </p:nvSpPr>
          <p:spPr bwMode="auto">
            <a:xfrm rot="5400000">
              <a:off x="1694" y="-165"/>
              <a:ext cx="460" cy="2936"/>
            </a:xfrm>
            <a:prstGeom prst="cube">
              <a:avLst>
                <a:gd name="adj" fmla="val 11648"/>
              </a:avLst>
            </a:prstGeom>
            <a:solidFill>
              <a:srgbClr val="FFFFFF"/>
            </a:solidFill>
            <a:ln w="12700">
              <a:solidFill>
                <a:srgbClr val="000000"/>
              </a:solidFill>
              <a:miter lim="800000"/>
              <a:headEnd/>
              <a:tailEnd/>
            </a:ln>
            <a:effectLst>
              <a:outerShdw blurRad="63500" dist="89803" dir="2700000" algn="ctr" rotWithShape="0">
                <a:schemeClr val="tx1">
                  <a:alpha val="74998"/>
                </a:schemeClr>
              </a:outerShdw>
            </a:effectLst>
          </p:spPr>
          <p:txBody>
            <a:bodyPr rot="10800000" vert="eaVert" wrap="none" lIns="93662" tIns="46038" rIns="93662" bIns="46038" anchor="ctr">
              <a:prstTxWarp prst="textNoShape">
                <a:avLst/>
              </a:prstTxWarp>
            </a:bodyPr>
            <a:lstStyle/>
            <a:p>
              <a:pPr algn="ctr" defTabSz="927100">
                <a:spcBef>
                  <a:spcPct val="0"/>
                </a:spcBef>
              </a:pPr>
              <a:r>
                <a:rPr lang="en-US" sz="2800" b="1">
                  <a:solidFill>
                    <a:srgbClr val="000000"/>
                  </a:solidFill>
                  <a:latin typeface="Arial" pitchFamily="-112" charset="0"/>
                </a:rPr>
                <a:t> Measurable</a:t>
              </a:r>
            </a:p>
          </p:txBody>
        </p:sp>
        <p:sp>
          <p:nvSpPr>
            <p:cNvPr id="428044" name="AutoShape 12"/>
            <p:cNvSpPr>
              <a:spLocks noChangeArrowheads="1"/>
            </p:cNvSpPr>
            <p:nvPr/>
          </p:nvSpPr>
          <p:spPr bwMode="auto">
            <a:xfrm rot="5400000">
              <a:off x="1638" y="454"/>
              <a:ext cx="546" cy="2958"/>
            </a:xfrm>
            <a:prstGeom prst="cube">
              <a:avLst>
                <a:gd name="adj" fmla="val 11648"/>
              </a:avLst>
            </a:prstGeom>
            <a:solidFill>
              <a:srgbClr val="FFFFFF"/>
            </a:solidFill>
            <a:ln w="12700">
              <a:solidFill>
                <a:srgbClr val="000000"/>
              </a:solidFill>
              <a:miter lim="800000"/>
              <a:headEnd/>
              <a:tailEnd/>
            </a:ln>
            <a:effectLst>
              <a:outerShdw blurRad="63500" dist="89803" dir="2700000" algn="ctr" rotWithShape="0">
                <a:schemeClr val="tx1">
                  <a:alpha val="74998"/>
                </a:schemeClr>
              </a:outerShdw>
            </a:effectLst>
          </p:spPr>
          <p:txBody>
            <a:bodyPr rot="10800000" vert="eaVert" wrap="none" lIns="93662" tIns="46038" rIns="93662" bIns="46038" anchor="ctr">
              <a:prstTxWarp prst="textNoShape">
                <a:avLst/>
              </a:prstTxWarp>
            </a:bodyPr>
            <a:lstStyle/>
            <a:p>
              <a:pPr algn="ctr" defTabSz="927100">
                <a:spcBef>
                  <a:spcPct val="0"/>
                </a:spcBef>
              </a:pPr>
              <a:r>
                <a:rPr lang="en-US" sz="2800" b="1">
                  <a:solidFill>
                    <a:srgbClr val="000000"/>
                  </a:solidFill>
                  <a:latin typeface="Arial" pitchFamily="-112" charset="0"/>
                </a:rPr>
                <a:t>Accessible</a:t>
              </a:r>
            </a:p>
          </p:txBody>
        </p:sp>
        <p:sp>
          <p:nvSpPr>
            <p:cNvPr id="428045" name="AutoShape 13"/>
            <p:cNvSpPr>
              <a:spLocks noChangeArrowheads="1"/>
            </p:cNvSpPr>
            <p:nvPr/>
          </p:nvSpPr>
          <p:spPr bwMode="auto">
            <a:xfrm rot="5400000">
              <a:off x="1639" y="1209"/>
              <a:ext cx="556" cy="2970"/>
            </a:xfrm>
            <a:prstGeom prst="cube">
              <a:avLst>
                <a:gd name="adj" fmla="val 11648"/>
              </a:avLst>
            </a:prstGeom>
            <a:solidFill>
              <a:srgbClr val="FFFFFF"/>
            </a:solidFill>
            <a:ln w="12700">
              <a:solidFill>
                <a:srgbClr val="000000"/>
              </a:solidFill>
              <a:miter lim="800000"/>
              <a:headEnd/>
              <a:tailEnd/>
            </a:ln>
            <a:effectLst>
              <a:outerShdw blurRad="63500" dist="89803" dir="2700000" algn="ctr" rotWithShape="0">
                <a:schemeClr val="tx1">
                  <a:alpha val="74998"/>
                </a:schemeClr>
              </a:outerShdw>
            </a:effectLst>
          </p:spPr>
          <p:txBody>
            <a:bodyPr rot="10800000" vert="eaVert" wrap="none" lIns="93662" tIns="46038" rIns="93662" bIns="46038" anchor="ctr">
              <a:prstTxWarp prst="textNoShape">
                <a:avLst/>
              </a:prstTxWarp>
            </a:bodyPr>
            <a:lstStyle/>
            <a:p>
              <a:pPr algn="ctr" defTabSz="927100">
                <a:spcBef>
                  <a:spcPct val="0"/>
                </a:spcBef>
              </a:pPr>
              <a:r>
                <a:rPr lang="en-US" sz="2800" b="1">
                  <a:solidFill>
                    <a:srgbClr val="000000"/>
                  </a:solidFill>
                  <a:latin typeface="Arial" pitchFamily="-112" charset="0"/>
                </a:rPr>
                <a:t>Substantial</a:t>
              </a:r>
            </a:p>
          </p:txBody>
        </p:sp>
        <p:sp>
          <p:nvSpPr>
            <p:cNvPr id="428046" name="AutoShape 14"/>
            <p:cNvSpPr>
              <a:spLocks noChangeArrowheads="1"/>
            </p:cNvSpPr>
            <p:nvPr/>
          </p:nvSpPr>
          <p:spPr bwMode="auto">
            <a:xfrm rot="5400000">
              <a:off x="1661" y="1911"/>
              <a:ext cx="496" cy="3042"/>
            </a:xfrm>
            <a:prstGeom prst="cube">
              <a:avLst>
                <a:gd name="adj" fmla="val 11648"/>
              </a:avLst>
            </a:prstGeom>
            <a:solidFill>
              <a:srgbClr val="FFFFFF"/>
            </a:solidFill>
            <a:ln w="12700">
              <a:solidFill>
                <a:srgbClr val="000000"/>
              </a:solidFill>
              <a:miter lim="800000"/>
              <a:headEnd/>
              <a:tailEnd/>
            </a:ln>
            <a:effectLst>
              <a:outerShdw blurRad="63500" dist="89803" dir="2700000" algn="ctr" rotWithShape="0">
                <a:schemeClr val="tx1">
                  <a:alpha val="74998"/>
                </a:schemeClr>
              </a:outerShdw>
            </a:effectLst>
          </p:spPr>
          <p:txBody>
            <a:bodyPr rot="10800000" vert="eaVert" wrap="none" lIns="93662" tIns="46038" rIns="93662" bIns="46038" anchor="ctr">
              <a:prstTxWarp prst="textNoShape">
                <a:avLst/>
              </a:prstTxWarp>
            </a:bodyPr>
            <a:lstStyle/>
            <a:p>
              <a:pPr algn="ctr" defTabSz="927100">
                <a:spcBef>
                  <a:spcPct val="0"/>
                </a:spcBef>
              </a:pPr>
              <a:r>
                <a:rPr lang="en-US" sz="2800" b="1">
                  <a:solidFill>
                    <a:srgbClr val="000000"/>
                  </a:solidFill>
                  <a:latin typeface="Arial" pitchFamily="-112" charset="0"/>
                </a:rPr>
                <a:t>Differential</a:t>
              </a:r>
            </a:p>
          </p:txBody>
        </p:sp>
        <p:sp>
          <p:nvSpPr>
            <p:cNvPr id="428047" name="AutoShape 15"/>
            <p:cNvSpPr>
              <a:spLocks noChangeArrowheads="1"/>
            </p:cNvSpPr>
            <p:nvPr/>
          </p:nvSpPr>
          <p:spPr bwMode="auto">
            <a:xfrm>
              <a:off x="3602" y="1503"/>
              <a:ext cx="15" cy="16"/>
            </a:xfrm>
            <a:prstGeom prst="rightArrow">
              <a:avLst>
                <a:gd name="adj1" fmla="val 50000"/>
                <a:gd name="adj2" fmla="val 50023"/>
              </a:avLst>
            </a:prstGeom>
            <a:solidFill>
              <a:schemeClr val="tx1"/>
            </a:solidFill>
            <a:ln w="12700">
              <a:noFill/>
              <a:miter lim="800000"/>
              <a:headEnd/>
              <a:tailEnd/>
            </a:ln>
            <a:effectLst/>
          </p:spPr>
          <p:txBody>
            <a:bodyPr wrap="none" anchor="ctr">
              <a:prstTxWarp prst="textNoShape">
                <a:avLst/>
              </a:prstTxWarp>
            </a:bodyPr>
            <a:lstStyle/>
            <a:p>
              <a:endParaRPr lang="en-US"/>
            </a:p>
          </p:txBody>
        </p:sp>
        <p:sp>
          <p:nvSpPr>
            <p:cNvPr id="428048" name="AutoShape 16"/>
            <p:cNvSpPr>
              <a:spLocks noChangeArrowheads="1"/>
            </p:cNvSpPr>
            <p:nvPr/>
          </p:nvSpPr>
          <p:spPr bwMode="auto">
            <a:xfrm>
              <a:off x="3455" y="4020"/>
              <a:ext cx="183" cy="419"/>
            </a:xfrm>
            <a:prstGeom prst="rightArrow">
              <a:avLst>
                <a:gd name="adj1" fmla="val 50000"/>
                <a:gd name="adj2" fmla="val 50023"/>
              </a:avLst>
            </a:prstGeom>
            <a:solidFill>
              <a:schemeClr val="tx1"/>
            </a:solidFill>
            <a:ln w="12700">
              <a:noFill/>
              <a:miter lim="800000"/>
              <a:headEnd/>
              <a:tailEnd/>
            </a:ln>
            <a:effectLst/>
          </p:spPr>
          <p:txBody>
            <a:bodyPr wrap="none" anchor="ctr">
              <a:prstTxWarp prst="textNoShape">
                <a:avLst/>
              </a:prstTxWarp>
            </a:bodyPr>
            <a:lstStyle/>
            <a:p>
              <a:endParaRPr lang="en-US"/>
            </a:p>
          </p:txBody>
        </p:sp>
        <p:sp>
          <p:nvSpPr>
            <p:cNvPr id="428049" name="AutoShape 17"/>
            <p:cNvSpPr>
              <a:spLocks noChangeArrowheads="1"/>
            </p:cNvSpPr>
            <p:nvPr/>
          </p:nvSpPr>
          <p:spPr bwMode="auto">
            <a:xfrm>
              <a:off x="3406" y="2472"/>
              <a:ext cx="279" cy="396"/>
            </a:xfrm>
            <a:prstGeom prst="rightArrow">
              <a:avLst>
                <a:gd name="adj1" fmla="val 50000"/>
                <a:gd name="adj2" fmla="val 50023"/>
              </a:avLst>
            </a:prstGeom>
            <a:solidFill>
              <a:schemeClr val="tx1"/>
            </a:solidFill>
            <a:ln w="12700">
              <a:noFill/>
              <a:miter lim="800000"/>
              <a:headEnd/>
              <a:tailEnd/>
            </a:ln>
            <a:effectLst/>
          </p:spPr>
          <p:txBody>
            <a:bodyPr wrap="none" anchor="ctr">
              <a:prstTxWarp prst="textNoShape">
                <a:avLst/>
              </a:prstTxWarp>
            </a:bodyPr>
            <a:lstStyle/>
            <a:p>
              <a:endParaRPr lang="en-US"/>
            </a:p>
          </p:txBody>
        </p:sp>
        <p:sp>
          <p:nvSpPr>
            <p:cNvPr id="428050" name="AutoShape 18"/>
            <p:cNvSpPr>
              <a:spLocks noChangeArrowheads="1"/>
            </p:cNvSpPr>
            <p:nvPr/>
          </p:nvSpPr>
          <p:spPr bwMode="auto">
            <a:xfrm>
              <a:off x="3386" y="1788"/>
              <a:ext cx="287" cy="396"/>
            </a:xfrm>
            <a:prstGeom prst="rightArrow">
              <a:avLst>
                <a:gd name="adj1" fmla="val 50000"/>
                <a:gd name="adj2" fmla="val 50023"/>
              </a:avLst>
            </a:prstGeom>
            <a:solidFill>
              <a:schemeClr val="tx1"/>
            </a:solidFill>
            <a:ln w="12700">
              <a:noFill/>
              <a:miter lim="800000"/>
              <a:headEnd/>
              <a:tailEnd/>
            </a:ln>
            <a:effectLst/>
          </p:spPr>
          <p:txBody>
            <a:bodyPr wrap="none" anchor="ctr">
              <a:prstTxWarp prst="textNoShape">
                <a:avLst/>
              </a:prstTxWarp>
            </a:bodyPr>
            <a:lstStyle/>
            <a:p>
              <a:endParaRPr lang="en-US"/>
            </a:p>
          </p:txBody>
        </p:sp>
        <p:sp>
          <p:nvSpPr>
            <p:cNvPr id="428051" name="AutoShape 19"/>
            <p:cNvSpPr>
              <a:spLocks noChangeArrowheads="1"/>
            </p:cNvSpPr>
            <p:nvPr/>
          </p:nvSpPr>
          <p:spPr bwMode="auto">
            <a:xfrm rot="5400000">
              <a:off x="1673" y="2655"/>
              <a:ext cx="484" cy="3030"/>
            </a:xfrm>
            <a:prstGeom prst="cube">
              <a:avLst>
                <a:gd name="adj" fmla="val 11648"/>
              </a:avLst>
            </a:prstGeom>
            <a:solidFill>
              <a:srgbClr val="FFFFFF"/>
            </a:solidFill>
            <a:ln w="12700">
              <a:solidFill>
                <a:srgbClr val="000000"/>
              </a:solidFill>
              <a:miter lim="800000"/>
              <a:headEnd/>
              <a:tailEnd/>
            </a:ln>
            <a:effectLst>
              <a:outerShdw blurRad="63500" dist="89803" dir="2700000" algn="ctr" rotWithShape="0">
                <a:schemeClr val="tx1">
                  <a:alpha val="74998"/>
                </a:schemeClr>
              </a:outerShdw>
            </a:effectLst>
          </p:spPr>
          <p:txBody>
            <a:bodyPr rot="10800000" vert="eaVert" wrap="none" lIns="93662" tIns="46038" rIns="93662" bIns="46038" anchor="ctr">
              <a:prstTxWarp prst="textNoShape">
                <a:avLst/>
              </a:prstTxWarp>
            </a:bodyPr>
            <a:lstStyle/>
            <a:p>
              <a:pPr algn="ctr" defTabSz="927100">
                <a:spcBef>
                  <a:spcPct val="0"/>
                </a:spcBef>
              </a:pPr>
              <a:r>
                <a:rPr lang="en-US" sz="2800" b="1">
                  <a:solidFill>
                    <a:srgbClr val="000000"/>
                  </a:solidFill>
                  <a:latin typeface="Arial" pitchFamily="-112" charset="0"/>
                </a:rPr>
                <a:t>Actionable</a:t>
              </a:r>
            </a:p>
          </p:txBody>
        </p:sp>
        <p:sp>
          <p:nvSpPr>
            <p:cNvPr id="428052" name="AutoShape 20"/>
            <p:cNvSpPr>
              <a:spLocks noChangeArrowheads="1"/>
            </p:cNvSpPr>
            <p:nvPr/>
          </p:nvSpPr>
          <p:spPr bwMode="auto">
            <a:xfrm>
              <a:off x="3435" y="3192"/>
              <a:ext cx="215" cy="419"/>
            </a:xfrm>
            <a:prstGeom prst="rightArrow">
              <a:avLst>
                <a:gd name="adj1" fmla="val 50000"/>
                <a:gd name="adj2" fmla="val 50023"/>
              </a:avLst>
            </a:prstGeom>
            <a:solidFill>
              <a:schemeClr val="tx1"/>
            </a:solidFill>
            <a:ln w="12700">
              <a:noFill/>
              <a:miter lim="800000"/>
              <a:headEnd/>
              <a:tailEnd/>
            </a:ln>
            <a:effectLst/>
          </p:spPr>
          <p:txBody>
            <a:bodyPr wrap="none" anchor="ctr">
              <a:prstTxWarp prst="textNoShape">
                <a:avLst/>
              </a:prstTxWarp>
            </a:bodyPr>
            <a:lstStyle/>
            <a:p>
              <a:endParaRPr lang="en-US"/>
            </a:p>
          </p:txBody>
        </p:sp>
        <p:sp>
          <p:nvSpPr>
            <p:cNvPr id="428053" name="AutoShape 21"/>
            <p:cNvSpPr>
              <a:spLocks noChangeArrowheads="1"/>
            </p:cNvSpPr>
            <p:nvPr/>
          </p:nvSpPr>
          <p:spPr bwMode="auto">
            <a:xfrm>
              <a:off x="3422" y="1128"/>
              <a:ext cx="216" cy="408"/>
            </a:xfrm>
            <a:prstGeom prst="rightArrow">
              <a:avLst>
                <a:gd name="adj1" fmla="val 50000"/>
                <a:gd name="adj2" fmla="val 50023"/>
              </a:avLst>
            </a:prstGeom>
            <a:solidFill>
              <a:schemeClr val="tx1"/>
            </a:solidFill>
            <a:ln w="12700">
              <a:noFill/>
              <a:miter lim="800000"/>
              <a:headEnd/>
              <a:tailEnd/>
            </a:ln>
            <a:effectLst/>
          </p:spPr>
          <p:txBody>
            <a:bodyPr wrap="none" anchor="ctr">
              <a:prstTxWarp prst="textNoShape">
                <a:avLst/>
              </a:prstTxWarp>
            </a:bodyPr>
            <a:lstStyle/>
            <a:p>
              <a:endParaRPr lang="en-US"/>
            </a:p>
          </p:txBody>
        </p:sp>
        <p:sp>
          <p:nvSpPr>
            <p:cNvPr id="428054" name="Rectangle 22"/>
            <p:cNvSpPr>
              <a:spLocks noChangeArrowheads="1"/>
            </p:cNvSpPr>
            <p:nvPr/>
          </p:nvSpPr>
          <p:spPr bwMode="auto">
            <a:xfrm>
              <a:off x="3735" y="3289"/>
              <a:ext cx="2546" cy="521"/>
            </a:xfrm>
            <a:prstGeom prst="rect">
              <a:avLst/>
            </a:prstGeom>
            <a:noFill/>
            <a:ln w="12700">
              <a:noFill/>
              <a:miter lim="800000"/>
              <a:headEnd/>
              <a:tailEnd/>
            </a:ln>
            <a:effectLst/>
          </p:spPr>
          <p:txBody>
            <a:bodyPr lIns="90488" tIns="44450" rIns="90488" bIns="44450">
              <a:prstTxWarp prst="textNoShape">
                <a:avLst/>
              </a:prstTxWarp>
              <a:spAutoFit/>
            </a:bodyPr>
            <a:lstStyle/>
            <a:p>
              <a:pPr>
                <a:lnSpc>
                  <a:spcPct val="90000"/>
                </a:lnSpc>
                <a:buFontTx/>
                <a:buChar char="•"/>
              </a:pPr>
              <a:r>
                <a:rPr lang="en-US" sz="1600" b="1">
                  <a:latin typeface="Arial" pitchFamily="-112" charset="0"/>
                </a:rPr>
                <a:t> Segments must respond          differently to different marketing   mix elements &amp; actions.</a:t>
              </a:r>
            </a:p>
          </p:txBody>
        </p:sp>
        <p:sp>
          <p:nvSpPr>
            <p:cNvPr id="428055" name="Rectangle 23"/>
            <p:cNvSpPr>
              <a:spLocks noChangeArrowheads="1"/>
            </p:cNvSpPr>
            <p:nvPr/>
          </p:nvSpPr>
          <p:spPr bwMode="auto">
            <a:xfrm>
              <a:off x="3750" y="4078"/>
              <a:ext cx="2530" cy="368"/>
            </a:xfrm>
            <a:prstGeom prst="rect">
              <a:avLst/>
            </a:prstGeom>
            <a:noFill/>
            <a:ln w="12700">
              <a:noFill/>
              <a:miter lim="800000"/>
              <a:headEnd/>
              <a:tailEnd/>
            </a:ln>
            <a:effectLst/>
          </p:spPr>
          <p:txBody>
            <a:bodyPr lIns="90488" tIns="44450" rIns="90488" bIns="44450">
              <a:prstTxWarp prst="textNoShape">
                <a:avLst/>
              </a:prstTxWarp>
              <a:spAutoFit/>
            </a:bodyPr>
            <a:lstStyle/>
            <a:p>
              <a:pPr>
                <a:lnSpc>
                  <a:spcPct val="90000"/>
                </a:lnSpc>
                <a:spcBef>
                  <a:spcPct val="0"/>
                </a:spcBef>
                <a:buFontTx/>
                <a:buChar char="•"/>
              </a:pPr>
              <a:r>
                <a:rPr lang="en-US" sz="1600" b="1">
                  <a:solidFill>
                    <a:srgbClr val="000000"/>
                  </a:solidFill>
                  <a:latin typeface="Arial" pitchFamily="-112" charset="0"/>
                </a:rPr>
                <a:t> Must be able to attract and </a:t>
              </a:r>
            </a:p>
            <a:p>
              <a:pPr>
                <a:lnSpc>
                  <a:spcPct val="90000"/>
                </a:lnSpc>
                <a:spcBef>
                  <a:spcPct val="0"/>
                </a:spcBef>
              </a:pPr>
              <a:r>
                <a:rPr lang="en-US" sz="1600" b="1">
                  <a:solidFill>
                    <a:srgbClr val="000000"/>
                  </a:solidFill>
                  <a:latin typeface="Arial" pitchFamily="-112" charset="0"/>
                </a:rPr>
                <a:t>  serve the segments.</a:t>
              </a:r>
            </a:p>
          </p:txBody>
        </p:sp>
      </p:grpSp>
      <p:sp>
        <p:nvSpPr>
          <p:cNvPr id="428056" name="Rectangle 24"/>
          <p:cNvSpPr>
            <a:spLocks noChangeArrowheads="1"/>
          </p:cNvSpPr>
          <p:nvPr/>
        </p:nvSpPr>
        <p:spPr bwMode="auto">
          <a:xfrm>
            <a:off x="533400" y="304800"/>
            <a:ext cx="7258050" cy="457200"/>
          </a:xfrm>
          <a:prstGeom prst="rect">
            <a:avLst/>
          </a:prstGeom>
          <a:noFill/>
          <a:ln w="9525">
            <a:noFill/>
            <a:miter lim="800000"/>
            <a:headEnd/>
            <a:tailEnd/>
          </a:ln>
          <a:effectLst/>
        </p:spPr>
        <p:txBody>
          <a:bodyPr wrap="none">
            <a:prstTxWarp prst="textNoShape">
              <a:avLst/>
            </a:prstTxWarp>
            <a:spAutoFit/>
          </a:bodyPr>
          <a:lstStyle/>
          <a:p>
            <a:pPr>
              <a:spcBef>
                <a:spcPct val="0"/>
              </a:spcBef>
            </a:pPr>
            <a:r>
              <a:rPr lang="en-US" sz="2400" b="1" i="1"/>
              <a:t>Requirements for Effective Segmentation</a:t>
            </a:r>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E44A3F6-74DE-ED40-A155-2ACB8C848209}" type="datetime4">
              <a:rPr lang="en-US"/>
              <a:pPr/>
              <a:t>August 24, 2020</a:t>
            </a:fld>
            <a:endParaRPr lang="en-US"/>
          </a:p>
        </p:txBody>
      </p:sp>
      <p:sp>
        <p:nvSpPr>
          <p:cNvPr id="5" name="Slide Number Placeholder 5"/>
          <p:cNvSpPr>
            <a:spLocks noGrp="1"/>
          </p:cNvSpPr>
          <p:nvPr>
            <p:ph type="sldNum" sz="quarter" idx="12"/>
          </p:nvPr>
        </p:nvSpPr>
        <p:spPr/>
        <p:txBody>
          <a:bodyPr/>
          <a:lstStyle/>
          <a:p>
            <a:fld id="{05F7C688-B020-1449-B578-FF53B6075A91}" type="slidenum">
              <a:rPr lang="en-US"/>
              <a:pPr/>
              <a:t>86</a:t>
            </a:fld>
            <a:endParaRPr lang="en-US"/>
          </a:p>
        </p:txBody>
      </p:sp>
      <p:sp>
        <p:nvSpPr>
          <p:cNvPr id="402434" name="Rectangle 2"/>
          <p:cNvSpPr>
            <a:spLocks noGrp="1" noChangeArrowheads="1"/>
          </p:cNvSpPr>
          <p:nvPr>
            <p:ph type="title"/>
          </p:nvPr>
        </p:nvSpPr>
        <p:spPr/>
        <p:txBody>
          <a:bodyPr/>
          <a:lstStyle/>
          <a:p>
            <a:r>
              <a:rPr lang="en-US"/>
              <a:t>Results of Segmentation</a:t>
            </a:r>
          </a:p>
        </p:txBody>
      </p:sp>
      <p:sp>
        <p:nvSpPr>
          <p:cNvPr id="402435" name="Rectangle 3"/>
          <p:cNvSpPr>
            <a:spLocks noGrp="1" noChangeArrowheads="1"/>
          </p:cNvSpPr>
          <p:nvPr>
            <p:ph type="body" idx="1"/>
          </p:nvPr>
        </p:nvSpPr>
        <p:spPr>
          <a:xfrm>
            <a:off x="609600" y="1219200"/>
            <a:ext cx="7772400" cy="3886200"/>
          </a:xfrm>
        </p:spPr>
        <p:txBody>
          <a:bodyPr/>
          <a:lstStyle/>
          <a:p>
            <a:pPr lvl="1"/>
            <a:r>
              <a:rPr lang="en-US" sz="1600">
                <a:latin typeface="Arial" pitchFamily="-112" charset="0"/>
              </a:rPr>
              <a:t>More efficient research effort</a:t>
            </a:r>
          </a:p>
          <a:p>
            <a:pPr lvl="1"/>
            <a:r>
              <a:rPr lang="en-US" sz="1600">
                <a:latin typeface="Arial" pitchFamily="-112" charset="0"/>
              </a:rPr>
              <a:t>More efficient strategy implementation</a:t>
            </a:r>
          </a:p>
          <a:p>
            <a:pPr lvl="1"/>
            <a:r>
              <a:rPr lang="en-US" sz="1600">
                <a:latin typeface="Arial" pitchFamily="-112" charset="0"/>
              </a:rPr>
              <a:t>Greater Competitive impact</a:t>
            </a:r>
          </a:p>
          <a:p>
            <a:pPr lvl="1"/>
            <a:r>
              <a:rPr lang="en-US" sz="1600">
                <a:latin typeface="Arial" pitchFamily="-112" charset="0"/>
              </a:rPr>
              <a:t>More effective use of marketing dollars.</a:t>
            </a:r>
          </a:p>
          <a:p>
            <a:pPr lvl="1"/>
            <a:r>
              <a:rPr lang="en-US" sz="1600">
                <a:latin typeface="Arial" pitchFamily="-112" charset="0"/>
              </a:rPr>
              <a:t>Clearer understanding of the needs and wants of selected customer groups.</a:t>
            </a:r>
          </a:p>
          <a:p>
            <a:pPr lvl="1"/>
            <a:r>
              <a:rPr lang="en-US" sz="1600">
                <a:latin typeface="Arial" pitchFamily="-112" charset="0"/>
              </a:rPr>
              <a:t>More effective positioning and differentiation.</a:t>
            </a:r>
          </a:p>
          <a:p>
            <a:pPr lvl="1"/>
            <a:r>
              <a:rPr lang="en-US" sz="1600">
                <a:latin typeface="Arial" pitchFamily="-112" charset="0"/>
              </a:rPr>
              <a:t>Greater precision in selecting promotional vehicles and techniques.</a:t>
            </a:r>
          </a:p>
          <a:p>
            <a:pPr lvl="1"/>
            <a:endParaRPr lang="en-US" sz="1600">
              <a:latin typeface="Arial" pitchFamily="-112" charset="0"/>
            </a:endParaRPr>
          </a:p>
          <a:p>
            <a:endParaRPr lang="en-US" sz="1600">
              <a:latin typeface="Arial" pitchFamily="-112" charset="0"/>
            </a:endParaRPr>
          </a:p>
        </p:txBody>
      </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Date Placeholder 5"/>
          <p:cNvSpPr>
            <a:spLocks noGrp="1"/>
          </p:cNvSpPr>
          <p:nvPr>
            <p:ph type="dt" sz="half" idx="10"/>
          </p:nvPr>
        </p:nvSpPr>
        <p:spPr/>
        <p:txBody>
          <a:bodyPr/>
          <a:lstStyle/>
          <a:p>
            <a:fld id="{A9A7F30A-89C4-8447-922B-DF35CB639831}" type="datetime4">
              <a:rPr lang="en-US"/>
              <a:pPr/>
              <a:t>August 24, 2020</a:t>
            </a:fld>
            <a:endParaRPr lang="en-US"/>
          </a:p>
        </p:txBody>
      </p:sp>
      <p:sp>
        <p:nvSpPr>
          <p:cNvPr id="47" name="Slide Number Placeholder 7"/>
          <p:cNvSpPr>
            <a:spLocks noGrp="1"/>
          </p:cNvSpPr>
          <p:nvPr>
            <p:ph type="sldNum" sz="quarter" idx="12"/>
          </p:nvPr>
        </p:nvSpPr>
        <p:spPr/>
        <p:txBody>
          <a:bodyPr/>
          <a:lstStyle/>
          <a:p>
            <a:fld id="{9D3508E2-1A32-1B4E-828A-065DCFCB8225}" type="slidenum">
              <a:rPr lang="en-US"/>
              <a:pPr/>
              <a:t>87</a:t>
            </a:fld>
            <a:endParaRPr lang="en-US"/>
          </a:p>
        </p:txBody>
      </p:sp>
      <p:grpSp>
        <p:nvGrpSpPr>
          <p:cNvPr id="2" name="Group 22"/>
          <p:cNvGrpSpPr>
            <a:grpSpLocks noChangeAspect="1"/>
          </p:cNvGrpSpPr>
          <p:nvPr/>
        </p:nvGrpSpPr>
        <p:grpSpPr bwMode="auto">
          <a:xfrm>
            <a:off x="381000" y="2667000"/>
            <a:ext cx="3810000" cy="3886200"/>
            <a:chOff x="626" y="216"/>
            <a:chExt cx="4024" cy="4103"/>
          </a:xfrm>
        </p:grpSpPr>
        <p:sp>
          <p:nvSpPr>
            <p:cNvPr id="419861" name="AutoShape 21"/>
            <p:cNvSpPr>
              <a:spLocks noChangeAspect="1" noChangeArrowheads="1" noTextEdit="1"/>
            </p:cNvSpPr>
            <p:nvPr/>
          </p:nvSpPr>
          <p:spPr bwMode="auto">
            <a:xfrm>
              <a:off x="626" y="216"/>
              <a:ext cx="4024" cy="4103"/>
            </a:xfrm>
            <a:prstGeom prst="rect">
              <a:avLst/>
            </a:prstGeom>
            <a:noFill/>
            <a:ln w="9525">
              <a:noFill/>
              <a:miter lim="800000"/>
              <a:headEnd/>
              <a:tailEnd/>
            </a:ln>
          </p:spPr>
          <p:txBody>
            <a:bodyPr>
              <a:prstTxWarp prst="textNoShape">
                <a:avLst/>
              </a:prstTxWarp>
            </a:bodyPr>
            <a:lstStyle/>
            <a:p>
              <a:endParaRPr lang="en-US"/>
            </a:p>
          </p:txBody>
        </p:sp>
        <p:sp>
          <p:nvSpPr>
            <p:cNvPr id="419901" name="_s419901"/>
            <p:cNvSpPr>
              <a:spLocks noChangeShapeType="1"/>
            </p:cNvSpPr>
            <p:nvPr/>
          </p:nvSpPr>
          <p:spPr bwMode="auto">
            <a:xfrm flipH="1" flipV="1">
              <a:off x="2046" y="1925"/>
              <a:ext cx="296" cy="171"/>
            </a:xfrm>
            <a:prstGeom prst="line">
              <a:avLst/>
            </a:prstGeom>
            <a:noFill/>
            <a:ln w="28575">
              <a:solidFill>
                <a:schemeClr val="bg2"/>
              </a:solidFill>
              <a:round/>
              <a:headEnd/>
              <a:tailEnd/>
            </a:ln>
          </p:spPr>
          <p:txBody>
            <a:bodyPr anchor="ctr">
              <a:prstTxWarp prst="textNoShape">
                <a:avLst/>
              </a:prstTxWarp>
            </a:bodyPr>
            <a:lstStyle/>
            <a:p>
              <a:endParaRPr lang="en-US"/>
            </a:p>
          </p:txBody>
        </p:sp>
        <p:sp>
          <p:nvSpPr>
            <p:cNvPr id="419900" name="_s419900"/>
            <p:cNvSpPr>
              <a:spLocks noChangeArrowheads="1"/>
            </p:cNvSpPr>
            <p:nvPr/>
          </p:nvSpPr>
          <p:spPr bwMode="auto">
            <a:xfrm>
              <a:off x="1408" y="1412"/>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accent2">
                  <a:alpha val="74998"/>
                </a:schemeClr>
              </a:outerShdw>
            </a:effectLst>
          </p:spPr>
          <p:txBody>
            <a:bodyPr wrap="none" anchor="ctr">
              <a:prstTxWarp prst="textNoShape">
                <a:avLst/>
              </a:prstTxWarp>
            </a:bodyPr>
            <a:lstStyle/>
            <a:p>
              <a:pPr algn="ctr">
                <a:spcBef>
                  <a:spcPct val="0"/>
                </a:spcBef>
              </a:pPr>
              <a:r>
                <a:rPr lang="en-US" sz="1000"/>
                <a:t>Patient</a:t>
              </a:r>
            </a:p>
            <a:p>
              <a:pPr algn="ctr">
                <a:spcBef>
                  <a:spcPct val="0"/>
                </a:spcBef>
              </a:pPr>
              <a:r>
                <a:rPr lang="en-US" sz="1000"/>
                <a:t>Economic</a:t>
              </a:r>
            </a:p>
            <a:p>
              <a:pPr algn="ctr">
                <a:spcBef>
                  <a:spcPct val="0"/>
                </a:spcBef>
              </a:pPr>
              <a:r>
                <a:rPr lang="en-US" sz="1000"/>
                <a:t>Class</a:t>
              </a:r>
            </a:p>
          </p:txBody>
        </p:sp>
        <p:sp>
          <p:nvSpPr>
            <p:cNvPr id="419869" name="_s419869"/>
            <p:cNvSpPr>
              <a:spLocks noChangeShapeType="1"/>
            </p:cNvSpPr>
            <p:nvPr/>
          </p:nvSpPr>
          <p:spPr bwMode="auto">
            <a:xfrm flipH="1">
              <a:off x="2046" y="2438"/>
              <a:ext cx="296" cy="171"/>
            </a:xfrm>
            <a:prstGeom prst="line">
              <a:avLst/>
            </a:prstGeom>
            <a:noFill/>
            <a:ln w="28575">
              <a:solidFill>
                <a:schemeClr val="bg2"/>
              </a:solidFill>
              <a:round/>
              <a:headEnd/>
              <a:tailEnd/>
            </a:ln>
          </p:spPr>
          <p:txBody>
            <a:bodyPr anchor="ctr">
              <a:prstTxWarp prst="textNoShape">
                <a:avLst/>
              </a:prstTxWarp>
            </a:bodyPr>
            <a:lstStyle/>
            <a:p>
              <a:endParaRPr lang="en-US"/>
            </a:p>
          </p:txBody>
        </p:sp>
        <p:sp>
          <p:nvSpPr>
            <p:cNvPr id="419868" name="_s419868"/>
            <p:cNvSpPr>
              <a:spLocks noChangeArrowheads="1"/>
            </p:cNvSpPr>
            <p:nvPr/>
          </p:nvSpPr>
          <p:spPr bwMode="auto">
            <a:xfrm>
              <a:off x="1408" y="2438"/>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accent2">
                  <a:alpha val="74998"/>
                </a:schemeClr>
              </a:outerShdw>
            </a:effectLst>
          </p:spPr>
          <p:txBody>
            <a:bodyPr wrap="none" lIns="54557" tIns="27278" rIns="54557" bIns="27278" anchor="ctr">
              <a:prstTxWarp prst="textNoShape">
                <a:avLst/>
              </a:prstTxWarp>
            </a:bodyPr>
            <a:lstStyle/>
            <a:p>
              <a:pPr algn="ctr">
                <a:spcBef>
                  <a:spcPct val="0"/>
                </a:spcBef>
              </a:pPr>
              <a:r>
                <a:rPr lang="en-US" sz="900" b="1"/>
                <a:t>Place of </a:t>
              </a:r>
            </a:p>
            <a:p>
              <a:pPr algn="ctr">
                <a:spcBef>
                  <a:spcPct val="0"/>
                </a:spcBef>
              </a:pPr>
              <a:r>
                <a:rPr lang="en-US" sz="900" b="1"/>
                <a:t>Practice</a:t>
              </a:r>
            </a:p>
          </p:txBody>
        </p:sp>
        <p:sp>
          <p:nvSpPr>
            <p:cNvPr id="419874" name="_s419874"/>
            <p:cNvSpPr>
              <a:spLocks noChangeShapeType="1"/>
            </p:cNvSpPr>
            <p:nvPr/>
          </p:nvSpPr>
          <p:spPr bwMode="auto">
            <a:xfrm>
              <a:off x="2638" y="2609"/>
              <a:ext cx="0" cy="342"/>
            </a:xfrm>
            <a:prstGeom prst="line">
              <a:avLst/>
            </a:prstGeom>
            <a:noFill/>
            <a:ln w="28575">
              <a:solidFill>
                <a:schemeClr val="bg2"/>
              </a:solidFill>
              <a:round/>
              <a:headEnd/>
              <a:tailEnd/>
            </a:ln>
          </p:spPr>
          <p:txBody>
            <a:bodyPr anchor="ctr">
              <a:prstTxWarp prst="textNoShape">
                <a:avLst/>
              </a:prstTxWarp>
            </a:bodyPr>
            <a:lstStyle/>
            <a:p>
              <a:endParaRPr lang="en-US"/>
            </a:p>
          </p:txBody>
        </p:sp>
        <p:sp>
          <p:nvSpPr>
            <p:cNvPr id="419873" name="_s419873"/>
            <p:cNvSpPr>
              <a:spLocks noChangeArrowheads="1"/>
            </p:cNvSpPr>
            <p:nvPr/>
          </p:nvSpPr>
          <p:spPr bwMode="auto">
            <a:xfrm>
              <a:off x="2296" y="2951"/>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accent2">
                  <a:alpha val="74998"/>
                </a:schemeClr>
              </a:outerShdw>
            </a:effectLst>
          </p:spPr>
          <p:txBody>
            <a:bodyPr wrap="none" lIns="54557" tIns="27278" rIns="54557" bIns="27278" anchor="ctr">
              <a:prstTxWarp prst="textNoShape">
                <a:avLst/>
              </a:prstTxWarp>
            </a:bodyPr>
            <a:lstStyle/>
            <a:p>
              <a:pPr algn="ctr">
                <a:spcBef>
                  <a:spcPct val="0"/>
                </a:spcBef>
              </a:pPr>
              <a:r>
                <a:rPr lang="en-US" sz="900" b="1"/>
                <a:t>Prescrib</a:t>
              </a:r>
            </a:p>
            <a:p>
              <a:pPr algn="ctr">
                <a:spcBef>
                  <a:spcPct val="0"/>
                </a:spcBef>
              </a:pPr>
              <a:r>
                <a:rPr lang="en-US" sz="900" b="1"/>
                <a:t>ing</a:t>
              </a:r>
            </a:p>
            <a:p>
              <a:pPr algn="ctr">
                <a:spcBef>
                  <a:spcPct val="0"/>
                </a:spcBef>
              </a:pPr>
              <a:r>
                <a:rPr lang="en-US" sz="900" b="1"/>
                <a:t>Beha</a:t>
              </a:r>
            </a:p>
            <a:p>
              <a:pPr algn="ctr">
                <a:spcBef>
                  <a:spcPct val="0"/>
                </a:spcBef>
              </a:pPr>
              <a:r>
                <a:rPr lang="en-US" sz="900" b="1"/>
                <a:t>viour</a:t>
              </a:r>
            </a:p>
          </p:txBody>
        </p:sp>
        <p:sp>
          <p:nvSpPr>
            <p:cNvPr id="419872" name="_s419872"/>
            <p:cNvSpPr>
              <a:spLocks noChangeShapeType="1"/>
            </p:cNvSpPr>
            <p:nvPr/>
          </p:nvSpPr>
          <p:spPr bwMode="auto">
            <a:xfrm>
              <a:off x="2934" y="2438"/>
              <a:ext cx="296" cy="171"/>
            </a:xfrm>
            <a:prstGeom prst="line">
              <a:avLst/>
            </a:prstGeom>
            <a:noFill/>
            <a:ln w="28575">
              <a:solidFill>
                <a:schemeClr val="bg2"/>
              </a:solidFill>
              <a:round/>
              <a:headEnd/>
              <a:tailEnd/>
            </a:ln>
          </p:spPr>
          <p:txBody>
            <a:bodyPr anchor="ctr">
              <a:prstTxWarp prst="textNoShape">
                <a:avLst/>
              </a:prstTxWarp>
            </a:bodyPr>
            <a:lstStyle/>
            <a:p>
              <a:endParaRPr lang="en-US"/>
            </a:p>
          </p:txBody>
        </p:sp>
        <p:sp>
          <p:nvSpPr>
            <p:cNvPr id="419871" name="_s419871"/>
            <p:cNvSpPr>
              <a:spLocks noChangeArrowheads="1"/>
            </p:cNvSpPr>
            <p:nvPr/>
          </p:nvSpPr>
          <p:spPr bwMode="auto">
            <a:xfrm>
              <a:off x="3184" y="2438"/>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accent2">
                  <a:alpha val="74998"/>
                </a:schemeClr>
              </a:outerShdw>
            </a:effectLst>
          </p:spPr>
          <p:txBody>
            <a:bodyPr wrap="none" lIns="54557" tIns="27278" rIns="54557" bIns="27278" anchor="ctr">
              <a:prstTxWarp prst="textNoShape">
                <a:avLst/>
              </a:prstTxWarp>
            </a:bodyPr>
            <a:lstStyle/>
            <a:p>
              <a:pPr algn="ctr">
                <a:spcBef>
                  <a:spcPct val="0"/>
                </a:spcBef>
              </a:pPr>
              <a:r>
                <a:rPr lang="en-US" sz="900" b="1"/>
                <a:t>Practice</a:t>
              </a:r>
            </a:p>
            <a:p>
              <a:pPr algn="ctr">
                <a:spcBef>
                  <a:spcPct val="0"/>
                </a:spcBef>
              </a:pPr>
              <a:r>
                <a:rPr lang="en-US" sz="900" b="1"/>
                <a:t>Experi</a:t>
              </a:r>
            </a:p>
            <a:p>
              <a:pPr algn="ctr">
                <a:spcBef>
                  <a:spcPct val="0"/>
                </a:spcBef>
              </a:pPr>
              <a:r>
                <a:rPr lang="en-US" sz="900" b="1"/>
                <a:t>ences</a:t>
              </a:r>
            </a:p>
          </p:txBody>
        </p:sp>
        <p:sp>
          <p:nvSpPr>
            <p:cNvPr id="419867" name="_s419867"/>
            <p:cNvSpPr>
              <a:spLocks noChangeShapeType="1"/>
            </p:cNvSpPr>
            <p:nvPr/>
          </p:nvSpPr>
          <p:spPr bwMode="auto">
            <a:xfrm flipV="1">
              <a:off x="2934" y="1926"/>
              <a:ext cx="296" cy="171"/>
            </a:xfrm>
            <a:prstGeom prst="line">
              <a:avLst/>
            </a:prstGeom>
            <a:noFill/>
            <a:ln w="28575">
              <a:solidFill>
                <a:schemeClr val="bg2"/>
              </a:solidFill>
              <a:round/>
              <a:headEnd/>
              <a:tailEnd/>
            </a:ln>
          </p:spPr>
          <p:txBody>
            <a:bodyPr anchor="ctr">
              <a:prstTxWarp prst="textNoShape">
                <a:avLst/>
              </a:prstTxWarp>
            </a:bodyPr>
            <a:lstStyle/>
            <a:p>
              <a:endParaRPr lang="en-US"/>
            </a:p>
          </p:txBody>
        </p:sp>
        <p:sp>
          <p:nvSpPr>
            <p:cNvPr id="419866" name="_s419866"/>
            <p:cNvSpPr>
              <a:spLocks noChangeArrowheads="1"/>
            </p:cNvSpPr>
            <p:nvPr/>
          </p:nvSpPr>
          <p:spPr bwMode="auto">
            <a:xfrm>
              <a:off x="3184" y="1413"/>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accent2">
                  <a:alpha val="74998"/>
                </a:schemeClr>
              </a:outerShdw>
            </a:effectLst>
          </p:spPr>
          <p:txBody>
            <a:bodyPr wrap="none" lIns="54557" tIns="27278" rIns="54557" bIns="27278" anchor="ctr">
              <a:prstTxWarp prst="textNoShape">
                <a:avLst/>
              </a:prstTxWarp>
            </a:bodyPr>
            <a:lstStyle/>
            <a:p>
              <a:pPr algn="ctr">
                <a:spcBef>
                  <a:spcPct val="0"/>
                </a:spcBef>
              </a:pPr>
              <a:r>
                <a:rPr lang="en-US" sz="900" b="1"/>
                <a:t>Specialty</a:t>
              </a:r>
            </a:p>
            <a:p>
              <a:pPr algn="ctr">
                <a:spcBef>
                  <a:spcPct val="0"/>
                </a:spcBef>
              </a:pPr>
              <a:r>
                <a:rPr lang="en-US" sz="900" b="1"/>
                <a:t>Sub </a:t>
              </a:r>
            </a:p>
            <a:p>
              <a:pPr algn="ctr">
                <a:spcBef>
                  <a:spcPct val="0"/>
                </a:spcBef>
              </a:pPr>
              <a:r>
                <a:rPr lang="en-US" sz="900" b="1"/>
                <a:t>specialty</a:t>
              </a:r>
            </a:p>
          </p:txBody>
        </p:sp>
        <p:sp>
          <p:nvSpPr>
            <p:cNvPr id="419865" name="_s419865"/>
            <p:cNvSpPr>
              <a:spLocks noChangeShapeType="1"/>
            </p:cNvSpPr>
            <p:nvPr/>
          </p:nvSpPr>
          <p:spPr bwMode="auto">
            <a:xfrm flipV="1">
              <a:off x="2638" y="1584"/>
              <a:ext cx="0" cy="342"/>
            </a:xfrm>
            <a:prstGeom prst="line">
              <a:avLst/>
            </a:prstGeom>
            <a:noFill/>
            <a:ln w="28575">
              <a:solidFill>
                <a:schemeClr val="bg2"/>
              </a:solidFill>
              <a:round/>
              <a:headEnd/>
              <a:tailEnd/>
            </a:ln>
          </p:spPr>
          <p:txBody>
            <a:bodyPr anchor="ctr">
              <a:prstTxWarp prst="textNoShape">
                <a:avLst/>
              </a:prstTxWarp>
            </a:bodyPr>
            <a:lstStyle/>
            <a:p>
              <a:endParaRPr lang="en-US"/>
            </a:p>
          </p:txBody>
        </p:sp>
        <p:sp>
          <p:nvSpPr>
            <p:cNvPr id="419864" name="_s419864"/>
            <p:cNvSpPr>
              <a:spLocks noChangeArrowheads="1"/>
            </p:cNvSpPr>
            <p:nvPr/>
          </p:nvSpPr>
          <p:spPr bwMode="auto">
            <a:xfrm>
              <a:off x="2296" y="900"/>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accent2">
                  <a:alpha val="74998"/>
                </a:schemeClr>
              </a:outerShdw>
            </a:effectLst>
          </p:spPr>
          <p:txBody>
            <a:bodyPr wrap="none" lIns="54557" tIns="27278" rIns="54557" bIns="27278" anchor="ctr">
              <a:prstTxWarp prst="textNoShape">
                <a:avLst/>
              </a:prstTxWarp>
            </a:bodyPr>
            <a:lstStyle/>
            <a:p>
              <a:pPr algn="ctr">
                <a:spcBef>
                  <a:spcPct val="0"/>
                </a:spcBef>
              </a:pPr>
              <a:r>
                <a:rPr lang="en-US" sz="900" b="1"/>
                <a:t>Number</a:t>
              </a:r>
            </a:p>
            <a:p>
              <a:pPr algn="ctr">
                <a:spcBef>
                  <a:spcPct val="0"/>
                </a:spcBef>
              </a:pPr>
              <a:r>
                <a:rPr lang="en-US" sz="900" b="1"/>
                <a:t>of Patient</a:t>
              </a:r>
            </a:p>
          </p:txBody>
        </p:sp>
        <p:sp>
          <p:nvSpPr>
            <p:cNvPr id="419863" name="_s419863"/>
            <p:cNvSpPr>
              <a:spLocks noChangeArrowheads="1"/>
            </p:cNvSpPr>
            <p:nvPr/>
          </p:nvSpPr>
          <p:spPr bwMode="auto">
            <a:xfrm>
              <a:off x="2296" y="1926"/>
              <a:ext cx="684" cy="684"/>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blurRad="63500" dist="141990" dir="1593903" algn="ctr" rotWithShape="0">
                <a:schemeClr val="folHlink">
                  <a:alpha val="74998"/>
                </a:schemeClr>
              </a:outerShdw>
            </a:effectLst>
          </p:spPr>
          <p:txBody>
            <a:bodyPr wrap="none" lIns="54557" tIns="27278" rIns="54557" bIns="27278" anchor="ctr">
              <a:prstTxWarp prst="textNoShape">
                <a:avLst/>
              </a:prstTxWarp>
            </a:bodyPr>
            <a:lstStyle/>
            <a:p>
              <a:pPr algn="ctr">
                <a:spcBef>
                  <a:spcPct val="0"/>
                </a:spcBef>
              </a:pPr>
              <a:r>
                <a:rPr lang="en-US" sz="1000" b="1"/>
                <a:t>Doctor</a:t>
              </a:r>
            </a:p>
          </p:txBody>
        </p:sp>
      </p:grpSp>
      <p:grpSp>
        <p:nvGrpSpPr>
          <p:cNvPr id="3" name="Group 43"/>
          <p:cNvGrpSpPr>
            <a:grpSpLocks/>
          </p:cNvGrpSpPr>
          <p:nvPr/>
        </p:nvGrpSpPr>
        <p:grpSpPr bwMode="auto">
          <a:xfrm>
            <a:off x="1066800" y="1066800"/>
            <a:ext cx="4724400" cy="2209800"/>
            <a:chOff x="288" y="768"/>
            <a:chExt cx="5240" cy="3376"/>
          </a:xfrm>
        </p:grpSpPr>
        <p:sp>
          <p:nvSpPr>
            <p:cNvPr id="419884" name="Rectangle 44"/>
            <p:cNvSpPr>
              <a:spLocks noChangeArrowheads="1"/>
            </p:cNvSpPr>
            <p:nvPr/>
          </p:nvSpPr>
          <p:spPr bwMode="auto">
            <a:xfrm>
              <a:off x="2979" y="3568"/>
              <a:ext cx="2549" cy="576"/>
            </a:xfrm>
            <a:prstGeom prst="rect">
              <a:avLst/>
            </a:prstGeom>
            <a:solidFill>
              <a:srgbClr val="35AEBB"/>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r>
                <a:rPr lang="en-US" sz="1200" b="1">
                  <a:solidFill>
                    <a:srgbClr val="000000"/>
                  </a:solidFill>
                  <a:latin typeface="Arial" pitchFamily="-112" charset="0"/>
                </a:rPr>
                <a:t>Usage Rate</a:t>
              </a:r>
            </a:p>
          </p:txBody>
        </p:sp>
        <p:sp>
          <p:nvSpPr>
            <p:cNvPr id="419885" name="Rectangle 45"/>
            <p:cNvSpPr>
              <a:spLocks noChangeArrowheads="1"/>
            </p:cNvSpPr>
            <p:nvPr/>
          </p:nvSpPr>
          <p:spPr bwMode="auto">
            <a:xfrm>
              <a:off x="2979" y="2868"/>
              <a:ext cx="2549" cy="576"/>
            </a:xfrm>
            <a:prstGeom prst="rect">
              <a:avLst/>
            </a:prstGeom>
            <a:solidFill>
              <a:srgbClr val="BA7DF1"/>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r>
                <a:rPr lang="en-US" sz="1200" b="1">
                  <a:solidFill>
                    <a:srgbClr val="000000"/>
                  </a:solidFill>
                  <a:latin typeface="Arial" pitchFamily="-112" charset="0"/>
                </a:rPr>
                <a:t>Benefits Sought</a:t>
              </a:r>
            </a:p>
          </p:txBody>
        </p:sp>
        <p:sp>
          <p:nvSpPr>
            <p:cNvPr id="419886" name="Rectangle 46"/>
            <p:cNvSpPr>
              <a:spLocks noChangeArrowheads="1"/>
            </p:cNvSpPr>
            <p:nvPr/>
          </p:nvSpPr>
          <p:spPr bwMode="auto">
            <a:xfrm>
              <a:off x="2979" y="2168"/>
              <a:ext cx="2549" cy="576"/>
            </a:xfrm>
            <a:prstGeom prst="rect">
              <a:avLst/>
            </a:prstGeom>
            <a:solidFill>
              <a:srgbClr val="CCCCFF"/>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r>
                <a:rPr lang="en-US" sz="1200" b="1">
                  <a:solidFill>
                    <a:srgbClr val="000000"/>
                  </a:solidFill>
                  <a:latin typeface="Arial" pitchFamily="-112" charset="0"/>
                </a:rPr>
                <a:t>Psychographics</a:t>
              </a:r>
            </a:p>
          </p:txBody>
        </p:sp>
        <p:sp>
          <p:nvSpPr>
            <p:cNvPr id="419887" name="Rectangle 47"/>
            <p:cNvSpPr>
              <a:spLocks noChangeArrowheads="1"/>
            </p:cNvSpPr>
            <p:nvPr/>
          </p:nvSpPr>
          <p:spPr bwMode="auto">
            <a:xfrm>
              <a:off x="2979" y="1468"/>
              <a:ext cx="2549" cy="576"/>
            </a:xfrm>
            <a:prstGeom prst="rect">
              <a:avLst/>
            </a:prstGeom>
            <a:solidFill>
              <a:srgbClr val="91FBDA"/>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r>
                <a:rPr lang="en-US" sz="1200" b="1">
                  <a:solidFill>
                    <a:srgbClr val="000000"/>
                  </a:solidFill>
                  <a:latin typeface="Arial" pitchFamily="-112" charset="0"/>
                </a:rPr>
                <a:t>Demographics</a:t>
              </a:r>
            </a:p>
          </p:txBody>
        </p:sp>
        <p:sp>
          <p:nvSpPr>
            <p:cNvPr id="419888" name="Rectangle 48"/>
            <p:cNvSpPr>
              <a:spLocks noChangeArrowheads="1"/>
            </p:cNvSpPr>
            <p:nvPr/>
          </p:nvSpPr>
          <p:spPr bwMode="auto">
            <a:xfrm>
              <a:off x="2979" y="768"/>
              <a:ext cx="2549" cy="576"/>
            </a:xfrm>
            <a:prstGeom prst="rect">
              <a:avLst/>
            </a:prstGeom>
            <a:solidFill>
              <a:srgbClr val="FBFDBD"/>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r>
                <a:rPr lang="en-US" sz="1200" b="1">
                  <a:solidFill>
                    <a:srgbClr val="000000"/>
                  </a:solidFill>
                  <a:latin typeface="Arial" pitchFamily="-112" charset="0"/>
                </a:rPr>
                <a:t>Geography</a:t>
              </a:r>
            </a:p>
          </p:txBody>
        </p:sp>
        <p:sp>
          <p:nvSpPr>
            <p:cNvPr id="419889" name="Oval 49"/>
            <p:cNvSpPr>
              <a:spLocks noChangeArrowheads="1"/>
            </p:cNvSpPr>
            <p:nvPr/>
          </p:nvSpPr>
          <p:spPr bwMode="auto">
            <a:xfrm>
              <a:off x="3049" y="966"/>
              <a:ext cx="158" cy="156"/>
            </a:xfrm>
            <a:prstGeom prst="ellipse">
              <a:avLst/>
            </a:prstGeom>
            <a:solidFill>
              <a:srgbClr val="000000"/>
            </a:solidFill>
            <a:ln w="12700">
              <a:solidFill>
                <a:srgbClr val="000000"/>
              </a:solidFill>
              <a:round/>
              <a:headEnd/>
              <a:tailEnd/>
            </a:ln>
            <a:effectLst/>
          </p:spPr>
          <p:txBody>
            <a:bodyPr wrap="none" anchor="ctr">
              <a:prstTxWarp prst="textNoShape">
                <a:avLst/>
              </a:prstTxWarp>
            </a:bodyPr>
            <a:lstStyle/>
            <a:p>
              <a:endParaRPr lang="en-US"/>
            </a:p>
          </p:txBody>
        </p:sp>
        <p:sp>
          <p:nvSpPr>
            <p:cNvPr id="419890" name="Oval 50"/>
            <p:cNvSpPr>
              <a:spLocks noChangeArrowheads="1"/>
            </p:cNvSpPr>
            <p:nvPr/>
          </p:nvSpPr>
          <p:spPr bwMode="auto">
            <a:xfrm>
              <a:off x="3049" y="1655"/>
              <a:ext cx="158" cy="155"/>
            </a:xfrm>
            <a:prstGeom prst="ellipse">
              <a:avLst/>
            </a:prstGeom>
            <a:solidFill>
              <a:srgbClr val="000000"/>
            </a:solidFill>
            <a:ln w="12700">
              <a:solidFill>
                <a:srgbClr val="000000"/>
              </a:solidFill>
              <a:round/>
              <a:headEnd/>
              <a:tailEnd/>
            </a:ln>
            <a:effectLst/>
          </p:spPr>
          <p:txBody>
            <a:bodyPr wrap="none" anchor="ctr">
              <a:prstTxWarp prst="textNoShape">
                <a:avLst/>
              </a:prstTxWarp>
            </a:bodyPr>
            <a:lstStyle/>
            <a:p>
              <a:endParaRPr lang="en-US"/>
            </a:p>
          </p:txBody>
        </p:sp>
        <p:sp>
          <p:nvSpPr>
            <p:cNvPr id="419891" name="Oval 51"/>
            <p:cNvSpPr>
              <a:spLocks noChangeArrowheads="1"/>
            </p:cNvSpPr>
            <p:nvPr/>
          </p:nvSpPr>
          <p:spPr bwMode="auto">
            <a:xfrm>
              <a:off x="3049" y="2367"/>
              <a:ext cx="158" cy="155"/>
            </a:xfrm>
            <a:prstGeom prst="ellipse">
              <a:avLst/>
            </a:prstGeom>
            <a:solidFill>
              <a:srgbClr val="000000"/>
            </a:solidFill>
            <a:ln w="12700">
              <a:solidFill>
                <a:srgbClr val="000000"/>
              </a:solidFill>
              <a:round/>
              <a:headEnd/>
              <a:tailEnd/>
            </a:ln>
            <a:effectLst/>
          </p:spPr>
          <p:txBody>
            <a:bodyPr wrap="none" anchor="ctr">
              <a:prstTxWarp prst="textNoShape">
                <a:avLst/>
              </a:prstTxWarp>
            </a:bodyPr>
            <a:lstStyle/>
            <a:p>
              <a:endParaRPr lang="en-US"/>
            </a:p>
          </p:txBody>
        </p:sp>
        <p:sp>
          <p:nvSpPr>
            <p:cNvPr id="419892" name="Oval 52"/>
            <p:cNvSpPr>
              <a:spLocks noChangeArrowheads="1"/>
            </p:cNvSpPr>
            <p:nvPr/>
          </p:nvSpPr>
          <p:spPr bwMode="auto">
            <a:xfrm>
              <a:off x="3049" y="3078"/>
              <a:ext cx="158" cy="156"/>
            </a:xfrm>
            <a:prstGeom prst="ellipse">
              <a:avLst/>
            </a:prstGeom>
            <a:solidFill>
              <a:srgbClr val="000000"/>
            </a:solidFill>
            <a:ln w="12700">
              <a:solidFill>
                <a:srgbClr val="000000"/>
              </a:solidFill>
              <a:round/>
              <a:headEnd/>
              <a:tailEnd/>
            </a:ln>
            <a:effectLst/>
          </p:spPr>
          <p:txBody>
            <a:bodyPr wrap="none" anchor="ctr">
              <a:prstTxWarp prst="textNoShape">
                <a:avLst/>
              </a:prstTxWarp>
            </a:bodyPr>
            <a:lstStyle/>
            <a:p>
              <a:endParaRPr lang="en-US"/>
            </a:p>
          </p:txBody>
        </p:sp>
        <p:sp>
          <p:nvSpPr>
            <p:cNvPr id="419893" name="Oval 53"/>
            <p:cNvSpPr>
              <a:spLocks noChangeArrowheads="1"/>
            </p:cNvSpPr>
            <p:nvPr/>
          </p:nvSpPr>
          <p:spPr bwMode="auto">
            <a:xfrm>
              <a:off x="3049" y="3790"/>
              <a:ext cx="158" cy="156"/>
            </a:xfrm>
            <a:prstGeom prst="ellipse">
              <a:avLst/>
            </a:prstGeom>
            <a:solidFill>
              <a:srgbClr val="000000"/>
            </a:solidFill>
            <a:ln w="12700">
              <a:solidFill>
                <a:srgbClr val="000000"/>
              </a:solidFill>
              <a:round/>
              <a:headEnd/>
              <a:tailEnd/>
            </a:ln>
            <a:effectLst/>
          </p:spPr>
          <p:txBody>
            <a:bodyPr wrap="none" anchor="ctr">
              <a:prstTxWarp prst="textNoShape">
                <a:avLst/>
              </a:prstTxWarp>
            </a:bodyPr>
            <a:lstStyle/>
            <a:p>
              <a:endParaRPr lang="en-US"/>
            </a:p>
          </p:txBody>
        </p:sp>
        <p:sp>
          <p:nvSpPr>
            <p:cNvPr id="419894" name="Line 54"/>
            <p:cNvSpPr>
              <a:spLocks noChangeShapeType="1"/>
            </p:cNvSpPr>
            <p:nvPr/>
          </p:nvSpPr>
          <p:spPr bwMode="auto">
            <a:xfrm>
              <a:off x="1494" y="2444"/>
              <a:ext cx="1630" cy="0"/>
            </a:xfrm>
            <a:prstGeom prst="line">
              <a:avLst/>
            </a:prstGeom>
            <a:noFill/>
            <a:ln w="12700">
              <a:solidFill>
                <a:schemeClr val="folHlink"/>
              </a:solidFill>
              <a:round/>
              <a:headEnd/>
              <a:tailEnd/>
            </a:ln>
            <a:effectLst/>
          </p:spPr>
          <p:txBody>
            <a:bodyPr wrap="none" anchor="ctr">
              <a:prstTxWarp prst="textNoShape">
                <a:avLst/>
              </a:prstTxWarp>
            </a:bodyPr>
            <a:lstStyle/>
            <a:p>
              <a:endParaRPr lang="en-US"/>
            </a:p>
          </p:txBody>
        </p:sp>
        <p:sp>
          <p:nvSpPr>
            <p:cNvPr id="419895" name="Freeform 55"/>
            <p:cNvSpPr>
              <a:spLocks/>
            </p:cNvSpPr>
            <p:nvPr/>
          </p:nvSpPr>
          <p:spPr bwMode="auto">
            <a:xfrm>
              <a:off x="1455" y="1721"/>
              <a:ext cx="1674" cy="724"/>
            </a:xfrm>
            <a:custGeom>
              <a:avLst/>
              <a:gdLst/>
              <a:ahLst/>
              <a:cxnLst>
                <a:cxn ang="0">
                  <a:pos x="1704" y="0"/>
                </a:cxn>
                <a:cxn ang="0">
                  <a:pos x="744" y="0"/>
                </a:cxn>
                <a:cxn ang="0">
                  <a:pos x="0" y="744"/>
                </a:cxn>
              </a:cxnLst>
              <a:rect l="0" t="0" r="r" b="b"/>
              <a:pathLst>
                <a:path w="1705" h="745">
                  <a:moveTo>
                    <a:pt x="1704" y="0"/>
                  </a:moveTo>
                  <a:lnTo>
                    <a:pt x="744" y="0"/>
                  </a:lnTo>
                  <a:lnTo>
                    <a:pt x="0" y="744"/>
                  </a:lnTo>
                </a:path>
              </a:pathLst>
            </a:custGeom>
            <a:noFill/>
            <a:ln w="12700" cap="rnd" cmpd="sng">
              <a:solidFill>
                <a:schemeClr val="folHlink"/>
              </a:solidFill>
              <a:prstDash val="solid"/>
              <a:round/>
              <a:headEnd type="none" w="med" len="med"/>
              <a:tailEnd type="none" w="med" len="med"/>
            </a:ln>
            <a:effectLst/>
          </p:spPr>
          <p:txBody>
            <a:bodyPr>
              <a:prstTxWarp prst="textNoShape">
                <a:avLst/>
              </a:prstTxWarp>
            </a:bodyPr>
            <a:lstStyle/>
            <a:p>
              <a:endParaRPr lang="en-US"/>
            </a:p>
          </p:txBody>
        </p:sp>
        <p:sp>
          <p:nvSpPr>
            <p:cNvPr id="419896" name="Freeform 56"/>
            <p:cNvSpPr>
              <a:spLocks/>
            </p:cNvSpPr>
            <p:nvPr/>
          </p:nvSpPr>
          <p:spPr bwMode="auto">
            <a:xfrm>
              <a:off x="1455" y="2444"/>
              <a:ext cx="1674" cy="725"/>
            </a:xfrm>
            <a:custGeom>
              <a:avLst/>
              <a:gdLst/>
              <a:ahLst/>
              <a:cxnLst>
                <a:cxn ang="0">
                  <a:pos x="1704" y="744"/>
                </a:cxn>
                <a:cxn ang="0">
                  <a:pos x="744" y="744"/>
                </a:cxn>
                <a:cxn ang="0">
                  <a:pos x="0" y="0"/>
                </a:cxn>
              </a:cxnLst>
              <a:rect l="0" t="0" r="r" b="b"/>
              <a:pathLst>
                <a:path w="1705" h="745">
                  <a:moveTo>
                    <a:pt x="1704" y="744"/>
                  </a:moveTo>
                  <a:lnTo>
                    <a:pt x="744" y="744"/>
                  </a:lnTo>
                  <a:lnTo>
                    <a:pt x="0" y="0"/>
                  </a:lnTo>
                </a:path>
              </a:pathLst>
            </a:custGeom>
            <a:noFill/>
            <a:ln w="12700" cap="rnd" cmpd="sng">
              <a:solidFill>
                <a:schemeClr val="folHlink"/>
              </a:solidFill>
              <a:prstDash val="solid"/>
              <a:round/>
              <a:headEnd type="none" w="med" len="med"/>
              <a:tailEnd type="none" w="med" len="med"/>
            </a:ln>
            <a:effectLst/>
          </p:spPr>
          <p:txBody>
            <a:bodyPr>
              <a:prstTxWarp prst="textNoShape">
                <a:avLst/>
              </a:prstTxWarp>
            </a:bodyPr>
            <a:lstStyle/>
            <a:p>
              <a:endParaRPr lang="en-US"/>
            </a:p>
          </p:txBody>
        </p:sp>
        <p:sp>
          <p:nvSpPr>
            <p:cNvPr id="419897" name="Freeform 57"/>
            <p:cNvSpPr>
              <a:spLocks/>
            </p:cNvSpPr>
            <p:nvPr/>
          </p:nvSpPr>
          <p:spPr bwMode="auto">
            <a:xfrm>
              <a:off x="1455" y="1032"/>
              <a:ext cx="1674" cy="725"/>
            </a:xfrm>
            <a:custGeom>
              <a:avLst/>
              <a:gdLst/>
              <a:ahLst/>
              <a:cxnLst>
                <a:cxn ang="0">
                  <a:pos x="1704" y="0"/>
                </a:cxn>
                <a:cxn ang="0">
                  <a:pos x="744" y="0"/>
                </a:cxn>
                <a:cxn ang="0">
                  <a:pos x="0" y="744"/>
                </a:cxn>
              </a:cxnLst>
              <a:rect l="0" t="0" r="r" b="b"/>
              <a:pathLst>
                <a:path w="1705" h="745">
                  <a:moveTo>
                    <a:pt x="1704" y="0"/>
                  </a:moveTo>
                  <a:lnTo>
                    <a:pt x="744" y="0"/>
                  </a:lnTo>
                  <a:lnTo>
                    <a:pt x="0" y="744"/>
                  </a:lnTo>
                </a:path>
              </a:pathLst>
            </a:custGeom>
            <a:noFill/>
            <a:ln w="12700" cap="rnd" cmpd="sng">
              <a:solidFill>
                <a:schemeClr val="folHlink"/>
              </a:solidFill>
              <a:prstDash val="solid"/>
              <a:round/>
              <a:headEnd type="none" w="med" len="med"/>
              <a:tailEnd type="none" w="med" len="med"/>
            </a:ln>
            <a:effectLst/>
          </p:spPr>
          <p:txBody>
            <a:bodyPr>
              <a:prstTxWarp prst="textNoShape">
                <a:avLst/>
              </a:prstTxWarp>
            </a:bodyPr>
            <a:lstStyle/>
            <a:p>
              <a:endParaRPr lang="en-US"/>
            </a:p>
          </p:txBody>
        </p:sp>
        <p:sp>
          <p:nvSpPr>
            <p:cNvPr id="419898" name="Freeform 58"/>
            <p:cNvSpPr>
              <a:spLocks/>
            </p:cNvSpPr>
            <p:nvPr/>
          </p:nvSpPr>
          <p:spPr bwMode="auto">
            <a:xfrm>
              <a:off x="1455" y="3144"/>
              <a:ext cx="1674" cy="725"/>
            </a:xfrm>
            <a:custGeom>
              <a:avLst/>
              <a:gdLst/>
              <a:ahLst/>
              <a:cxnLst>
                <a:cxn ang="0">
                  <a:pos x="1704" y="744"/>
                </a:cxn>
                <a:cxn ang="0">
                  <a:pos x="744" y="744"/>
                </a:cxn>
                <a:cxn ang="0">
                  <a:pos x="0" y="0"/>
                </a:cxn>
              </a:cxnLst>
              <a:rect l="0" t="0" r="r" b="b"/>
              <a:pathLst>
                <a:path w="1705" h="745">
                  <a:moveTo>
                    <a:pt x="1704" y="744"/>
                  </a:moveTo>
                  <a:lnTo>
                    <a:pt x="744" y="744"/>
                  </a:lnTo>
                  <a:lnTo>
                    <a:pt x="0" y="0"/>
                  </a:lnTo>
                </a:path>
              </a:pathLst>
            </a:custGeom>
            <a:noFill/>
            <a:ln w="12700" cap="rnd" cmpd="sng">
              <a:solidFill>
                <a:schemeClr val="folHlink"/>
              </a:solidFill>
              <a:prstDash val="solid"/>
              <a:round/>
              <a:headEnd type="none" w="med" len="med"/>
              <a:tailEnd type="none" w="med" len="med"/>
            </a:ln>
            <a:effectLst/>
          </p:spPr>
          <p:txBody>
            <a:bodyPr>
              <a:prstTxWarp prst="textNoShape">
                <a:avLst/>
              </a:prstTxWarp>
            </a:bodyPr>
            <a:lstStyle/>
            <a:p>
              <a:endParaRPr lang="en-US"/>
            </a:p>
          </p:txBody>
        </p:sp>
        <p:sp>
          <p:nvSpPr>
            <p:cNvPr id="419899" name="Oval 59"/>
            <p:cNvSpPr>
              <a:spLocks noChangeArrowheads="1"/>
            </p:cNvSpPr>
            <p:nvPr/>
          </p:nvSpPr>
          <p:spPr bwMode="auto">
            <a:xfrm>
              <a:off x="288" y="1476"/>
              <a:ext cx="1988" cy="1910"/>
            </a:xfrm>
            <a:prstGeom prst="ellipse">
              <a:avLst/>
            </a:prstGeom>
            <a:gradFill rotWithShape="0">
              <a:gsLst>
                <a:gs pos="0">
                  <a:srgbClr val="F7CDF4"/>
                </a:gs>
                <a:gs pos="100000">
                  <a:srgbClr val="F3AFEE"/>
                </a:gs>
              </a:gsLst>
              <a:path path="shape">
                <a:fillToRect l="50000" t="50000" r="50000" b="50000"/>
              </a:path>
            </a:gradFill>
            <a:ln w="12700">
              <a:solidFill>
                <a:srgbClr val="000000"/>
              </a:solidFill>
              <a:round/>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r>
                <a:rPr lang="en-US" sz="1200" b="1">
                  <a:solidFill>
                    <a:srgbClr val="000000"/>
                  </a:solidFill>
                  <a:effectLst>
                    <a:outerShdw blurRad="38100" dist="38100" dir="2700000" algn="tl">
                      <a:srgbClr val="FFFFFF"/>
                    </a:outerShdw>
                  </a:effectLst>
                  <a:latin typeface="Arial" pitchFamily="-112" charset="0"/>
                </a:rPr>
                <a:t>Bases </a:t>
              </a:r>
              <a:br>
                <a:rPr lang="en-US" sz="1200" b="1">
                  <a:solidFill>
                    <a:srgbClr val="000000"/>
                  </a:solidFill>
                  <a:effectLst>
                    <a:outerShdw blurRad="38100" dist="38100" dir="2700000" algn="tl">
                      <a:srgbClr val="FFFFFF"/>
                    </a:outerShdw>
                  </a:effectLst>
                  <a:latin typeface="Arial" pitchFamily="-112" charset="0"/>
                </a:rPr>
              </a:br>
              <a:r>
                <a:rPr lang="en-US" sz="1200" b="1">
                  <a:solidFill>
                    <a:srgbClr val="000000"/>
                  </a:solidFill>
                  <a:effectLst>
                    <a:outerShdw blurRad="38100" dist="38100" dir="2700000" algn="tl">
                      <a:srgbClr val="FFFFFF"/>
                    </a:outerShdw>
                  </a:effectLst>
                  <a:latin typeface="Arial" pitchFamily="-112" charset="0"/>
                </a:rPr>
                <a:t>Used to</a:t>
              </a:r>
              <a:br>
                <a:rPr lang="en-US" sz="1200" b="1">
                  <a:solidFill>
                    <a:srgbClr val="000000"/>
                  </a:solidFill>
                  <a:effectLst>
                    <a:outerShdw blurRad="38100" dist="38100" dir="2700000" algn="tl">
                      <a:srgbClr val="FFFFFF"/>
                    </a:outerShdw>
                  </a:effectLst>
                  <a:latin typeface="Arial" pitchFamily="-112" charset="0"/>
                </a:rPr>
              </a:br>
              <a:r>
                <a:rPr lang="en-US" sz="1200" b="1">
                  <a:solidFill>
                    <a:srgbClr val="000000"/>
                  </a:solidFill>
                  <a:effectLst>
                    <a:outerShdw blurRad="38100" dist="38100" dir="2700000" algn="tl">
                      <a:srgbClr val="FFFFFF"/>
                    </a:outerShdw>
                  </a:effectLst>
                  <a:latin typeface="Arial" pitchFamily="-112" charset="0"/>
                </a:rPr>
                <a:t>Segment</a:t>
              </a:r>
              <a:br>
                <a:rPr lang="en-US" sz="1200" b="1">
                  <a:solidFill>
                    <a:srgbClr val="000000"/>
                  </a:solidFill>
                  <a:effectLst>
                    <a:outerShdw blurRad="38100" dist="38100" dir="2700000" algn="tl">
                      <a:srgbClr val="FFFFFF"/>
                    </a:outerShdw>
                  </a:effectLst>
                  <a:latin typeface="Arial" pitchFamily="-112" charset="0"/>
                </a:rPr>
              </a:br>
              <a:r>
                <a:rPr lang="en-US" sz="1200" b="1">
                  <a:solidFill>
                    <a:srgbClr val="000000"/>
                  </a:solidFill>
                  <a:effectLst>
                    <a:outerShdw blurRad="38100" dist="38100" dir="2700000" algn="tl">
                      <a:srgbClr val="FFFFFF"/>
                    </a:outerShdw>
                  </a:effectLst>
                  <a:latin typeface="Arial" pitchFamily="-112" charset="0"/>
                </a:rPr>
                <a:t> Markets</a:t>
              </a:r>
            </a:p>
          </p:txBody>
        </p:sp>
      </p:grpSp>
      <p:grpSp>
        <p:nvGrpSpPr>
          <p:cNvPr id="4" name="Group 84"/>
          <p:cNvGrpSpPr>
            <a:grpSpLocks noChangeAspect="1"/>
          </p:cNvGrpSpPr>
          <p:nvPr/>
        </p:nvGrpSpPr>
        <p:grpSpPr bwMode="auto">
          <a:xfrm>
            <a:off x="3657600" y="2590800"/>
            <a:ext cx="6248400" cy="3190875"/>
            <a:chOff x="1680" y="1574"/>
            <a:chExt cx="2400" cy="1176"/>
          </a:xfrm>
        </p:grpSpPr>
        <p:sp>
          <p:nvSpPr>
            <p:cNvPr id="419923" name="AutoShape 83"/>
            <p:cNvSpPr>
              <a:spLocks noChangeAspect="1" noChangeArrowheads="1" noTextEdit="1"/>
            </p:cNvSpPr>
            <p:nvPr/>
          </p:nvSpPr>
          <p:spPr bwMode="auto">
            <a:xfrm>
              <a:off x="1680" y="1574"/>
              <a:ext cx="2400" cy="1176"/>
            </a:xfrm>
            <a:prstGeom prst="rect">
              <a:avLst/>
            </a:prstGeom>
            <a:noFill/>
            <a:ln w="9525">
              <a:noFill/>
              <a:miter lim="800000"/>
              <a:headEnd/>
              <a:tailEnd/>
            </a:ln>
          </p:spPr>
          <p:txBody>
            <a:bodyPr>
              <a:prstTxWarp prst="textNoShape">
                <a:avLst/>
              </a:prstTxWarp>
            </a:bodyPr>
            <a:lstStyle/>
            <a:p>
              <a:endParaRPr lang="en-US"/>
            </a:p>
          </p:txBody>
        </p:sp>
        <p:sp>
          <p:nvSpPr>
            <p:cNvPr id="419935" name="_s419935"/>
            <p:cNvSpPr>
              <a:spLocks noChangeShapeType="1"/>
            </p:cNvSpPr>
            <p:nvPr/>
          </p:nvSpPr>
          <p:spPr bwMode="auto">
            <a:xfrm flipH="1">
              <a:off x="2586" y="2162"/>
              <a:ext cx="147" cy="0"/>
            </a:xfrm>
            <a:prstGeom prst="line">
              <a:avLst/>
            </a:prstGeom>
            <a:noFill/>
            <a:ln w="28575">
              <a:solidFill>
                <a:srgbClr val="540000"/>
              </a:solidFill>
              <a:round/>
              <a:headEnd/>
              <a:tailEnd/>
            </a:ln>
          </p:spPr>
          <p:txBody>
            <a:bodyPr anchor="ctr">
              <a:prstTxWarp prst="textNoShape">
                <a:avLst/>
              </a:prstTxWarp>
            </a:bodyPr>
            <a:lstStyle/>
            <a:p>
              <a:endParaRPr lang="en-US"/>
            </a:p>
          </p:txBody>
        </p:sp>
        <p:sp>
          <p:nvSpPr>
            <p:cNvPr id="419934" name="_s419934"/>
            <p:cNvSpPr>
              <a:spLocks noChangeArrowheads="1"/>
            </p:cNvSpPr>
            <p:nvPr/>
          </p:nvSpPr>
          <p:spPr bwMode="auto">
            <a:xfrm>
              <a:off x="2292" y="2015"/>
              <a:ext cx="294" cy="294"/>
            </a:xfrm>
            <a:prstGeom prst="ellipse">
              <a:avLst/>
            </a:prstGeom>
            <a:gradFill rotWithShape="1">
              <a:gsLst>
                <a:gs pos="0">
                  <a:srgbClr val="FF6600"/>
                </a:gs>
                <a:gs pos="100000">
                  <a:srgbClr val="FF0000"/>
                </a:gs>
              </a:gsLst>
              <a:path path="shape">
                <a:fillToRect l="50000" t="50000" r="50000" b="50000"/>
              </a:path>
            </a:gradFill>
            <a:ln w="12700">
              <a:solidFill>
                <a:srgbClr val="540000"/>
              </a:solidFill>
              <a:round/>
              <a:headEnd/>
              <a:tailEnd/>
            </a:ln>
          </p:spPr>
          <p:txBody>
            <a:bodyPr wrap="none" lIns="155722" tIns="77861" rIns="155722" bIns="77861" anchor="ctr">
              <a:prstTxWarp prst="textNoShape">
                <a:avLst/>
              </a:prstTxWarp>
            </a:bodyPr>
            <a:lstStyle/>
            <a:p>
              <a:pPr algn="ctr">
                <a:spcBef>
                  <a:spcPct val="0"/>
                </a:spcBef>
              </a:pPr>
              <a:r>
                <a:rPr lang="en-US" sz="1000"/>
                <a:t>Clinic</a:t>
              </a:r>
            </a:p>
          </p:txBody>
        </p:sp>
        <p:sp>
          <p:nvSpPr>
            <p:cNvPr id="419931" name="_s419931"/>
            <p:cNvSpPr>
              <a:spLocks noChangeShapeType="1"/>
            </p:cNvSpPr>
            <p:nvPr/>
          </p:nvSpPr>
          <p:spPr bwMode="auto">
            <a:xfrm>
              <a:off x="2880" y="2309"/>
              <a:ext cx="0" cy="147"/>
            </a:xfrm>
            <a:prstGeom prst="line">
              <a:avLst/>
            </a:prstGeom>
            <a:noFill/>
            <a:ln w="28575">
              <a:solidFill>
                <a:srgbClr val="540000"/>
              </a:solidFill>
              <a:round/>
              <a:headEnd/>
              <a:tailEnd/>
            </a:ln>
          </p:spPr>
          <p:txBody>
            <a:bodyPr anchor="ctr">
              <a:prstTxWarp prst="textNoShape">
                <a:avLst/>
              </a:prstTxWarp>
            </a:bodyPr>
            <a:lstStyle/>
            <a:p>
              <a:endParaRPr lang="en-US"/>
            </a:p>
          </p:txBody>
        </p:sp>
        <p:sp>
          <p:nvSpPr>
            <p:cNvPr id="419930" name="_s419930"/>
            <p:cNvSpPr>
              <a:spLocks noChangeArrowheads="1"/>
            </p:cNvSpPr>
            <p:nvPr/>
          </p:nvSpPr>
          <p:spPr bwMode="auto">
            <a:xfrm>
              <a:off x="2733" y="2456"/>
              <a:ext cx="294" cy="294"/>
            </a:xfrm>
            <a:prstGeom prst="ellipse">
              <a:avLst/>
            </a:prstGeom>
            <a:gradFill rotWithShape="1">
              <a:gsLst>
                <a:gs pos="0">
                  <a:srgbClr val="FF9997"/>
                </a:gs>
                <a:gs pos="100000">
                  <a:srgbClr val="FF6600"/>
                </a:gs>
              </a:gsLst>
              <a:path path="shape">
                <a:fillToRect l="50000" t="50000" r="50000" b="50000"/>
              </a:path>
            </a:gradFill>
            <a:ln w="12700">
              <a:solidFill>
                <a:srgbClr val="540000"/>
              </a:solidFill>
              <a:round/>
              <a:headEnd/>
              <a:tailEnd/>
            </a:ln>
          </p:spPr>
          <p:txBody>
            <a:bodyPr wrap="none" lIns="155722" tIns="77861" rIns="155722" bIns="77861" anchor="ctr">
              <a:prstTxWarp prst="textNoShape">
                <a:avLst/>
              </a:prstTxWarp>
            </a:bodyPr>
            <a:lstStyle/>
            <a:p>
              <a:pPr algn="ctr">
                <a:spcBef>
                  <a:spcPct val="0"/>
                </a:spcBef>
              </a:pPr>
              <a:r>
                <a:rPr lang="en-US" sz="1000"/>
                <a:t>Drug</a:t>
              </a:r>
            </a:p>
            <a:p>
              <a:pPr algn="ctr">
                <a:spcBef>
                  <a:spcPct val="0"/>
                </a:spcBef>
              </a:pPr>
              <a:r>
                <a:rPr lang="en-US" sz="1000"/>
                <a:t>Store</a:t>
              </a:r>
            </a:p>
          </p:txBody>
        </p:sp>
        <p:sp>
          <p:nvSpPr>
            <p:cNvPr id="419929" name="_s419929"/>
            <p:cNvSpPr>
              <a:spLocks noChangeShapeType="1"/>
            </p:cNvSpPr>
            <p:nvPr/>
          </p:nvSpPr>
          <p:spPr bwMode="auto">
            <a:xfrm>
              <a:off x="3027" y="2162"/>
              <a:ext cx="147" cy="0"/>
            </a:xfrm>
            <a:prstGeom prst="line">
              <a:avLst/>
            </a:prstGeom>
            <a:noFill/>
            <a:ln w="28575">
              <a:solidFill>
                <a:srgbClr val="540000"/>
              </a:solidFill>
              <a:round/>
              <a:headEnd/>
              <a:tailEnd/>
            </a:ln>
          </p:spPr>
          <p:txBody>
            <a:bodyPr anchor="ctr">
              <a:prstTxWarp prst="textNoShape">
                <a:avLst/>
              </a:prstTxWarp>
            </a:bodyPr>
            <a:lstStyle/>
            <a:p>
              <a:endParaRPr lang="en-US"/>
            </a:p>
          </p:txBody>
        </p:sp>
        <p:sp>
          <p:nvSpPr>
            <p:cNvPr id="419928" name="_s419928"/>
            <p:cNvSpPr>
              <a:spLocks noChangeArrowheads="1"/>
            </p:cNvSpPr>
            <p:nvPr/>
          </p:nvSpPr>
          <p:spPr bwMode="auto">
            <a:xfrm>
              <a:off x="3174" y="2015"/>
              <a:ext cx="294" cy="294"/>
            </a:xfrm>
            <a:prstGeom prst="ellipse">
              <a:avLst/>
            </a:prstGeom>
            <a:gradFill rotWithShape="1">
              <a:gsLst>
                <a:gs pos="0">
                  <a:srgbClr val="FFCC00"/>
                </a:gs>
                <a:gs pos="100000">
                  <a:srgbClr val="FF9933"/>
                </a:gs>
              </a:gsLst>
              <a:path path="shape">
                <a:fillToRect l="50000" t="50000" r="50000" b="50000"/>
              </a:path>
            </a:gradFill>
            <a:ln w="12700">
              <a:solidFill>
                <a:srgbClr val="540000"/>
              </a:solidFill>
              <a:round/>
              <a:headEnd/>
              <a:tailEnd/>
            </a:ln>
          </p:spPr>
          <p:txBody>
            <a:bodyPr wrap="none" lIns="155722" tIns="77861" rIns="155722" bIns="77861" anchor="ctr">
              <a:prstTxWarp prst="textNoShape">
                <a:avLst/>
              </a:prstTxWarp>
            </a:bodyPr>
            <a:lstStyle/>
            <a:p>
              <a:pPr algn="ctr">
                <a:spcBef>
                  <a:spcPct val="0"/>
                </a:spcBef>
              </a:pPr>
              <a:r>
                <a:rPr lang="en-US" sz="1000"/>
                <a:t>apotik</a:t>
              </a:r>
            </a:p>
          </p:txBody>
        </p:sp>
        <p:sp>
          <p:nvSpPr>
            <p:cNvPr id="419927" name="_s419927"/>
            <p:cNvSpPr>
              <a:spLocks noChangeShapeType="1"/>
            </p:cNvSpPr>
            <p:nvPr/>
          </p:nvSpPr>
          <p:spPr bwMode="auto">
            <a:xfrm flipV="1">
              <a:off x="2880" y="1868"/>
              <a:ext cx="0" cy="147"/>
            </a:xfrm>
            <a:prstGeom prst="line">
              <a:avLst/>
            </a:prstGeom>
            <a:noFill/>
            <a:ln w="28575">
              <a:solidFill>
                <a:srgbClr val="540000"/>
              </a:solidFill>
              <a:round/>
              <a:headEnd/>
              <a:tailEnd/>
            </a:ln>
          </p:spPr>
          <p:txBody>
            <a:bodyPr anchor="ctr">
              <a:prstTxWarp prst="textNoShape">
                <a:avLst/>
              </a:prstTxWarp>
            </a:bodyPr>
            <a:lstStyle/>
            <a:p>
              <a:endParaRPr lang="en-US"/>
            </a:p>
          </p:txBody>
        </p:sp>
        <p:sp>
          <p:nvSpPr>
            <p:cNvPr id="419926" name="_s419926"/>
            <p:cNvSpPr>
              <a:spLocks noChangeArrowheads="1"/>
            </p:cNvSpPr>
            <p:nvPr/>
          </p:nvSpPr>
          <p:spPr bwMode="auto">
            <a:xfrm>
              <a:off x="2733" y="1574"/>
              <a:ext cx="294" cy="294"/>
            </a:xfrm>
            <a:prstGeom prst="ellipse">
              <a:avLst/>
            </a:prstGeom>
            <a:gradFill rotWithShape="1">
              <a:gsLst>
                <a:gs pos="0">
                  <a:srgbClr val="F9F67F"/>
                </a:gs>
                <a:gs pos="100000">
                  <a:srgbClr val="FFCC00"/>
                </a:gs>
              </a:gsLst>
              <a:path path="shape">
                <a:fillToRect l="50000" t="50000" r="50000" b="50000"/>
              </a:path>
            </a:gradFill>
            <a:ln w="12700">
              <a:solidFill>
                <a:srgbClr val="540000"/>
              </a:solidFill>
              <a:round/>
              <a:headEnd/>
              <a:tailEnd/>
            </a:ln>
          </p:spPr>
          <p:txBody>
            <a:bodyPr wrap="none" lIns="155722" tIns="77861" rIns="155722" bIns="77861" anchor="ctr">
              <a:prstTxWarp prst="textNoShape">
                <a:avLst/>
              </a:prstTxWarp>
            </a:bodyPr>
            <a:lstStyle/>
            <a:p>
              <a:pPr algn="ctr">
                <a:spcBef>
                  <a:spcPct val="0"/>
                </a:spcBef>
              </a:pPr>
              <a:r>
                <a:rPr lang="en-US" sz="1000"/>
                <a:t>Hospital</a:t>
              </a:r>
            </a:p>
          </p:txBody>
        </p:sp>
        <p:sp>
          <p:nvSpPr>
            <p:cNvPr id="419925" name="_s419925"/>
            <p:cNvSpPr>
              <a:spLocks noChangeArrowheads="1"/>
            </p:cNvSpPr>
            <p:nvPr/>
          </p:nvSpPr>
          <p:spPr bwMode="auto">
            <a:xfrm>
              <a:off x="2733" y="2015"/>
              <a:ext cx="294" cy="294"/>
            </a:xfrm>
            <a:prstGeom prst="ellipse">
              <a:avLst/>
            </a:prstGeom>
            <a:gradFill rotWithShape="1">
              <a:gsLst>
                <a:gs pos="0">
                  <a:srgbClr val="FFF200"/>
                </a:gs>
                <a:gs pos="100000">
                  <a:srgbClr val="4D0808"/>
                </a:gs>
              </a:gsLst>
              <a:path path="shape">
                <a:fillToRect l="50000" t="50000" r="50000" b="50000"/>
              </a:path>
            </a:gradFill>
            <a:ln w="12700">
              <a:solidFill>
                <a:srgbClr val="540000"/>
              </a:solidFill>
              <a:round/>
              <a:headEnd/>
              <a:tailEnd/>
            </a:ln>
          </p:spPr>
          <p:txBody>
            <a:bodyPr wrap="none" lIns="155722" tIns="77861" rIns="155722" bIns="77861" anchor="ctr">
              <a:prstTxWarp prst="textNoShape">
                <a:avLst/>
              </a:prstTxWarp>
            </a:bodyPr>
            <a:lstStyle/>
            <a:p>
              <a:pPr algn="ctr">
                <a:spcBef>
                  <a:spcPct val="0"/>
                </a:spcBef>
              </a:pPr>
              <a:r>
                <a:rPr lang="en-US" sz="1000"/>
                <a:t>Outlet</a:t>
              </a:r>
            </a:p>
          </p:txBody>
        </p:sp>
      </p:grpSp>
      <p:sp>
        <p:nvSpPr>
          <p:cNvPr id="419936" name="Text Box 96"/>
          <p:cNvSpPr txBox="1">
            <a:spLocks noChangeArrowheads="1"/>
          </p:cNvSpPr>
          <p:nvPr/>
        </p:nvSpPr>
        <p:spPr bwMode="auto">
          <a:xfrm>
            <a:off x="609600" y="381000"/>
            <a:ext cx="8077200" cy="457200"/>
          </a:xfrm>
          <a:prstGeom prst="rect">
            <a:avLst/>
          </a:prstGeom>
          <a:noFill/>
          <a:ln w="9525">
            <a:noFill/>
            <a:miter lim="800000"/>
            <a:headEnd/>
            <a:tailEnd/>
          </a:ln>
          <a:effectLst/>
        </p:spPr>
        <p:txBody>
          <a:bodyPr>
            <a:prstTxWarp prst="textNoShape">
              <a:avLst/>
            </a:prstTxWarp>
            <a:spAutoFit/>
          </a:bodyPr>
          <a:lstStyle/>
          <a:p>
            <a:pPr>
              <a:spcBef>
                <a:spcPct val="0"/>
              </a:spcBef>
            </a:pPr>
            <a:r>
              <a:rPr lang="en-US" sz="2400" b="1"/>
              <a:t>Identify Bases for Segmenting the Market</a:t>
            </a:r>
          </a:p>
        </p:txBody>
      </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Date Placeholder 4"/>
          <p:cNvSpPr>
            <a:spLocks noGrp="1"/>
          </p:cNvSpPr>
          <p:nvPr>
            <p:ph type="dt" sz="half" idx="10"/>
          </p:nvPr>
        </p:nvSpPr>
        <p:spPr/>
        <p:txBody>
          <a:bodyPr/>
          <a:lstStyle/>
          <a:p>
            <a:fld id="{BE79A15C-1D24-9543-B1C7-5E85DAD06D94}" type="datetime4">
              <a:rPr lang="en-US"/>
              <a:pPr/>
              <a:t>August 24, 2020</a:t>
            </a:fld>
            <a:endParaRPr lang="en-US"/>
          </a:p>
        </p:txBody>
      </p:sp>
      <p:sp>
        <p:nvSpPr>
          <p:cNvPr id="38" name="Slide Number Placeholder 6"/>
          <p:cNvSpPr>
            <a:spLocks noGrp="1"/>
          </p:cNvSpPr>
          <p:nvPr>
            <p:ph type="sldNum" sz="quarter" idx="12"/>
          </p:nvPr>
        </p:nvSpPr>
        <p:spPr/>
        <p:txBody>
          <a:bodyPr/>
          <a:lstStyle/>
          <a:p>
            <a:fld id="{A93ADBA8-959D-3C44-A143-E84C2EA3C619}" type="slidenum">
              <a:rPr lang="en-US"/>
              <a:pPr/>
              <a:t>88</a:t>
            </a:fld>
            <a:endParaRPr lang="en-US"/>
          </a:p>
        </p:txBody>
      </p:sp>
      <p:sp>
        <p:nvSpPr>
          <p:cNvPr id="431106" name="Rectangle 2"/>
          <p:cNvSpPr>
            <a:spLocks noGrp="1" noChangeArrowheads="1"/>
          </p:cNvSpPr>
          <p:nvPr>
            <p:ph type="title"/>
          </p:nvPr>
        </p:nvSpPr>
        <p:spPr/>
        <p:txBody>
          <a:bodyPr/>
          <a:lstStyle/>
          <a:p>
            <a:r>
              <a:rPr lang="en-US" sz="2800">
                <a:solidFill>
                  <a:schemeClr val="tx1"/>
                </a:solidFill>
              </a:rPr>
              <a:t>Develop Profiles of Resulting Segments</a:t>
            </a:r>
            <a:br>
              <a:rPr lang="en-US" sz="2800">
                <a:solidFill>
                  <a:schemeClr val="tx1"/>
                </a:solidFill>
              </a:rPr>
            </a:br>
            <a:endParaRPr lang="en-US" sz="2800">
              <a:solidFill>
                <a:schemeClr val="tx1"/>
              </a:solidFill>
            </a:endParaRPr>
          </a:p>
        </p:txBody>
      </p:sp>
      <p:grpSp>
        <p:nvGrpSpPr>
          <p:cNvPr id="2" name="Group 5"/>
          <p:cNvGrpSpPr>
            <a:grpSpLocks noChangeAspect="1"/>
          </p:cNvGrpSpPr>
          <p:nvPr/>
        </p:nvGrpSpPr>
        <p:grpSpPr bwMode="auto">
          <a:xfrm>
            <a:off x="609600" y="2057400"/>
            <a:ext cx="3810000" cy="3886200"/>
            <a:chOff x="1680" y="938"/>
            <a:chExt cx="2400" cy="2448"/>
          </a:xfrm>
        </p:grpSpPr>
        <p:sp>
          <p:nvSpPr>
            <p:cNvPr id="431108" name="AutoShape 4"/>
            <p:cNvSpPr>
              <a:spLocks noChangeAspect="1" noChangeArrowheads="1" noTextEdit="1"/>
            </p:cNvSpPr>
            <p:nvPr/>
          </p:nvSpPr>
          <p:spPr bwMode="auto">
            <a:xfrm>
              <a:off x="1680" y="938"/>
              <a:ext cx="2400" cy="2448"/>
            </a:xfrm>
            <a:prstGeom prst="rect">
              <a:avLst/>
            </a:prstGeom>
            <a:noFill/>
            <a:ln w="9525">
              <a:noFill/>
              <a:miter lim="800000"/>
              <a:headEnd/>
              <a:tailEnd/>
            </a:ln>
          </p:spPr>
          <p:txBody>
            <a:bodyPr>
              <a:prstTxWarp prst="textNoShape">
                <a:avLst/>
              </a:prstTxWarp>
            </a:bodyPr>
            <a:lstStyle/>
            <a:p>
              <a:endParaRPr lang="en-US"/>
            </a:p>
          </p:txBody>
        </p:sp>
        <p:sp>
          <p:nvSpPr>
            <p:cNvPr id="431121" name="_s431121"/>
            <p:cNvSpPr>
              <a:spLocks noChangeShapeType="1"/>
            </p:cNvSpPr>
            <p:nvPr/>
          </p:nvSpPr>
          <p:spPr bwMode="auto">
            <a:xfrm flipH="1" flipV="1">
              <a:off x="2309" y="1977"/>
              <a:ext cx="286" cy="92"/>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20" name="_s431120"/>
            <p:cNvSpPr>
              <a:spLocks noChangeArrowheads="1"/>
            </p:cNvSpPr>
            <p:nvPr/>
          </p:nvSpPr>
          <p:spPr bwMode="auto">
            <a:xfrm>
              <a:off x="1725" y="1585"/>
              <a:ext cx="600" cy="600"/>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anchor="ctr">
              <a:prstTxWarp prst="textNoShape">
                <a:avLst/>
              </a:prstTxWarp>
            </a:bodyPr>
            <a:lstStyle/>
            <a:p>
              <a:pPr algn="ctr">
                <a:spcBef>
                  <a:spcPct val="0"/>
                </a:spcBef>
              </a:pPr>
              <a:r>
                <a:rPr lang="en-US" sz="1200"/>
                <a:t>Purchase</a:t>
              </a:r>
            </a:p>
            <a:p>
              <a:pPr algn="ctr">
                <a:spcBef>
                  <a:spcPct val="0"/>
                </a:spcBef>
              </a:pPr>
              <a:r>
                <a:rPr lang="en-US" sz="1200"/>
                <a:t>Policy</a:t>
              </a:r>
            </a:p>
            <a:p>
              <a:pPr algn="ctr">
                <a:spcBef>
                  <a:spcPct val="0"/>
                </a:spcBef>
              </a:pPr>
              <a:r>
                <a:rPr lang="en-US" sz="1200"/>
                <a:t>system</a:t>
              </a:r>
            </a:p>
          </p:txBody>
        </p:sp>
        <p:sp>
          <p:nvSpPr>
            <p:cNvPr id="431116" name="_s431116"/>
            <p:cNvSpPr>
              <a:spLocks noChangeShapeType="1"/>
            </p:cNvSpPr>
            <p:nvPr/>
          </p:nvSpPr>
          <p:spPr bwMode="auto">
            <a:xfrm flipH="1">
              <a:off x="2528" y="2404"/>
              <a:ext cx="176" cy="243"/>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15" name="_s431115"/>
            <p:cNvSpPr>
              <a:spLocks noChangeArrowheads="1"/>
            </p:cNvSpPr>
            <p:nvPr/>
          </p:nvSpPr>
          <p:spPr bwMode="auto">
            <a:xfrm>
              <a:off x="2053" y="2589"/>
              <a:ext cx="600" cy="600"/>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anchor="ctr">
              <a:prstTxWarp prst="textNoShape">
                <a:avLst/>
              </a:prstTxWarp>
            </a:bodyPr>
            <a:lstStyle/>
            <a:p>
              <a:pPr algn="ctr">
                <a:spcBef>
                  <a:spcPct val="0"/>
                </a:spcBef>
              </a:pPr>
              <a:r>
                <a:rPr lang="en-US" sz="1200"/>
                <a:t>ownership</a:t>
              </a:r>
            </a:p>
          </p:txBody>
        </p:sp>
        <p:sp>
          <p:nvSpPr>
            <p:cNvPr id="431114" name="_s431114"/>
            <p:cNvSpPr>
              <a:spLocks noChangeShapeType="1"/>
            </p:cNvSpPr>
            <p:nvPr/>
          </p:nvSpPr>
          <p:spPr bwMode="auto">
            <a:xfrm>
              <a:off x="3056" y="2404"/>
              <a:ext cx="177" cy="242"/>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13" name="_s431113"/>
            <p:cNvSpPr>
              <a:spLocks noChangeArrowheads="1"/>
            </p:cNvSpPr>
            <p:nvPr/>
          </p:nvSpPr>
          <p:spPr bwMode="auto">
            <a:xfrm>
              <a:off x="3109" y="2588"/>
              <a:ext cx="600" cy="600"/>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anchor="ctr">
              <a:prstTxWarp prst="textNoShape">
                <a:avLst/>
              </a:prstTxWarp>
            </a:bodyPr>
            <a:lstStyle/>
            <a:p>
              <a:pPr algn="ctr">
                <a:spcBef>
                  <a:spcPct val="0"/>
                </a:spcBef>
              </a:pPr>
              <a:r>
                <a:rPr lang="en-US" sz="1200"/>
                <a:t>Business</a:t>
              </a:r>
            </a:p>
            <a:p>
              <a:pPr algn="ctr">
                <a:spcBef>
                  <a:spcPct val="0"/>
                </a:spcBef>
              </a:pPr>
              <a:r>
                <a:rPr lang="en-US" sz="1200"/>
                <a:t>potential</a:t>
              </a:r>
            </a:p>
          </p:txBody>
        </p:sp>
        <p:sp>
          <p:nvSpPr>
            <p:cNvPr id="431119" name="_s431119"/>
            <p:cNvSpPr>
              <a:spLocks noChangeShapeType="1"/>
            </p:cNvSpPr>
            <p:nvPr/>
          </p:nvSpPr>
          <p:spPr bwMode="auto">
            <a:xfrm flipV="1">
              <a:off x="3165" y="1976"/>
              <a:ext cx="285" cy="93"/>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18" name="_s431118"/>
            <p:cNvSpPr>
              <a:spLocks noChangeArrowheads="1"/>
            </p:cNvSpPr>
            <p:nvPr/>
          </p:nvSpPr>
          <p:spPr bwMode="auto">
            <a:xfrm>
              <a:off x="3435" y="1583"/>
              <a:ext cx="600" cy="600"/>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anchor="ctr">
              <a:prstTxWarp prst="textNoShape">
                <a:avLst/>
              </a:prstTxWarp>
            </a:bodyPr>
            <a:lstStyle/>
            <a:p>
              <a:pPr algn="ctr">
                <a:spcBef>
                  <a:spcPct val="0"/>
                </a:spcBef>
              </a:pPr>
              <a:r>
                <a:rPr lang="en-US" sz="1200"/>
                <a:t>Address</a:t>
              </a:r>
            </a:p>
            <a:p>
              <a:pPr algn="ctr">
                <a:spcBef>
                  <a:spcPct val="0"/>
                </a:spcBef>
              </a:pPr>
              <a:r>
                <a:rPr lang="en-US" sz="1200"/>
                <a:t>city</a:t>
              </a:r>
            </a:p>
          </p:txBody>
        </p:sp>
        <p:sp>
          <p:nvSpPr>
            <p:cNvPr id="431112" name="_s431112"/>
            <p:cNvSpPr>
              <a:spLocks noChangeShapeType="1"/>
            </p:cNvSpPr>
            <p:nvPr/>
          </p:nvSpPr>
          <p:spPr bwMode="auto">
            <a:xfrm flipV="1">
              <a:off x="2880" y="1562"/>
              <a:ext cx="0" cy="300"/>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11" name="_s431111"/>
            <p:cNvSpPr>
              <a:spLocks noChangeArrowheads="1"/>
            </p:cNvSpPr>
            <p:nvPr/>
          </p:nvSpPr>
          <p:spPr bwMode="auto">
            <a:xfrm>
              <a:off x="2580" y="962"/>
              <a:ext cx="600" cy="600"/>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anchor="ctr">
              <a:prstTxWarp prst="textNoShape">
                <a:avLst/>
              </a:prstTxWarp>
            </a:bodyPr>
            <a:lstStyle/>
            <a:p>
              <a:pPr algn="ctr">
                <a:spcBef>
                  <a:spcPct val="0"/>
                </a:spcBef>
              </a:pPr>
              <a:r>
                <a:rPr lang="en-US" sz="1200"/>
                <a:t>name</a:t>
              </a:r>
            </a:p>
          </p:txBody>
        </p:sp>
        <p:sp>
          <p:nvSpPr>
            <p:cNvPr id="431110" name="_s431110"/>
            <p:cNvSpPr>
              <a:spLocks noChangeArrowheads="1"/>
            </p:cNvSpPr>
            <p:nvPr/>
          </p:nvSpPr>
          <p:spPr bwMode="auto">
            <a:xfrm>
              <a:off x="2580" y="1862"/>
              <a:ext cx="600" cy="600"/>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anchor="ctr">
              <a:prstTxWarp prst="textNoShape">
                <a:avLst/>
              </a:prstTxWarp>
            </a:bodyPr>
            <a:lstStyle/>
            <a:p>
              <a:pPr algn="ctr">
                <a:spcBef>
                  <a:spcPct val="0"/>
                </a:spcBef>
              </a:pPr>
              <a:r>
                <a:rPr lang="en-US" sz="1200"/>
                <a:t>OUTLET</a:t>
              </a:r>
            </a:p>
            <a:p>
              <a:pPr algn="ctr">
                <a:spcBef>
                  <a:spcPct val="0"/>
                </a:spcBef>
              </a:pPr>
              <a:r>
                <a:rPr lang="en-US" sz="1200"/>
                <a:t>PROFILING</a:t>
              </a:r>
            </a:p>
          </p:txBody>
        </p:sp>
      </p:grpSp>
      <p:grpSp>
        <p:nvGrpSpPr>
          <p:cNvPr id="3" name="Group 18"/>
          <p:cNvGrpSpPr>
            <a:grpSpLocks noChangeAspect="1"/>
          </p:cNvGrpSpPr>
          <p:nvPr/>
        </p:nvGrpSpPr>
        <p:grpSpPr bwMode="auto">
          <a:xfrm>
            <a:off x="4648200" y="1905000"/>
            <a:ext cx="3810000" cy="3886200"/>
            <a:chOff x="1993" y="946"/>
            <a:chExt cx="2132" cy="2172"/>
          </a:xfrm>
        </p:grpSpPr>
        <p:sp>
          <p:nvSpPr>
            <p:cNvPr id="431123" name="AutoShape 19"/>
            <p:cNvSpPr>
              <a:spLocks noChangeAspect="1" noChangeArrowheads="1" noTextEdit="1"/>
            </p:cNvSpPr>
            <p:nvPr/>
          </p:nvSpPr>
          <p:spPr bwMode="auto">
            <a:xfrm>
              <a:off x="1993" y="946"/>
              <a:ext cx="2132" cy="2172"/>
            </a:xfrm>
            <a:prstGeom prst="rect">
              <a:avLst/>
            </a:prstGeom>
            <a:noFill/>
            <a:ln w="9525">
              <a:noFill/>
              <a:miter lim="800000"/>
              <a:headEnd/>
              <a:tailEnd/>
            </a:ln>
          </p:spPr>
          <p:txBody>
            <a:bodyPr>
              <a:prstTxWarp prst="textNoShape">
                <a:avLst/>
              </a:prstTxWarp>
            </a:bodyPr>
            <a:lstStyle/>
            <a:p>
              <a:endParaRPr lang="en-US"/>
            </a:p>
          </p:txBody>
        </p:sp>
        <p:sp>
          <p:nvSpPr>
            <p:cNvPr id="431124" name="_s431124"/>
            <p:cNvSpPr>
              <a:spLocks noChangeShapeType="1"/>
            </p:cNvSpPr>
            <p:nvPr/>
          </p:nvSpPr>
          <p:spPr bwMode="auto">
            <a:xfrm flipH="1" flipV="1">
              <a:off x="2749" y="1722"/>
              <a:ext cx="155" cy="155"/>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25" name="_s431125"/>
            <p:cNvSpPr>
              <a:spLocks noChangeArrowheads="1"/>
            </p:cNvSpPr>
            <p:nvPr/>
          </p:nvSpPr>
          <p:spPr bwMode="auto">
            <a:xfrm>
              <a:off x="2377" y="1350"/>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53071" tIns="76535" rIns="153071" bIns="76535" anchor="ctr">
              <a:prstTxWarp prst="textNoShape">
                <a:avLst/>
              </a:prstTxWarp>
            </a:bodyPr>
            <a:lstStyle/>
            <a:p>
              <a:pPr algn="ctr">
                <a:spcBef>
                  <a:spcPct val="0"/>
                </a:spcBef>
              </a:pPr>
              <a:r>
                <a:rPr lang="en-US" sz="1000"/>
                <a:t>Formulary</a:t>
              </a:r>
            </a:p>
            <a:p>
              <a:pPr algn="ctr">
                <a:spcBef>
                  <a:spcPct val="0"/>
                </a:spcBef>
              </a:pPr>
              <a:r>
                <a:rPr lang="en-US" sz="1000"/>
                <a:t>Inventory</a:t>
              </a:r>
            </a:p>
          </p:txBody>
        </p:sp>
        <p:sp>
          <p:nvSpPr>
            <p:cNvPr id="431126" name="_s431126"/>
            <p:cNvSpPr>
              <a:spLocks noChangeShapeType="1"/>
            </p:cNvSpPr>
            <p:nvPr/>
          </p:nvSpPr>
          <p:spPr bwMode="auto">
            <a:xfrm flipH="1">
              <a:off x="2621" y="2031"/>
              <a:ext cx="219" cy="0"/>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27" name="_s431127"/>
            <p:cNvSpPr>
              <a:spLocks noChangeArrowheads="1"/>
            </p:cNvSpPr>
            <p:nvPr/>
          </p:nvSpPr>
          <p:spPr bwMode="auto">
            <a:xfrm>
              <a:off x="2185" y="1813"/>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53071" tIns="76535" rIns="153071" bIns="76535" anchor="ctr">
              <a:prstTxWarp prst="textNoShape">
                <a:avLst/>
              </a:prstTxWarp>
            </a:bodyPr>
            <a:lstStyle/>
            <a:p>
              <a:pPr algn="ctr">
                <a:spcBef>
                  <a:spcPct val="0"/>
                </a:spcBef>
              </a:pPr>
              <a:r>
                <a:rPr lang="en-US" sz="1000"/>
                <a:t>Purchase</a:t>
              </a:r>
            </a:p>
            <a:p>
              <a:pPr algn="ctr">
                <a:spcBef>
                  <a:spcPct val="0"/>
                </a:spcBef>
              </a:pPr>
              <a:r>
                <a:rPr lang="en-US" sz="1000"/>
                <a:t>System</a:t>
              </a:r>
            </a:p>
          </p:txBody>
        </p:sp>
        <p:sp>
          <p:nvSpPr>
            <p:cNvPr id="431128" name="_s431128"/>
            <p:cNvSpPr>
              <a:spLocks noChangeShapeType="1"/>
            </p:cNvSpPr>
            <p:nvPr/>
          </p:nvSpPr>
          <p:spPr bwMode="auto">
            <a:xfrm flipH="1">
              <a:off x="2749" y="2185"/>
              <a:ext cx="155" cy="155"/>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29" name="_s431129"/>
            <p:cNvSpPr>
              <a:spLocks noChangeArrowheads="1"/>
            </p:cNvSpPr>
            <p:nvPr/>
          </p:nvSpPr>
          <p:spPr bwMode="auto">
            <a:xfrm>
              <a:off x="2377" y="2276"/>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53071" tIns="76535" rIns="153071" bIns="76535" anchor="ctr">
              <a:prstTxWarp prst="textNoShape">
                <a:avLst/>
              </a:prstTxWarp>
            </a:bodyPr>
            <a:lstStyle/>
            <a:p>
              <a:pPr algn="ctr">
                <a:spcBef>
                  <a:spcPct val="0"/>
                </a:spcBef>
              </a:pPr>
              <a:r>
                <a:rPr lang="en-US" sz="1000"/>
                <a:t>Hospital</a:t>
              </a:r>
            </a:p>
            <a:p>
              <a:pPr algn="ctr">
                <a:spcBef>
                  <a:spcPct val="0"/>
                </a:spcBef>
              </a:pPr>
              <a:r>
                <a:rPr lang="en-US" sz="1000"/>
                <a:t>Specialty</a:t>
              </a:r>
            </a:p>
          </p:txBody>
        </p:sp>
        <p:sp>
          <p:nvSpPr>
            <p:cNvPr id="431130" name="_s431130"/>
            <p:cNvSpPr>
              <a:spLocks noChangeShapeType="1"/>
            </p:cNvSpPr>
            <p:nvPr/>
          </p:nvSpPr>
          <p:spPr bwMode="auto">
            <a:xfrm>
              <a:off x="3058" y="2249"/>
              <a:ext cx="0" cy="219"/>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31" name="_s431131"/>
            <p:cNvSpPr>
              <a:spLocks noChangeArrowheads="1"/>
            </p:cNvSpPr>
            <p:nvPr/>
          </p:nvSpPr>
          <p:spPr bwMode="auto">
            <a:xfrm>
              <a:off x="2840" y="2468"/>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46370" tIns="73186" rIns="146370" bIns="73186" anchor="ctr">
              <a:prstTxWarp prst="textNoShape">
                <a:avLst/>
              </a:prstTxWarp>
            </a:bodyPr>
            <a:lstStyle/>
            <a:p>
              <a:pPr algn="ctr">
                <a:spcBef>
                  <a:spcPct val="0"/>
                </a:spcBef>
              </a:pPr>
              <a:r>
                <a:rPr lang="en-US" sz="1000"/>
                <a:t>Hospital</a:t>
              </a:r>
            </a:p>
            <a:p>
              <a:pPr algn="ctr">
                <a:spcBef>
                  <a:spcPct val="0"/>
                </a:spcBef>
              </a:pPr>
              <a:r>
                <a:rPr lang="en-US" sz="1000"/>
                <a:t>Class</a:t>
              </a:r>
            </a:p>
            <a:p>
              <a:pPr algn="ctr">
                <a:spcBef>
                  <a:spcPct val="0"/>
                </a:spcBef>
              </a:pPr>
              <a:r>
                <a:rPr lang="en-US" sz="1000"/>
                <a:t>abcd</a:t>
              </a:r>
            </a:p>
          </p:txBody>
        </p:sp>
        <p:sp>
          <p:nvSpPr>
            <p:cNvPr id="431132" name="_s431132"/>
            <p:cNvSpPr>
              <a:spLocks noChangeShapeType="1"/>
            </p:cNvSpPr>
            <p:nvPr/>
          </p:nvSpPr>
          <p:spPr bwMode="auto">
            <a:xfrm>
              <a:off x="3212" y="2185"/>
              <a:ext cx="155" cy="155"/>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33" name="_s431133"/>
            <p:cNvSpPr>
              <a:spLocks noChangeArrowheads="1"/>
            </p:cNvSpPr>
            <p:nvPr/>
          </p:nvSpPr>
          <p:spPr bwMode="auto">
            <a:xfrm>
              <a:off x="3303" y="2276"/>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02459" tIns="51231" rIns="102459" bIns="51231" anchor="ctr">
              <a:prstTxWarp prst="textNoShape">
                <a:avLst/>
              </a:prstTxWarp>
            </a:bodyPr>
            <a:lstStyle/>
            <a:p>
              <a:pPr algn="ctr">
                <a:spcBef>
                  <a:spcPct val="0"/>
                </a:spcBef>
              </a:pPr>
              <a:r>
                <a:rPr lang="en-US" sz="1000"/>
                <a:t>Army</a:t>
              </a:r>
            </a:p>
            <a:p>
              <a:pPr algn="ctr">
                <a:spcBef>
                  <a:spcPct val="0"/>
                </a:spcBef>
              </a:pPr>
              <a:r>
                <a:rPr lang="en-US" sz="1000"/>
                <a:t>Police</a:t>
              </a:r>
            </a:p>
            <a:p>
              <a:pPr algn="ctr">
                <a:spcBef>
                  <a:spcPct val="0"/>
                </a:spcBef>
              </a:pPr>
              <a:r>
                <a:rPr lang="en-US" sz="1000"/>
                <a:t>Hospital</a:t>
              </a:r>
            </a:p>
          </p:txBody>
        </p:sp>
        <p:sp>
          <p:nvSpPr>
            <p:cNvPr id="431134" name="_s431134"/>
            <p:cNvSpPr>
              <a:spLocks noChangeShapeType="1"/>
            </p:cNvSpPr>
            <p:nvPr/>
          </p:nvSpPr>
          <p:spPr bwMode="auto">
            <a:xfrm>
              <a:off x="3276" y="2031"/>
              <a:ext cx="219" cy="0"/>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35" name="_s431135"/>
            <p:cNvSpPr>
              <a:spLocks noChangeArrowheads="1"/>
            </p:cNvSpPr>
            <p:nvPr/>
          </p:nvSpPr>
          <p:spPr bwMode="auto">
            <a:xfrm>
              <a:off x="3495" y="1813"/>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02459" tIns="51231" rIns="102459" bIns="51231" anchor="ctr">
              <a:prstTxWarp prst="textNoShape">
                <a:avLst/>
              </a:prstTxWarp>
            </a:bodyPr>
            <a:lstStyle/>
            <a:p>
              <a:pPr algn="ctr">
                <a:spcBef>
                  <a:spcPct val="0"/>
                </a:spcBef>
              </a:pPr>
              <a:r>
                <a:rPr lang="en-US" sz="1000"/>
                <a:t>BUMN</a:t>
              </a:r>
            </a:p>
            <a:p>
              <a:pPr algn="ctr">
                <a:spcBef>
                  <a:spcPct val="0"/>
                </a:spcBef>
              </a:pPr>
              <a:r>
                <a:rPr lang="en-US" sz="1000"/>
                <a:t>Hospital</a:t>
              </a:r>
            </a:p>
          </p:txBody>
        </p:sp>
        <p:sp>
          <p:nvSpPr>
            <p:cNvPr id="431136" name="_s431136"/>
            <p:cNvSpPr>
              <a:spLocks noChangeShapeType="1"/>
            </p:cNvSpPr>
            <p:nvPr/>
          </p:nvSpPr>
          <p:spPr bwMode="auto">
            <a:xfrm flipV="1">
              <a:off x="3212" y="1722"/>
              <a:ext cx="155" cy="155"/>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37" name="_s431137"/>
            <p:cNvSpPr>
              <a:spLocks noChangeArrowheads="1"/>
            </p:cNvSpPr>
            <p:nvPr/>
          </p:nvSpPr>
          <p:spPr bwMode="auto">
            <a:xfrm>
              <a:off x="3303" y="1350"/>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02459" tIns="51231" rIns="102459" bIns="51231" anchor="ctr">
              <a:prstTxWarp prst="textNoShape">
                <a:avLst/>
              </a:prstTxWarp>
            </a:bodyPr>
            <a:lstStyle/>
            <a:p>
              <a:pPr algn="ctr">
                <a:spcBef>
                  <a:spcPct val="0"/>
                </a:spcBef>
              </a:pPr>
              <a:r>
                <a:rPr lang="en-US" sz="1000"/>
                <a:t>Gov.</a:t>
              </a:r>
            </a:p>
            <a:p>
              <a:pPr algn="ctr">
                <a:spcBef>
                  <a:spcPct val="0"/>
                </a:spcBef>
              </a:pPr>
              <a:r>
                <a:rPr lang="en-US" sz="1000"/>
                <a:t>Hospital</a:t>
              </a:r>
            </a:p>
          </p:txBody>
        </p:sp>
        <p:sp>
          <p:nvSpPr>
            <p:cNvPr id="431138" name="_s431138"/>
            <p:cNvSpPr>
              <a:spLocks noChangeShapeType="1"/>
            </p:cNvSpPr>
            <p:nvPr/>
          </p:nvSpPr>
          <p:spPr bwMode="auto">
            <a:xfrm flipV="1">
              <a:off x="3058" y="1595"/>
              <a:ext cx="0" cy="219"/>
            </a:xfrm>
            <a:prstGeom prst="line">
              <a:avLst/>
            </a:prstGeom>
            <a:noFill/>
            <a:ln w="38100">
              <a:solidFill>
                <a:schemeClr val="accent1"/>
              </a:solidFill>
              <a:round/>
              <a:headEnd/>
              <a:tailEnd/>
            </a:ln>
          </p:spPr>
          <p:txBody>
            <a:bodyPr anchor="ctr">
              <a:prstTxWarp prst="textNoShape">
                <a:avLst/>
              </a:prstTxWarp>
            </a:bodyPr>
            <a:lstStyle/>
            <a:p>
              <a:endParaRPr lang="en-US"/>
            </a:p>
          </p:txBody>
        </p:sp>
        <p:sp>
          <p:nvSpPr>
            <p:cNvPr id="431139" name="_s431139"/>
            <p:cNvSpPr>
              <a:spLocks noChangeArrowheads="1"/>
            </p:cNvSpPr>
            <p:nvPr/>
          </p:nvSpPr>
          <p:spPr bwMode="auto">
            <a:xfrm>
              <a:off x="2840" y="1159"/>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02459" tIns="51231" rIns="102459" bIns="51231" anchor="ctr">
              <a:prstTxWarp prst="textNoShape">
                <a:avLst/>
              </a:prstTxWarp>
            </a:bodyPr>
            <a:lstStyle/>
            <a:p>
              <a:pPr algn="ctr">
                <a:spcBef>
                  <a:spcPct val="0"/>
                </a:spcBef>
              </a:pPr>
              <a:r>
                <a:rPr lang="en-US" sz="1000"/>
                <a:t>Private</a:t>
              </a:r>
            </a:p>
            <a:p>
              <a:pPr algn="ctr">
                <a:spcBef>
                  <a:spcPct val="0"/>
                </a:spcBef>
              </a:pPr>
              <a:r>
                <a:rPr lang="en-US" sz="1000"/>
                <a:t>Hospital</a:t>
              </a:r>
            </a:p>
          </p:txBody>
        </p:sp>
        <p:sp>
          <p:nvSpPr>
            <p:cNvPr id="431140" name="_s431140"/>
            <p:cNvSpPr>
              <a:spLocks noChangeArrowheads="1"/>
            </p:cNvSpPr>
            <p:nvPr/>
          </p:nvSpPr>
          <p:spPr bwMode="auto">
            <a:xfrm>
              <a:off x="2840" y="1814"/>
              <a:ext cx="436" cy="436"/>
            </a:xfrm>
            <a:prstGeom prst="ellipse">
              <a:avLst/>
            </a:prstGeom>
            <a:gradFill rotWithShape="1">
              <a:gsLst>
                <a:gs pos="0">
                  <a:schemeClr val="accent1"/>
                </a:gs>
                <a:gs pos="100000">
                  <a:srgbClr val="F4D19B"/>
                </a:gs>
              </a:gsLst>
              <a:path path="rect">
                <a:fillToRect l="100000" t="100000"/>
              </a:path>
            </a:gradFill>
            <a:ln w="9525">
              <a:noFill/>
              <a:round/>
              <a:headEnd/>
              <a:tailEnd/>
            </a:ln>
          </p:spPr>
          <p:txBody>
            <a:bodyPr wrap="none" lIns="102459" tIns="51231" rIns="102459" bIns="51231" anchor="ctr">
              <a:prstTxWarp prst="textNoShape">
                <a:avLst/>
              </a:prstTxWarp>
            </a:bodyPr>
            <a:lstStyle/>
            <a:p>
              <a:pPr algn="ctr">
                <a:spcBef>
                  <a:spcPct val="0"/>
                </a:spcBef>
              </a:pPr>
              <a:r>
                <a:rPr lang="en-US" sz="1000" b="1"/>
                <a:t>hospital</a:t>
              </a:r>
            </a:p>
          </p:txBody>
        </p:sp>
      </p:grpSp>
      <p:sp>
        <p:nvSpPr>
          <p:cNvPr id="431142" name="Line 38"/>
          <p:cNvSpPr>
            <a:spLocks noChangeShapeType="1"/>
          </p:cNvSpPr>
          <p:nvPr/>
        </p:nvSpPr>
        <p:spPr bwMode="auto">
          <a:xfrm>
            <a:off x="4572000" y="3733800"/>
            <a:ext cx="30480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31143" name="Rectangle 39"/>
          <p:cNvSpPr>
            <a:spLocks noChangeArrowheads="1"/>
          </p:cNvSpPr>
          <p:nvPr/>
        </p:nvSpPr>
        <p:spPr bwMode="auto">
          <a:xfrm>
            <a:off x="685800" y="1143000"/>
            <a:ext cx="7924800" cy="730250"/>
          </a:xfrm>
          <a:prstGeom prst="rect">
            <a:avLst/>
          </a:prstGeom>
          <a:noFill/>
          <a:ln w="9525">
            <a:noFill/>
            <a:miter lim="800000"/>
            <a:headEnd/>
            <a:tailEnd/>
          </a:ln>
          <a:effectLst/>
        </p:spPr>
        <p:txBody>
          <a:bodyPr>
            <a:prstTxWarp prst="textNoShape">
              <a:avLst/>
            </a:prstTxWarp>
            <a:spAutoFit/>
          </a:bodyPr>
          <a:lstStyle/>
          <a:p>
            <a:pPr lvl="1">
              <a:spcBef>
                <a:spcPct val="0"/>
              </a:spcBef>
              <a:buFontTx/>
              <a:buChar char="•"/>
            </a:pPr>
            <a:r>
              <a:rPr lang="en-US">
                <a:effectLst>
                  <a:outerShdw blurRad="38100" dist="38100" dir="2700000" algn="tl">
                    <a:srgbClr val="DDDDDD"/>
                  </a:outerShdw>
                </a:effectLst>
              </a:rPr>
              <a:t> Profile each identified segment in more detail</a:t>
            </a:r>
          </a:p>
          <a:p>
            <a:pPr lvl="1">
              <a:spcBef>
                <a:spcPct val="0"/>
              </a:spcBef>
              <a:buFontTx/>
              <a:buChar char="•"/>
            </a:pPr>
            <a:r>
              <a:rPr lang="en-US">
                <a:effectLst>
                  <a:outerShdw blurRad="38100" dist="38100" dir="2700000" algn="tl">
                    <a:srgbClr val="DDDDDD"/>
                  </a:outerShdw>
                </a:effectLst>
              </a:rPr>
              <a:t> For each segment, identify geographic, demographic, psychographic, and behavioral </a:t>
            </a:r>
          </a:p>
          <a:p>
            <a:pPr lvl="1">
              <a:spcBef>
                <a:spcPct val="0"/>
              </a:spcBef>
            </a:pPr>
            <a:r>
              <a:rPr lang="en-US">
                <a:effectLst>
                  <a:outerShdw blurRad="38100" dist="38100" dir="2700000" algn="tl">
                    <a:srgbClr val="DDDDDD"/>
                  </a:outerShdw>
                </a:effectLst>
              </a:rPr>
              <a:t>  profiles</a:t>
            </a:r>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5BE4D4B-D94B-EF4D-ABF6-BB3E12888352}" type="datetime4">
              <a:rPr lang="en-US"/>
              <a:pPr/>
              <a:t>August 24, 2020</a:t>
            </a:fld>
            <a:endParaRPr lang="en-US"/>
          </a:p>
        </p:txBody>
      </p:sp>
      <p:sp>
        <p:nvSpPr>
          <p:cNvPr id="5" name="Slide Number Placeholder 5"/>
          <p:cNvSpPr>
            <a:spLocks noGrp="1"/>
          </p:cNvSpPr>
          <p:nvPr>
            <p:ph type="sldNum" sz="quarter" idx="12"/>
          </p:nvPr>
        </p:nvSpPr>
        <p:spPr/>
        <p:txBody>
          <a:bodyPr/>
          <a:lstStyle/>
          <a:p>
            <a:fld id="{9CE0FFA2-D0EE-A442-A8F7-E898B6ABA325}" type="slidenum">
              <a:rPr lang="en-US"/>
              <a:pPr/>
              <a:t>89</a:t>
            </a:fld>
            <a:endParaRPr lang="en-US"/>
          </a:p>
        </p:txBody>
      </p:sp>
      <p:sp>
        <p:nvSpPr>
          <p:cNvPr id="425986" name="Rectangle 2"/>
          <p:cNvSpPr>
            <a:spLocks noGrp="1" noChangeArrowheads="1"/>
          </p:cNvSpPr>
          <p:nvPr>
            <p:ph type="title"/>
          </p:nvPr>
        </p:nvSpPr>
        <p:spPr>
          <a:xfrm>
            <a:off x="304800" y="609600"/>
            <a:ext cx="8839200" cy="838200"/>
          </a:xfrm>
        </p:spPr>
        <p:txBody>
          <a:bodyPr>
            <a:normAutofit/>
          </a:bodyPr>
          <a:lstStyle/>
          <a:p>
            <a:r>
              <a:rPr lang="en-US" sz="3200" dirty="0">
                <a:solidFill>
                  <a:schemeClr val="tx1"/>
                </a:solidFill>
              </a:rPr>
              <a:t>Develop Measures of Segment Attractiveness</a:t>
            </a:r>
          </a:p>
        </p:txBody>
      </p:sp>
      <p:sp>
        <p:nvSpPr>
          <p:cNvPr id="425987" name="Rectangle 3"/>
          <p:cNvSpPr>
            <a:spLocks noGrp="1" noChangeArrowheads="1"/>
          </p:cNvSpPr>
          <p:nvPr>
            <p:ph type="body" idx="1"/>
          </p:nvPr>
        </p:nvSpPr>
        <p:spPr>
          <a:xfrm>
            <a:off x="304800" y="1784350"/>
            <a:ext cx="8534400" cy="4572000"/>
          </a:xfrm>
        </p:spPr>
        <p:txBody>
          <a:bodyPr>
            <a:normAutofit/>
          </a:bodyPr>
          <a:lstStyle/>
          <a:p>
            <a:r>
              <a:rPr lang="en-US" sz="2000" b="1" dirty="0"/>
              <a:t>Segment Attractiveness:</a:t>
            </a:r>
          </a:p>
          <a:p>
            <a:pPr lvl="1"/>
            <a:r>
              <a:rPr lang="en-US" sz="2000" b="1" dirty="0"/>
              <a:t>Structural attractiveness</a:t>
            </a:r>
          </a:p>
          <a:p>
            <a:pPr lvl="2"/>
            <a:r>
              <a:rPr lang="en-US" sz="2000" dirty="0"/>
              <a:t>Current and potential competitors</a:t>
            </a:r>
          </a:p>
          <a:p>
            <a:pPr lvl="2"/>
            <a:r>
              <a:rPr lang="en-US" sz="2000" dirty="0"/>
              <a:t>Threat of substitute products</a:t>
            </a:r>
          </a:p>
          <a:p>
            <a:pPr lvl="2"/>
            <a:r>
              <a:rPr lang="en-US" sz="2000" dirty="0"/>
              <a:t>Power of buyers and suppliers</a:t>
            </a:r>
          </a:p>
          <a:p>
            <a:pPr lvl="1"/>
            <a:r>
              <a:rPr lang="en-US" sz="2000" b="1" dirty="0"/>
              <a:t>Company Objectives/Resources</a:t>
            </a:r>
          </a:p>
          <a:p>
            <a:pPr lvl="2"/>
            <a:r>
              <a:rPr lang="en-US" sz="2000" dirty="0"/>
              <a:t>Business resources and core business strengths must fit segmentation opportunities</a:t>
            </a:r>
          </a:p>
          <a:p>
            <a:endParaRPr lang="en-US" sz="2000" dirty="0"/>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B3704F8-D139-8445-99F8-061520B411B8}" type="datetime4">
              <a:rPr lang="en-US"/>
              <a:pPr/>
              <a:t>August 24, 2020</a:t>
            </a:fld>
            <a:endParaRPr lang="en-US"/>
          </a:p>
        </p:txBody>
      </p:sp>
      <p:sp>
        <p:nvSpPr>
          <p:cNvPr id="5" name="Slide Number Placeholder 5"/>
          <p:cNvSpPr>
            <a:spLocks noGrp="1"/>
          </p:cNvSpPr>
          <p:nvPr>
            <p:ph type="sldNum" sz="quarter" idx="12"/>
          </p:nvPr>
        </p:nvSpPr>
        <p:spPr/>
        <p:txBody>
          <a:bodyPr/>
          <a:lstStyle/>
          <a:p>
            <a:fld id="{25BD6AB9-E398-924A-BDE0-9B0A7A6C7974}" type="slidenum">
              <a:rPr lang="en-US"/>
              <a:pPr/>
              <a:t>90</a:t>
            </a:fld>
            <a:endParaRPr lang="en-US"/>
          </a:p>
        </p:txBody>
      </p:sp>
      <p:sp>
        <p:nvSpPr>
          <p:cNvPr id="436228" name="Rectangle 4"/>
          <p:cNvSpPr>
            <a:spLocks noGrp="1" noChangeArrowheads="1"/>
          </p:cNvSpPr>
          <p:nvPr>
            <p:ph type="body" idx="1"/>
          </p:nvPr>
        </p:nvSpPr>
        <p:spPr>
          <a:xfrm>
            <a:off x="457200" y="1676400"/>
            <a:ext cx="8229600" cy="4679950"/>
          </a:xfrm>
          <a:noFill/>
          <a:ln/>
        </p:spPr>
        <p:txBody>
          <a:bodyPr>
            <a:normAutofit/>
          </a:bodyPr>
          <a:lstStyle/>
          <a:p>
            <a:pPr marL="222250" indent="-222250"/>
            <a:r>
              <a:rPr lang="en-US" sz="1600" dirty="0"/>
              <a:t>Sales Estimates</a:t>
            </a:r>
          </a:p>
          <a:p>
            <a:pPr marL="519113" lvl="1" indent="-182563"/>
            <a:r>
              <a:rPr lang="en-US" sz="1600" dirty="0"/>
              <a:t>Market potential - industry</a:t>
            </a:r>
          </a:p>
          <a:p>
            <a:pPr marL="519113" lvl="1" indent="-182563"/>
            <a:r>
              <a:rPr lang="en-US" sz="1600" dirty="0"/>
              <a:t>Company sales potential - %industry</a:t>
            </a:r>
          </a:p>
          <a:p>
            <a:pPr marL="222250" indent="-222250"/>
            <a:r>
              <a:rPr lang="en-US" sz="1600" dirty="0"/>
              <a:t>Measuring Sales Potential</a:t>
            </a:r>
          </a:p>
          <a:p>
            <a:pPr marL="857250" lvl="2" indent="-174625"/>
            <a:r>
              <a:rPr lang="en-US" sz="1600" dirty="0"/>
              <a:t>Breakdown approach: top-down analysis</a:t>
            </a:r>
          </a:p>
          <a:p>
            <a:pPr marL="1200150" lvl="3" indent="-111125"/>
            <a:r>
              <a:rPr lang="en-US" sz="1600" dirty="0"/>
              <a:t>Economic forecast</a:t>
            </a:r>
          </a:p>
          <a:p>
            <a:pPr marL="857250" lvl="2" indent="-174625"/>
            <a:r>
              <a:rPr lang="en-US" sz="1600" dirty="0"/>
              <a:t>Build-up approach: bottom-up analysis</a:t>
            </a:r>
          </a:p>
          <a:p>
            <a:pPr marL="1200150" lvl="3" indent="-111125"/>
            <a:r>
              <a:rPr lang="en-US" sz="1600" dirty="0"/>
              <a:t>How much will customer purchase next year?</a:t>
            </a:r>
          </a:p>
          <a:p>
            <a:pPr marL="222250" indent="-222250"/>
            <a:r>
              <a:rPr lang="en-US" sz="1600" dirty="0"/>
              <a:t>Competitive Assessment</a:t>
            </a:r>
          </a:p>
          <a:p>
            <a:pPr marL="857250" lvl="2" indent="-174625"/>
            <a:r>
              <a:rPr lang="en-US" sz="1600" dirty="0"/>
              <a:t>Who, how many, how large, and how strong?</a:t>
            </a:r>
          </a:p>
          <a:p>
            <a:pPr marL="222250" indent="-222250"/>
            <a:r>
              <a:rPr lang="en-US" sz="1600" dirty="0"/>
              <a:t>Cost Estimates</a:t>
            </a:r>
          </a:p>
          <a:p>
            <a:pPr marL="857250" lvl="2" indent="-174625"/>
            <a:r>
              <a:rPr lang="en-US" sz="1600" dirty="0"/>
              <a:t>The expense of developing a marketing mix</a:t>
            </a:r>
          </a:p>
          <a:p>
            <a:pPr marL="857250" lvl="2" indent="-174625"/>
            <a:r>
              <a:rPr lang="en-US" sz="1600" dirty="0"/>
              <a:t>Costs of reaching segment relative to competitors’ costs</a:t>
            </a:r>
          </a:p>
        </p:txBody>
      </p:sp>
      <p:sp>
        <p:nvSpPr>
          <p:cNvPr id="436229" name="Rectangle 5"/>
          <p:cNvSpPr>
            <a:spLocks noGrp="1" noChangeArrowheads="1"/>
          </p:cNvSpPr>
          <p:nvPr>
            <p:ph type="title"/>
          </p:nvPr>
        </p:nvSpPr>
        <p:spPr>
          <a:xfrm>
            <a:off x="152400" y="304800"/>
            <a:ext cx="8991600" cy="838200"/>
          </a:xfrm>
          <a:noFill/>
          <a:ln/>
        </p:spPr>
        <p:txBody>
          <a:bodyPr>
            <a:normAutofit/>
          </a:bodyPr>
          <a:lstStyle/>
          <a:p>
            <a:r>
              <a:rPr lang="en-US" sz="3200" dirty="0"/>
              <a:t>Develop Measures of Segment Attractiveness</a:t>
            </a:r>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C087428-364D-474A-907B-1394B5C84E4A}" type="datetime4">
              <a:rPr lang="en-US"/>
              <a:pPr/>
              <a:t>August 24, 2020</a:t>
            </a:fld>
            <a:endParaRPr lang="en-US"/>
          </a:p>
        </p:txBody>
      </p:sp>
      <p:sp>
        <p:nvSpPr>
          <p:cNvPr id="5" name="Slide Number Placeholder 5"/>
          <p:cNvSpPr>
            <a:spLocks noGrp="1"/>
          </p:cNvSpPr>
          <p:nvPr>
            <p:ph type="sldNum" sz="quarter" idx="12"/>
          </p:nvPr>
        </p:nvSpPr>
        <p:spPr/>
        <p:txBody>
          <a:bodyPr/>
          <a:lstStyle/>
          <a:p>
            <a:fld id="{20AEE594-564D-9245-A819-A9596C9E48BB}" type="slidenum">
              <a:rPr lang="en-US"/>
              <a:pPr/>
              <a:t>91</a:t>
            </a:fld>
            <a:endParaRPr lang="en-US"/>
          </a:p>
        </p:txBody>
      </p:sp>
      <p:sp>
        <p:nvSpPr>
          <p:cNvPr id="423938" name="Rectangle 2"/>
          <p:cNvSpPr>
            <a:spLocks noGrp="1" noChangeArrowheads="1"/>
          </p:cNvSpPr>
          <p:nvPr>
            <p:ph type="title"/>
          </p:nvPr>
        </p:nvSpPr>
        <p:spPr>
          <a:xfrm>
            <a:off x="685800" y="304800"/>
            <a:ext cx="8001000" cy="838200"/>
          </a:xfrm>
        </p:spPr>
        <p:txBody>
          <a:bodyPr>
            <a:normAutofit fontScale="90000"/>
          </a:bodyPr>
          <a:lstStyle/>
          <a:p>
            <a:pPr algn="ctr"/>
            <a:r>
              <a:rPr lang="en-US" dirty="0">
                <a:solidFill>
                  <a:schemeClr val="tx1"/>
                </a:solidFill>
              </a:rPr>
              <a:t>MARKET TARGETING</a:t>
            </a:r>
            <a:br>
              <a:rPr lang="en-US" dirty="0">
                <a:solidFill>
                  <a:schemeClr val="tx1"/>
                </a:solidFill>
              </a:rPr>
            </a:br>
            <a:r>
              <a:rPr lang="en-US" dirty="0">
                <a:solidFill>
                  <a:schemeClr val="tx1"/>
                </a:solidFill>
              </a:rPr>
              <a:t>Select Target </a:t>
            </a:r>
            <a:r>
              <a:rPr lang="en-US" sz="3556" dirty="0">
                <a:solidFill>
                  <a:schemeClr val="tx1"/>
                </a:solidFill>
              </a:rPr>
              <a:t>Segment</a:t>
            </a:r>
            <a:r>
              <a:rPr lang="en-US" dirty="0">
                <a:solidFill>
                  <a:schemeClr val="tx1"/>
                </a:solidFill>
              </a:rPr>
              <a:t> (</a:t>
            </a:r>
            <a:r>
              <a:rPr lang="en-US" dirty="0" err="1">
                <a:solidFill>
                  <a:schemeClr val="tx1"/>
                </a:solidFill>
              </a:rPr>
              <a:t>s</a:t>
            </a:r>
            <a:r>
              <a:rPr lang="en-US" dirty="0">
                <a:solidFill>
                  <a:schemeClr val="tx1"/>
                </a:solidFill>
              </a:rPr>
              <a:t>)/Market</a:t>
            </a:r>
            <a:br>
              <a:rPr lang="en-US" dirty="0">
                <a:solidFill>
                  <a:schemeClr val="tx1"/>
                </a:solidFill>
              </a:rPr>
            </a:br>
            <a:endParaRPr lang="en-US" dirty="0">
              <a:solidFill>
                <a:schemeClr val="tx1"/>
              </a:solidFill>
            </a:endParaRPr>
          </a:p>
        </p:txBody>
      </p:sp>
      <p:sp>
        <p:nvSpPr>
          <p:cNvPr id="423941" name="Rectangle 5"/>
          <p:cNvSpPr>
            <a:spLocks noGrp="1" noChangeArrowheads="1"/>
          </p:cNvSpPr>
          <p:nvPr>
            <p:ph type="body" idx="1"/>
          </p:nvPr>
        </p:nvSpPr>
        <p:spPr>
          <a:xfrm>
            <a:off x="152400" y="1600200"/>
            <a:ext cx="8991600" cy="4724400"/>
          </a:xfrm>
          <a:noFill/>
          <a:ln/>
        </p:spPr>
        <p:txBody>
          <a:bodyPr lIns="90488" tIns="44450" rIns="90488" bIns="44450"/>
          <a:lstStyle/>
          <a:p>
            <a:pPr marL="342900" indent="-342900"/>
            <a:r>
              <a:rPr lang="en-US" sz="2000" dirty="0">
                <a:effectLst>
                  <a:outerShdw blurRad="38100" dist="38100" dir="2700000" algn="tl">
                    <a:srgbClr val="DDDDDD"/>
                  </a:outerShdw>
                </a:effectLst>
              </a:rPr>
              <a:t>Segment Size and Growth</a:t>
            </a:r>
            <a:endParaRPr lang="en-US" sz="2000" dirty="0"/>
          </a:p>
          <a:p>
            <a:pPr marL="742950" lvl="1" indent="-285750"/>
            <a:r>
              <a:rPr lang="en-US" sz="2000" dirty="0"/>
              <a:t>Analyze sales, growth rates and expected profitability.</a:t>
            </a:r>
          </a:p>
          <a:p>
            <a:pPr marL="742950" lvl="1" indent="-285750"/>
            <a:endParaRPr lang="en-US" sz="2000" dirty="0"/>
          </a:p>
          <a:p>
            <a:pPr marL="342900" indent="-342900"/>
            <a:r>
              <a:rPr lang="en-US" sz="2000" dirty="0">
                <a:effectLst>
                  <a:outerShdw blurRad="38100" dist="38100" dir="2700000" algn="tl">
                    <a:srgbClr val="DDDDDD"/>
                  </a:outerShdw>
                </a:effectLst>
              </a:rPr>
              <a:t>Segment Structural Attractiveness</a:t>
            </a:r>
            <a:endParaRPr lang="en-US" sz="2000" dirty="0"/>
          </a:p>
          <a:p>
            <a:pPr marL="742950" lvl="1" indent="-285750"/>
            <a:r>
              <a:rPr lang="en-US" sz="2000" dirty="0"/>
              <a:t>Consider effects of:  Competitors, Availability of Substitute Products and, the Power of Buyers &amp; Suppliers.</a:t>
            </a:r>
          </a:p>
          <a:p>
            <a:pPr marL="742950" lvl="1" indent="-285750"/>
            <a:endParaRPr lang="en-US" sz="2000" dirty="0"/>
          </a:p>
          <a:p>
            <a:pPr marL="342900" indent="-342900"/>
            <a:r>
              <a:rPr lang="en-US" sz="2000" dirty="0">
                <a:effectLst>
                  <a:outerShdw blurRad="38100" dist="38100" dir="2700000" algn="tl">
                    <a:srgbClr val="DDDDDD"/>
                  </a:outerShdw>
                </a:effectLst>
              </a:rPr>
              <a:t>Company Objectives and Resources</a:t>
            </a:r>
            <a:endParaRPr lang="en-US" sz="2000" dirty="0"/>
          </a:p>
          <a:p>
            <a:pPr marL="742950" lvl="1" indent="-285750"/>
            <a:r>
              <a:rPr lang="en-US" sz="2000" dirty="0"/>
              <a:t>Company skills &amp; resources relative to the </a:t>
            </a:r>
            <a:r>
              <a:rPr lang="en-US" sz="2000" dirty="0" err="1"/>
              <a:t>segment(s</a:t>
            </a:r>
            <a:r>
              <a:rPr lang="en-US" sz="2000" dirty="0"/>
              <a:t>).</a:t>
            </a:r>
          </a:p>
          <a:p>
            <a:pPr marL="742950" lvl="1" indent="-285750"/>
            <a:r>
              <a:rPr lang="en-US" sz="2000" dirty="0"/>
              <a:t>Look for Competitive Advantages.</a:t>
            </a:r>
          </a:p>
        </p:txBody>
      </p:sp>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p>
            <a:fld id="{90AD6C30-10F0-BC43-8781-9D090B29DA65}" type="datetime4">
              <a:rPr lang="en-US"/>
              <a:pPr/>
              <a:t>August 24, 2020</a:t>
            </a:fld>
            <a:endParaRPr lang="en-US"/>
          </a:p>
        </p:txBody>
      </p:sp>
      <p:sp>
        <p:nvSpPr>
          <p:cNvPr id="4" name="Slide Number Placeholder 5"/>
          <p:cNvSpPr>
            <a:spLocks noGrp="1"/>
          </p:cNvSpPr>
          <p:nvPr>
            <p:ph type="sldNum" sz="quarter" idx="12"/>
          </p:nvPr>
        </p:nvSpPr>
        <p:spPr/>
        <p:txBody>
          <a:bodyPr/>
          <a:lstStyle/>
          <a:p>
            <a:fld id="{20554664-B3E3-0241-A384-5CFA79FCA730}" type="slidenum">
              <a:rPr lang="en-US"/>
              <a:pPr/>
              <a:t>92</a:t>
            </a:fld>
            <a:endParaRPr lang="en-US"/>
          </a:p>
        </p:txBody>
      </p:sp>
      <p:sp>
        <p:nvSpPr>
          <p:cNvPr id="437252" name="Rectangle 4"/>
          <p:cNvSpPr>
            <a:spLocks noGrp="1" noChangeArrowheads="1"/>
          </p:cNvSpPr>
          <p:nvPr>
            <p:ph type="body" idx="1"/>
          </p:nvPr>
        </p:nvSpPr>
        <p:spPr>
          <a:xfrm>
            <a:off x="533400" y="990600"/>
            <a:ext cx="7772400" cy="3886200"/>
          </a:xfrm>
          <a:noFill/>
          <a:ln/>
        </p:spPr>
        <p:txBody>
          <a:bodyPr/>
          <a:lstStyle/>
          <a:p>
            <a:pPr marL="342900" indent="-342900"/>
            <a:r>
              <a:rPr lang="en-US"/>
              <a:t>Issues in Selecting a Target Market</a:t>
            </a:r>
          </a:p>
          <a:p>
            <a:pPr marL="742950" lvl="1" indent="-285750"/>
            <a:r>
              <a:rPr lang="en-US"/>
              <a:t>Do customers’ needs differ enough to </a:t>
            </a:r>
            <a:br>
              <a:rPr lang="en-US"/>
            </a:br>
            <a:r>
              <a:rPr lang="en-US"/>
              <a:t>warrant the use of market segmentation?</a:t>
            </a:r>
          </a:p>
          <a:p>
            <a:pPr marL="742950" lvl="1" indent="-285750"/>
            <a:r>
              <a:rPr lang="en-US"/>
              <a:t>In which market segment(s) should the </a:t>
            </a:r>
            <a:br>
              <a:rPr lang="en-US"/>
            </a:br>
            <a:r>
              <a:rPr lang="en-US"/>
              <a:t>firm participate?</a:t>
            </a:r>
          </a:p>
          <a:p>
            <a:pPr marL="742950" lvl="1" indent="-285750"/>
            <a:r>
              <a:rPr lang="en-US"/>
              <a:t>Does the firm have the resources and skills </a:t>
            </a:r>
            <a:br>
              <a:rPr lang="en-US"/>
            </a:br>
            <a:r>
              <a:rPr lang="en-US"/>
              <a:t>to compete effectively in the target market?</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3"/>
          <p:cNvSpPr>
            <a:spLocks noGrp="1"/>
          </p:cNvSpPr>
          <p:nvPr>
            <p:ph type="dt" sz="half" idx="10"/>
          </p:nvPr>
        </p:nvSpPr>
        <p:spPr/>
        <p:txBody>
          <a:bodyPr/>
          <a:lstStyle/>
          <a:p>
            <a:fld id="{EFD6BDE7-FCB0-4447-B250-0F160AF6BFAC}" type="datetime4">
              <a:rPr lang="en-US"/>
              <a:pPr/>
              <a:t>August 24, 2020</a:t>
            </a:fld>
            <a:endParaRPr lang="en-US"/>
          </a:p>
        </p:txBody>
      </p:sp>
      <p:sp>
        <p:nvSpPr>
          <p:cNvPr id="14" name="Slide Number Placeholder 5"/>
          <p:cNvSpPr>
            <a:spLocks noGrp="1"/>
          </p:cNvSpPr>
          <p:nvPr>
            <p:ph type="sldNum" sz="quarter" idx="12"/>
          </p:nvPr>
        </p:nvSpPr>
        <p:spPr/>
        <p:txBody>
          <a:bodyPr/>
          <a:lstStyle/>
          <a:p>
            <a:fld id="{B69287D6-9BF6-4449-B087-4A9FFFA7D2A1}" type="slidenum">
              <a:rPr lang="en-US"/>
              <a:pPr/>
              <a:t>93</a:t>
            </a:fld>
            <a:endParaRPr lang="en-US"/>
          </a:p>
        </p:txBody>
      </p:sp>
      <p:sp>
        <p:nvSpPr>
          <p:cNvPr id="434178" name="Rectangle 2"/>
          <p:cNvSpPr>
            <a:spLocks noGrp="1" noChangeArrowheads="1"/>
          </p:cNvSpPr>
          <p:nvPr>
            <p:ph type="title"/>
          </p:nvPr>
        </p:nvSpPr>
        <p:spPr/>
        <p:txBody>
          <a:bodyPr>
            <a:normAutofit fontScale="90000"/>
          </a:bodyPr>
          <a:lstStyle/>
          <a:p>
            <a:r>
              <a:rPr lang="en-US"/>
              <a:t>Choosing a Market-Coverage Strategy</a:t>
            </a:r>
          </a:p>
        </p:txBody>
      </p:sp>
      <p:grpSp>
        <p:nvGrpSpPr>
          <p:cNvPr id="2" name="Group 4"/>
          <p:cNvGrpSpPr>
            <a:grpSpLocks/>
          </p:cNvGrpSpPr>
          <p:nvPr/>
        </p:nvGrpSpPr>
        <p:grpSpPr bwMode="auto">
          <a:xfrm>
            <a:off x="596900" y="1676400"/>
            <a:ext cx="7632700" cy="4267200"/>
            <a:chOff x="376" y="1084"/>
            <a:chExt cx="5824" cy="3580"/>
          </a:xfrm>
        </p:grpSpPr>
        <p:sp>
          <p:nvSpPr>
            <p:cNvPr id="434181" name="AutoShape 5"/>
            <p:cNvSpPr>
              <a:spLocks noChangeArrowheads="1"/>
            </p:cNvSpPr>
            <p:nvPr/>
          </p:nvSpPr>
          <p:spPr bwMode="auto">
            <a:xfrm>
              <a:off x="376" y="1084"/>
              <a:ext cx="2356" cy="568"/>
            </a:xfrm>
            <a:prstGeom prst="cube">
              <a:avLst>
                <a:gd name="adj" fmla="val 24977"/>
              </a:avLst>
            </a:prstGeom>
            <a:gradFill rotWithShape="0">
              <a:gsLst>
                <a:gs pos="0">
                  <a:srgbClr val="FDC0E5"/>
                </a:gs>
                <a:gs pos="100000">
                  <a:srgbClr val="FDC0E5">
                    <a:gamma/>
                    <a:tint val="70196"/>
                    <a:invGamma/>
                  </a:srgbClr>
                </a:gs>
              </a:gsLst>
              <a:path path="rect">
                <a:fillToRect l="50000" t="50000" r="50000" b="50000"/>
              </a:path>
            </a:gradFill>
            <a:ln w="12700">
              <a:solidFill>
                <a:schemeClr val="tx1"/>
              </a:solidFill>
              <a:miter lim="800000"/>
              <a:headEnd/>
              <a:tailEnd/>
            </a:ln>
            <a:effectLst/>
          </p:spPr>
          <p:txBody>
            <a:bodyPr wrap="none" lIns="90488" tIns="44450" rIns="90488" bIns="44450" anchor="ctr">
              <a:prstTxWarp prst="textNoShape">
                <a:avLst/>
              </a:prstTxWarp>
            </a:bodyPr>
            <a:lstStyle/>
            <a:p>
              <a:pPr algn="ctr">
                <a:lnSpc>
                  <a:spcPct val="90000"/>
                </a:lnSpc>
                <a:spcBef>
                  <a:spcPct val="0"/>
                </a:spcBef>
              </a:pPr>
              <a:r>
                <a:rPr lang="en-US" sz="1600" b="1">
                  <a:latin typeface="Arial" pitchFamily="-112" charset="0"/>
                </a:rPr>
                <a:t>Company </a:t>
              </a:r>
            </a:p>
            <a:p>
              <a:pPr algn="ctr">
                <a:lnSpc>
                  <a:spcPct val="90000"/>
                </a:lnSpc>
                <a:spcBef>
                  <a:spcPct val="0"/>
                </a:spcBef>
              </a:pPr>
              <a:r>
                <a:rPr lang="en-US" sz="1600" b="1">
                  <a:latin typeface="Arial" pitchFamily="-112" charset="0"/>
                </a:rPr>
                <a:t>Resources</a:t>
              </a:r>
            </a:p>
          </p:txBody>
        </p:sp>
        <p:sp>
          <p:nvSpPr>
            <p:cNvPr id="434182" name="AutoShape 6"/>
            <p:cNvSpPr>
              <a:spLocks noChangeArrowheads="1"/>
            </p:cNvSpPr>
            <p:nvPr/>
          </p:nvSpPr>
          <p:spPr bwMode="auto">
            <a:xfrm>
              <a:off x="1300" y="1852"/>
              <a:ext cx="2308" cy="568"/>
            </a:xfrm>
            <a:prstGeom prst="cube">
              <a:avLst>
                <a:gd name="adj" fmla="val 24977"/>
              </a:avLst>
            </a:prstGeom>
            <a:gradFill rotWithShape="0">
              <a:gsLst>
                <a:gs pos="0">
                  <a:srgbClr val="E3BEFF"/>
                </a:gs>
                <a:gs pos="100000">
                  <a:srgbClr val="E3BEFF">
                    <a:gamma/>
                    <a:tint val="80000"/>
                    <a:invGamma/>
                  </a:srgbClr>
                </a:gs>
              </a:gsLst>
              <a:path path="rect">
                <a:fillToRect l="50000" t="50000" r="50000" b="50000"/>
              </a:path>
            </a:gradFill>
            <a:ln w="12700">
              <a:solidFill>
                <a:schemeClr val="tx1"/>
              </a:solidFill>
              <a:miter lim="800000"/>
              <a:headEnd/>
              <a:tailEnd/>
            </a:ln>
            <a:effectLst/>
          </p:spPr>
          <p:txBody>
            <a:bodyPr wrap="none" lIns="90488" tIns="44450" rIns="90488" bIns="44450" anchor="ctr">
              <a:prstTxWarp prst="textNoShape">
                <a:avLst/>
              </a:prstTxWarp>
            </a:bodyPr>
            <a:lstStyle/>
            <a:p>
              <a:pPr algn="ctr">
                <a:lnSpc>
                  <a:spcPct val="90000"/>
                </a:lnSpc>
                <a:spcBef>
                  <a:spcPct val="0"/>
                </a:spcBef>
              </a:pPr>
              <a:r>
                <a:rPr lang="en-US" sz="1600" b="1">
                  <a:latin typeface="Arial" pitchFamily="-112" charset="0"/>
                </a:rPr>
                <a:t>Product</a:t>
              </a:r>
            </a:p>
            <a:p>
              <a:pPr algn="ctr">
                <a:lnSpc>
                  <a:spcPct val="90000"/>
                </a:lnSpc>
                <a:spcBef>
                  <a:spcPct val="0"/>
                </a:spcBef>
              </a:pPr>
              <a:r>
                <a:rPr lang="en-US" sz="1600" b="1">
                  <a:latin typeface="Arial" pitchFamily="-112" charset="0"/>
                </a:rPr>
                <a:t>Variability</a:t>
              </a:r>
            </a:p>
          </p:txBody>
        </p:sp>
        <p:sp>
          <p:nvSpPr>
            <p:cNvPr id="434183" name="AutoShape 7"/>
            <p:cNvSpPr>
              <a:spLocks noChangeArrowheads="1"/>
            </p:cNvSpPr>
            <p:nvPr/>
          </p:nvSpPr>
          <p:spPr bwMode="auto">
            <a:xfrm>
              <a:off x="2308" y="2584"/>
              <a:ext cx="2428" cy="568"/>
            </a:xfrm>
            <a:prstGeom prst="cube">
              <a:avLst>
                <a:gd name="adj" fmla="val 24977"/>
              </a:avLst>
            </a:prstGeom>
            <a:gradFill rotWithShape="0">
              <a:gsLst>
                <a:gs pos="0">
                  <a:srgbClr val="C0FEF9"/>
                </a:gs>
                <a:gs pos="100000">
                  <a:srgbClr val="C0FEF9">
                    <a:gamma/>
                    <a:tint val="60000"/>
                    <a:invGamma/>
                  </a:srgbClr>
                </a:gs>
              </a:gsLst>
              <a:path path="rect">
                <a:fillToRect l="50000" t="50000" r="50000" b="50000"/>
              </a:path>
            </a:gradFill>
            <a:ln w="12700">
              <a:solidFill>
                <a:schemeClr val="tx1"/>
              </a:solidFill>
              <a:miter lim="800000"/>
              <a:headEnd/>
              <a:tailEnd/>
            </a:ln>
            <a:effectLst/>
          </p:spPr>
          <p:txBody>
            <a:bodyPr wrap="none" lIns="90488" tIns="44450" rIns="90488" bIns="44450" anchor="ctr">
              <a:prstTxWarp prst="textNoShape">
                <a:avLst/>
              </a:prstTxWarp>
            </a:bodyPr>
            <a:lstStyle/>
            <a:p>
              <a:pPr algn="ctr">
                <a:lnSpc>
                  <a:spcPct val="90000"/>
                </a:lnSpc>
                <a:spcBef>
                  <a:spcPct val="0"/>
                </a:spcBef>
              </a:pPr>
              <a:r>
                <a:rPr lang="en-US" sz="1600" b="1">
                  <a:latin typeface="Arial" pitchFamily="-112" charset="0"/>
                </a:rPr>
                <a:t>Product’s Stage</a:t>
              </a:r>
            </a:p>
            <a:p>
              <a:pPr algn="ctr">
                <a:lnSpc>
                  <a:spcPct val="90000"/>
                </a:lnSpc>
                <a:spcBef>
                  <a:spcPct val="0"/>
                </a:spcBef>
              </a:pPr>
              <a:r>
                <a:rPr lang="en-US" sz="1600" b="1">
                  <a:latin typeface="Arial" pitchFamily="-112" charset="0"/>
                </a:rPr>
                <a:t>in the Product Life Cycle</a:t>
              </a:r>
            </a:p>
          </p:txBody>
        </p:sp>
        <p:sp>
          <p:nvSpPr>
            <p:cNvPr id="434184" name="AutoShape 8"/>
            <p:cNvSpPr>
              <a:spLocks noChangeArrowheads="1"/>
            </p:cNvSpPr>
            <p:nvPr/>
          </p:nvSpPr>
          <p:spPr bwMode="auto">
            <a:xfrm>
              <a:off x="3244" y="3364"/>
              <a:ext cx="2272" cy="568"/>
            </a:xfrm>
            <a:prstGeom prst="cube">
              <a:avLst>
                <a:gd name="adj" fmla="val 24977"/>
              </a:avLst>
            </a:prstGeom>
            <a:gradFill rotWithShape="0">
              <a:gsLst>
                <a:gs pos="0">
                  <a:srgbClr val="FCFEB9"/>
                </a:gs>
                <a:gs pos="100000">
                  <a:srgbClr val="FCFEB9">
                    <a:gamma/>
                    <a:tint val="70196"/>
                    <a:invGamma/>
                  </a:srgbClr>
                </a:gs>
              </a:gsLst>
              <a:path path="rect">
                <a:fillToRect l="50000" t="50000" r="50000" b="50000"/>
              </a:path>
            </a:gradFill>
            <a:ln w="12700">
              <a:solidFill>
                <a:schemeClr val="tx1"/>
              </a:solidFill>
              <a:miter lim="800000"/>
              <a:headEnd/>
              <a:tailEnd/>
            </a:ln>
            <a:effectLst/>
          </p:spPr>
          <p:txBody>
            <a:bodyPr wrap="none" lIns="90488" tIns="44450" rIns="90488" bIns="44450" anchor="ctr">
              <a:prstTxWarp prst="textNoShape">
                <a:avLst/>
              </a:prstTxWarp>
            </a:bodyPr>
            <a:lstStyle/>
            <a:p>
              <a:pPr algn="ctr">
                <a:lnSpc>
                  <a:spcPct val="90000"/>
                </a:lnSpc>
                <a:spcBef>
                  <a:spcPct val="0"/>
                </a:spcBef>
              </a:pPr>
              <a:r>
                <a:rPr lang="en-US" sz="1600" b="1">
                  <a:latin typeface="Arial" pitchFamily="-112" charset="0"/>
                </a:rPr>
                <a:t>Market </a:t>
              </a:r>
            </a:p>
            <a:p>
              <a:pPr algn="ctr">
                <a:lnSpc>
                  <a:spcPct val="90000"/>
                </a:lnSpc>
                <a:spcBef>
                  <a:spcPct val="0"/>
                </a:spcBef>
              </a:pPr>
              <a:r>
                <a:rPr lang="en-US" sz="1600" b="1">
                  <a:latin typeface="Arial" pitchFamily="-112" charset="0"/>
                </a:rPr>
                <a:t>Variability</a:t>
              </a:r>
            </a:p>
          </p:txBody>
        </p:sp>
        <p:sp>
          <p:nvSpPr>
            <p:cNvPr id="434185" name="AutoShape 9"/>
            <p:cNvSpPr>
              <a:spLocks noChangeArrowheads="1"/>
            </p:cNvSpPr>
            <p:nvPr/>
          </p:nvSpPr>
          <p:spPr bwMode="auto">
            <a:xfrm>
              <a:off x="3940" y="4096"/>
              <a:ext cx="2260" cy="568"/>
            </a:xfrm>
            <a:prstGeom prst="cube">
              <a:avLst>
                <a:gd name="adj" fmla="val 24977"/>
              </a:avLst>
            </a:prstGeom>
            <a:gradFill rotWithShape="0">
              <a:gsLst>
                <a:gs pos="0">
                  <a:srgbClr val="F76681"/>
                </a:gs>
                <a:gs pos="100000">
                  <a:srgbClr val="F76681">
                    <a:gamma/>
                    <a:tint val="50196"/>
                    <a:invGamma/>
                  </a:srgbClr>
                </a:gs>
              </a:gsLst>
              <a:path path="rect">
                <a:fillToRect l="50000" t="50000" r="50000" b="50000"/>
              </a:path>
            </a:gradFill>
            <a:ln w="12700">
              <a:solidFill>
                <a:schemeClr val="tx1"/>
              </a:solidFill>
              <a:miter lim="800000"/>
              <a:headEnd/>
              <a:tailEnd/>
            </a:ln>
            <a:effectLst/>
          </p:spPr>
          <p:txBody>
            <a:bodyPr wrap="none" lIns="90488" tIns="44450" rIns="90488" bIns="44450" anchor="ctr">
              <a:prstTxWarp prst="textNoShape">
                <a:avLst/>
              </a:prstTxWarp>
            </a:bodyPr>
            <a:lstStyle/>
            <a:p>
              <a:pPr algn="ctr">
                <a:lnSpc>
                  <a:spcPct val="90000"/>
                </a:lnSpc>
                <a:spcBef>
                  <a:spcPct val="0"/>
                </a:spcBef>
              </a:pPr>
              <a:r>
                <a:rPr lang="en-US" sz="1600" b="1">
                  <a:latin typeface="Arial" pitchFamily="-112" charset="0"/>
                </a:rPr>
                <a:t>Competitors’</a:t>
              </a:r>
            </a:p>
            <a:p>
              <a:pPr algn="ctr">
                <a:lnSpc>
                  <a:spcPct val="90000"/>
                </a:lnSpc>
                <a:spcBef>
                  <a:spcPct val="0"/>
                </a:spcBef>
              </a:pPr>
              <a:r>
                <a:rPr lang="en-US" sz="1600" b="1">
                  <a:latin typeface="Arial" pitchFamily="-112" charset="0"/>
                </a:rPr>
                <a:t>Marketing Strategies</a:t>
              </a:r>
            </a:p>
          </p:txBody>
        </p:sp>
        <p:sp>
          <p:nvSpPr>
            <p:cNvPr id="434186" name="AutoShape 10"/>
            <p:cNvSpPr>
              <a:spLocks noChangeArrowheads="1"/>
            </p:cNvSpPr>
            <p:nvPr/>
          </p:nvSpPr>
          <p:spPr bwMode="auto">
            <a:xfrm rot="16200000" flipH="1">
              <a:off x="1612" y="1588"/>
              <a:ext cx="220" cy="36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blurRad="63500" dist="107763" dir="2700000" algn="ctr" rotWithShape="0">
                <a:schemeClr val="tx1">
                  <a:alpha val="74998"/>
                </a:schemeClr>
              </a:outerShdw>
            </a:effectLst>
          </p:spPr>
          <p:txBody>
            <a:bodyPr wrap="none" anchor="ctr">
              <a:prstTxWarp prst="textNoShape">
                <a:avLst/>
              </a:prstTxWarp>
            </a:bodyPr>
            <a:lstStyle/>
            <a:p>
              <a:endParaRPr lang="en-US"/>
            </a:p>
          </p:txBody>
        </p:sp>
        <p:sp>
          <p:nvSpPr>
            <p:cNvPr id="434187" name="AutoShape 11"/>
            <p:cNvSpPr>
              <a:spLocks noChangeArrowheads="1"/>
            </p:cNvSpPr>
            <p:nvPr/>
          </p:nvSpPr>
          <p:spPr bwMode="auto">
            <a:xfrm rot="16200000" flipH="1">
              <a:off x="2638" y="2338"/>
              <a:ext cx="220" cy="400"/>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blurRad="63500" dist="107763" dir="2700000" algn="ctr" rotWithShape="0">
                <a:schemeClr val="tx1">
                  <a:alpha val="74998"/>
                </a:schemeClr>
              </a:outerShdw>
            </a:effectLst>
          </p:spPr>
          <p:txBody>
            <a:bodyPr wrap="none" anchor="ctr">
              <a:prstTxWarp prst="textNoShape">
                <a:avLst/>
              </a:prstTxWarp>
            </a:bodyPr>
            <a:lstStyle/>
            <a:p>
              <a:endParaRPr lang="en-US"/>
            </a:p>
          </p:txBody>
        </p:sp>
        <p:sp>
          <p:nvSpPr>
            <p:cNvPr id="434188" name="AutoShape 12"/>
            <p:cNvSpPr>
              <a:spLocks noChangeArrowheads="1"/>
            </p:cNvSpPr>
            <p:nvPr/>
          </p:nvSpPr>
          <p:spPr bwMode="auto">
            <a:xfrm rot="16200000" flipH="1">
              <a:off x="3712" y="3076"/>
              <a:ext cx="232" cy="400"/>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blurRad="63500" dist="107763" dir="2700000" algn="ctr" rotWithShape="0">
                <a:schemeClr val="tx1">
                  <a:alpha val="74998"/>
                </a:schemeClr>
              </a:outerShdw>
            </a:effectLst>
          </p:spPr>
          <p:txBody>
            <a:bodyPr wrap="none" anchor="ctr">
              <a:prstTxWarp prst="textNoShape">
                <a:avLst/>
              </a:prstTxWarp>
            </a:bodyPr>
            <a:lstStyle/>
            <a:p>
              <a:endParaRPr lang="en-US"/>
            </a:p>
          </p:txBody>
        </p:sp>
        <p:sp>
          <p:nvSpPr>
            <p:cNvPr id="434189" name="AutoShape 13"/>
            <p:cNvSpPr>
              <a:spLocks noChangeArrowheads="1"/>
            </p:cNvSpPr>
            <p:nvPr/>
          </p:nvSpPr>
          <p:spPr bwMode="auto">
            <a:xfrm rot="16200000" flipH="1">
              <a:off x="4660" y="3856"/>
              <a:ext cx="232" cy="400"/>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blurRad="63500" dist="107763" dir="2700000" algn="ctr" rotWithShape="0">
                <a:schemeClr val="tx1">
                  <a:alpha val="74998"/>
                </a:schemeClr>
              </a:outerShdw>
            </a:effectLst>
          </p:spPr>
          <p:txBody>
            <a:bodyPr wrap="none" anchor="ctr">
              <a:prstTxWarp prst="textNoShape">
                <a:avLst/>
              </a:prstTxWarp>
            </a:bodyPr>
            <a:lstStyle/>
            <a:p>
              <a:endParaRPr lang="en-US"/>
            </a:p>
          </p:txBody>
        </p:sp>
      </p:grpSp>
    </p:spTree>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Date Placeholder 3"/>
          <p:cNvSpPr>
            <a:spLocks noGrp="1"/>
          </p:cNvSpPr>
          <p:nvPr>
            <p:ph type="dt" sz="half" idx="10"/>
          </p:nvPr>
        </p:nvSpPr>
        <p:spPr/>
        <p:txBody>
          <a:bodyPr/>
          <a:lstStyle/>
          <a:p>
            <a:fld id="{E27AB496-77E1-214A-BB8F-32260246D16E}" type="datetime4">
              <a:rPr lang="en-US"/>
              <a:pPr/>
              <a:t>August 24, 2020</a:t>
            </a:fld>
            <a:endParaRPr lang="en-US"/>
          </a:p>
        </p:txBody>
      </p:sp>
      <p:sp>
        <p:nvSpPr>
          <p:cNvPr id="25" name="Slide Number Placeholder 5"/>
          <p:cNvSpPr>
            <a:spLocks noGrp="1"/>
          </p:cNvSpPr>
          <p:nvPr>
            <p:ph type="sldNum" sz="quarter" idx="12"/>
          </p:nvPr>
        </p:nvSpPr>
        <p:spPr/>
        <p:txBody>
          <a:bodyPr/>
          <a:lstStyle/>
          <a:p>
            <a:fld id="{FC9C4F13-B673-9E4A-814E-0AA3BB3D12C6}" type="slidenum">
              <a:rPr lang="en-US"/>
              <a:pPr/>
              <a:t>94</a:t>
            </a:fld>
            <a:endParaRPr lang="en-US"/>
          </a:p>
        </p:txBody>
      </p:sp>
      <p:sp>
        <p:nvSpPr>
          <p:cNvPr id="435202" name="Rectangle 2"/>
          <p:cNvSpPr>
            <a:spLocks noGrp="1" noChangeArrowheads="1"/>
          </p:cNvSpPr>
          <p:nvPr>
            <p:ph type="title"/>
          </p:nvPr>
        </p:nvSpPr>
        <p:spPr/>
        <p:txBody>
          <a:bodyPr/>
          <a:lstStyle/>
          <a:p>
            <a:r>
              <a:rPr lang="en-US" sz="3200"/>
              <a:t>Market Coverage Strategies</a:t>
            </a:r>
          </a:p>
        </p:txBody>
      </p:sp>
      <p:grpSp>
        <p:nvGrpSpPr>
          <p:cNvPr id="2" name="Group 4"/>
          <p:cNvGrpSpPr>
            <a:grpSpLocks/>
          </p:cNvGrpSpPr>
          <p:nvPr/>
        </p:nvGrpSpPr>
        <p:grpSpPr bwMode="auto">
          <a:xfrm>
            <a:off x="762000" y="1241425"/>
            <a:ext cx="7467600" cy="4778375"/>
            <a:chOff x="586" y="832"/>
            <a:chExt cx="4884" cy="3830"/>
          </a:xfrm>
        </p:grpSpPr>
        <p:sp>
          <p:nvSpPr>
            <p:cNvPr id="435205" name="AutoShape 5"/>
            <p:cNvSpPr>
              <a:spLocks noChangeArrowheads="1"/>
            </p:cNvSpPr>
            <p:nvPr/>
          </p:nvSpPr>
          <p:spPr bwMode="auto">
            <a:xfrm rot="5400000">
              <a:off x="4345" y="1202"/>
              <a:ext cx="430" cy="1820"/>
            </a:xfrm>
            <a:prstGeom prst="cube">
              <a:avLst>
                <a:gd name="adj" fmla="val 16056"/>
              </a:avLst>
            </a:prstGeom>
            <a:solidFill>
              <a:srgbClr val="FEFF72"/>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Segment 1</a:t>
              </a:r>
            </a:p>
          </p:txBody>
        </p:sp>
        <p:sp>
          <p:nvSpPr>
            <p:cNvPr id="435206" name="AutoShape 6"/>
            <p:cNvSpPr>
              <a:spLocks noChangeArrowheads="1"/>
            </p:cNvSpPr>
            <p:nvPr/>
          </p:nvSpPr>
          <p:spPr bwMode="auto">
            <a:xfrm rot="5400000">
              <a:off x="4346" y="1563"/>
              <a:ext cx="428" cy="1820"/>
            </a:xfrm>
            <a:prstGeom prst="cube">
              <a:avLst>
                <a:gd name="adj" fmla="val 16056"/>
              </a:avLst>
            </a:prstGeom>
            <a:solidFill>
              <a:srgbClr val="FEFF72"/>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Segment 2</a:t>
              </a:r>
            </a:p>
          </p:txBody>
        </p:sp>
        <p:sp>
          <p:nvSpPr>
            <p:cNvPr id="435207" name="AutoShape 7"/>
            <p:cNvSpPr>
              <a:spLocks noChangeArrowheads="1"/>
            </p:cNvSpPr>
            <p:nvPr/>
          </p:nvSpPr>
          <p:spPr bwMode="auto">
            <a:xfrm rot="5400000">
              <a:off x="4366" y="1904"/>
              <a:ext cx="388" cy="1820"/>
            </a:xfrm>
            <a:prstGeom prst="cube">
              <a:avLst>
                <a:gd name="adj" fmla="val 16056"/>
              </a:avLst>
            </a:prstGeom>
            <a:solidFill>
              <a:srgbClr val="A2FFA3"/>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Segment 3</a:t>
              </a:r>
            </a:p>
          </p:txBody>
        </p:sp>
        <p:sp>
          <p:nvSpPr>
            <p:cNvPr id="435208" name="AutoShape 8"/>
            <p:cNvSpPr>
              <a:spLocks noChangeArrowheads="1"/>
            </p:cNvSpPr>
            <p:nvPr/>
          </p:nvSpPr>
          <p:spPr bwMode="auto">
            <a:xfrm rot="5400000">
              <a:off x="4346" y="2606"/>
              <a:ext cx="428" cy="1820"/>
            </a:xfrm>
            <a:prstGeom prst="cube">
              <a:avLst>
                <a:gd name="adj" fmla="val 16056"/>
              </a:avLst>
            </a:prstGeom>
            <a:solidFill>
              <a:srgbClr val="FEFF72"/>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Segment 1</a:t>
              </a:r>
            </a:p>
          </p:txBody>
        </p:sp>
        <p:sp>
          <p:nvSpPr>
            <p:cNvPr id="435209" name="AutoShape 9"/>
            <p:cNvSpPr>
              <a:spLocks noChangeArrowheads="1"/>
            </p:cNvSpPr>
            <p:nvPr/>
          </p:nvSpPr>
          <p:spPr bwMode="auto">
            <a:xfrm rot="5400000">
              <a:off x="4346" y="2968"/>
              <a:ext cx="428" cy="1820"/>
            </a:xfrm>
            <a:prstGeom prst="cube">
              <a:avLst>
                <a:gd name="adj" fmla="val 16056"/>
              </a:avLst>
            </a:prstGeom>
            <a:solidFill>
              <a:srgbClr val="D49FFF"/>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Segment 2</a:t>
              </a:r>
            </a:p>
          </p:txBody>
        </p:sp>
        <p:sp>
          <p:nvSpPr>
            <p:cNvPr id="435210" name="AutoShape 10"/>
            <p:cNvSpPr>
              <a:spLocks noChangeArrowheads="1"/>
            </p:cNvSpPr>
            <p:nvPr/>
          </p:nvSpPr>
          <p:spPr bwMode="auto">
            <a:xfrm rot="5400000">
              <a:off x="4361" y="3314"/>
              <a:ext cx="398" cy="1820"/>
            </a:xfrm>
            <a:prstGeom prst="cube">
              <a:avLst>
                <a:gd name="adj" fmla="val 16056"/>
              </a:avLst>
            </a:prstGeom>
            <a:solidFill>
              <a:srgbClr val="A2FFA3"/>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Segment 3</a:t>
              </a:r>
            </a:p>
          </p:txBody>
        </p:sp>
        <p:sp>
          <p:nvSpPr>
            <p:cNvPr id="435211" name="AutoShape 11"/>
            <p:cNvSpPr>
              <a:spLocks noChangeArrowheads="1"/>
            </p:cNvSpPr>
            <p:nvPr/>
          </p:nvSpPr>
          <p:spPr bwMode="auto">
            <a:xfrm rot="5400000">
              <a:off x="1117" y="313"/>
              <a:ext cx="724" cy="1786"/>
            </a:xfrm>
            <a:prstGeom prst="cube">
              <a:avLst>
                <a:gd name="adj" fmla="val 10366"/>
              </a:avLst>
            </a:prstGeom>
            <a:solidFill>
              <a:srgbClr val="D49FFF"/>
            </a:solidFill>
            <a:ln w="12700">
              <a:solidFill>
                <a:schemeClr val="tx1"/>
              </a:solidFill>
              <a:miter lim="800000"/>
              <a:headEnd/>
              <a:tailEnd/>
            </a:ln>
            <a:effectLst>
              <a:outerShdw blurRad="63500" dist="107763" dir="2700000" algn="ctr" rotWithShape="0">
                <a:schemeClr val="bg2">
                  <a:alpha val="74998"/>
                </a:schemeClr>
              </a:outerShdw>
            </a:effectLst>
          </p:spPr>
          <p:txBody>
            <a:bodyPr rot="10800000" vert="eaVert" wrap="none" lIns="90488" tIns="44450" rIns="90488" bIns="44450" anchor="ctr">
              <a:prstTxWarp prst="textNoShape">
                <a:avLst/>
              </a:prstTxWarp>
            </a:bodyPr>
            <a:lstStyle/>
            <a:p>
              <a:pPr algn="ctr">
                <a:lnSpc>
                  <a:spcPct val="90000"/>
                </a:lnSpc>
                <a:spcBef>
                  <a:spcPct val="0"/>
                </a:spcBef>
              </a:pPr>
              <a:r>
                <a:rPr lang="en-US" b="1">
                  <a:latin typeface="Arial" pitchFamily="-112" charset="0"/>
                </a:rPr>
                <a:t>Company</a:t>
              </a:r>
            </a:p>
            <a:p>
              <a:pPr algn="ctr">
                <a:lnSpc>
                  <a:spcPct val="90000"/>
                </a:lnSpc>
                <a:spcBef>
                  <a:spcPct val="0"/>
                </a:spcBef>
              </a:pPr>
              <a:r>
                <a:rPr lang="en-US" b="1">
                  <a:latin typeface="Arial" pitchFamily="-112" charset="0"/>
                </a:rPr>
                <a:t>Marketing</a:t>
              </a:r>
            </a:p>
            <a:p>
              <a:pPr algn="ctr">
                <a:lnSpc>
                  <a:spcPct val="90000"/>
                </a:lnSpc>
                <a:spcBef>
                  <a:spcPct val="0"/>
                </a:spcBef>
              </a:pPr>
              <a:r>
                <a:rPr lang="en-US" b="1">
                  <a:latin typeface="Arial" pitchFamily="-112" charset="0"/>
                </a:rPr>
                <a:t>Mix</a:t>
              </a:r>
            </a:p>
          </p:txBody>
        </p:sp>
        <p:sp>
          <p:nvSpPr>
            <p:cNvPr id="435212" name="AutoShape 12"/>
            <p:cNvSpPr>
              <a:spLocks noChangeArrowheads="1"/>
            </p:cNvSpPr>
            <p:nvPr/>
          </p:nvSpPr>
          <p:spPr bwMode="auto">
            <a:xfrm rot="5400000">
              <a:off x="953" y="2945"/>
              <a:ext cx="1076" cy="1786"/>
            </a:xfrm>
            <a:prstGeom prst="cube">
              <a:avLst>
                <a:gd name="adj" fmla="val 10366"/>
              </a:avLst>
            </a:prstGeom>
            <a:solidFill>
              <a:srgbClr val="D49FFF"/>
            </a:solidFill>
            <a:ln w="12700">
              <a:solidFill>
                <a:schemeClr val="tx1"/>
              </a:solidFill>
              <a:miter lim="800000"/>
              <a:headEnd/>
              <a:tailEnd/>
            </a:ln>
            <a:effectLst>
              <a:outerShdw blurRad="63500" dist="107763" dir="2700000" algn="ctr" rotWithShape="0">
                <a:schemeClr val="bg2">
                  <a:alpha val="74998"/>
                </a:schemeClr>
              </a:outerShdw>
            </a:effectLst>
          </p:spPr>
          <p:txBody>
            <a:bodyPr rot="10800000" vert="eaVert" wrap="none" lIns="90488" tIns="44450" rIns="90488" bIns="44450" anchor="ctr">
              <a:prstTxWarp prst="textNoShape">
                <a:avLst/>
              </a:prstTxWarp>
            </a:bodyPr>
            <a:lstStyle/>
            <a:p>
              <a:pPr algn="ctr">
                <a:lnSpc>
                  <a:spcPct val="90000"/>
                </a:lnSpc>
                <a:spcBef>
                  <a:spcPct val="0"/>
                </a:spcBef>
              </a:pPr>
              <a:r>
                <a:rPr lang="en-US" b="1">
                  <a:latin typeface="Arial" pitchFamily="-112" charset="0"/>
                </a:rPr>
                <a:t>Company</a:t>
              </a:r>
            </a:p>
            <a:p>
              <a:pPr algn="ctr">
                <a:lnSpc>
                  <a:spcPct val="90000"/>
                </a:lnSpc>
                <a:spcBef>
                  <a:spcPct val="0"/>
                </a:spcBef>
              </a:pPr>
              <a:r>
                <a:rPr lang="en-US" b="1">
                  <a:latin typeface="Arial" pitchFamily="-112" charset="0"/>
                </a:rPr>
                <a:t>Marketing</a:t>
              </a:r>
            </a:p>
            <a:p>
              <a:pPr algn="ctr">
                <a:lnSpc>
                  <a:spcPct val="90000"/>
                </a:lnSpc>
                <a:spcBef>
                  <a:spcPct val="0"/>
                </a:spcBef>
              </a:pPr>
              <a:r>
                <a:rPr lang="en-US" b="1">
                  <a:latin typeface="Arial" pitchFamily="-112" charset="0"/>
                </a:rPr>
                <a:t>Mix</a:t>
              </a:r>
            </a:p>
          </p:txBody>
        </p:sp>
        <p:sp>
          <p:nvSpPr>
            <p:cNvPr id="435213" name="AutoShape 13"/>
            <p:cNvSpPr>
              <a:spLocks noChangeArrowheads="1"/>
            </p:cNvSpPr>
            <p:nvPr/>
          </p:nvSpPr>
          <p:spPr bwMode="auto">
            <a:xfrm rot="5400000">
              <a:off x="1270" y="1168"/>
              <a:ext cx="478" cy="1822"/>
            </a:xfrm>
            <a:prstGeom prst="cube">
              <a:avLst>
                <a:gd name="adj" fmla="val 16056"/>
              </a:avLst>
            </a:prstGeom>
            <a:solidFill>
              <a:srgbClr val="FEFF72"/>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Company</a:t>
              </a:r>
            </a:p>
            <a:p>
              <a:pPr algn="ctr" defTabSz="857250">
                <a:spcBef>
                  <a:spcPct val="0"/>
                </a:spcBef>
              </a:pPr>
              <a:r>
                <a:rPr lang="en-US" b="1">
                  <a:solidFill>
                    <a:srgbClr val="000000"/>
                  </a:solidFill>
                  <a:latin typeface="Arial" pitchFamily="-112" charset="0"/>
                </a:rPr>
                <a:t>Marketing Mix 1</a:t>
              </a:r>
            </a:p>
          </p:txBody>
        </p:sp>
        <p:sp>
          <p:nvSpPr>
            <p:cNvPr id="435214" name="AutoShape 14"/>
            <p:cNvSpPr>
              <a:spLocks noChangeArrowheads="1"/>
            </p:cNvSpPr>
            <p:nvPr/>
          </p:nvSpPr>
          <p:spPr bwMode="auto">
            <a:xfrm rot="5400000">
              <a:off x="1294" y="1554"/>
              <a:ext cx="430" cy="1822"/>
            </a:xfrm>
            <a:prstGeom prst="cube">
              <a:avLst>
                <a:gd name="adj" fmla="val 16056"/>
              </a:avLst>
            </a:prstGeom>
            <a:solidFill>
              <a:srgbClr val="D49FFF"/>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Company</a:t>
              </a:r>
            </a:p>
            <a:p>
              <a:pPr algn="ctr" defTabSz="857250">
                <a:spcBef>
                  <a:spcPct val="0"/>
                </a:spcBef>
              </a:pPr>
              <a:r>
                <a:rPr lang="en-US" b="1">
                  <a:solidFill>
                    <a:srgbClr val="000000"/>
                  </a:solidFill>
                  <a:latin typeface="Arial" pitchFamily="-112" charset="0"/>
                </a:rPr>
                <a:t>Marketing Mix 2</a:t>
              </a:r>
            </a:p>
          </p:txBody>
        </p:sp>
        <p:sp>
          <p:nvSpPr>
            <p:cNvPr id="435215" name="AutoShape 15"/>
            <p:cNvSpPr>
              <a:spLocks noChangeArrowheads="1"/>
            </p:cNvSpPr>
            <p:nvPr/>
          </p:nvSpPr>
          <p:spPr bwMode="auto">
            <a:xfrm rot="5400000">
              <a:off x="1299" y="1911"/>
              <a:ext cx="420" cy="1822"/>
            </a:xfrm>
            <a:prstGeom prst="cube">
              <a:avLst>
                <a:gd name="adj" fmla="val 16056"/>
              </a:avLst>
            </a:prstGeom>
            <a:solidFill>
              <a:srgbClr val="A2FFA3"/>
            </a:solidFill>
            <a:ln w="12700">
              <a:solidFill>
                <a:srgbClr val="000000"/>
              </a:solidFill>
              <a:miter lim="800000"/>
              <a:headEnd/>
              <a:tailEnd/>
            </a:ln>
            <a:effectLst>
              <a:outerShdw blurRad="63500" dist="89803" dir="2700000" algn="ctr" rotWithShape="0">
                <a:schemeClr val="bg2">
                  <a:alpha val="74998"/>
                </a:schemeClr>
              </a:outerShdw>
            </a:effectLst>
          </p:spPr>
          <p:txBody>
            <a:bodyPr rot="10800000" vert="eaVert" wrap="none" lIns="87312" tIns="44450" rIns="87312" bIns="44450" anchor="ctr">
              <a:prstTxWarp prst="textNoShape">
                <a:avLst/>
              </a:prstTxWarp>
            </a:bodyPr>
            <a:lstStyle/>
            <a:p>
              <a:pPr algn="ctr" defTabSz="857250">
                <a:spcBef>
                  <a:spcPct val="0"/>
                </a:spcBef>
              </a:pPr>
              <a:r>
                <a:rPr lang="en-US" b="1">
                  <a:solidFill>
                    <a:srgbClr val="000000"/>
                  </a:solidFill>
                  <a:latin typeface="Arial" pitchFamily="-112" charset="0"/>
                </a:rPr>
                <a:t>Company</a:t>
              </a:r>
            </a:p>
            <a:p>
              <a:pPr algn="ctr" defTabSz="857250">
                <a:spcBef>
                  <a:spcPct val="0"/>
                </a:spcBef>
              </a:pPr>
              <a:r>
                <a:rPr lang="en-US" b="1">
                  <a:solidFill>
                    <a:srgbClr val="000000"/>
                  </a:solidFill>
                  <a:latin typeface="Arial" pitchFamily="-112" charset="0"/>
                </a:rPr>
                <a:t>Marketing Mix 3</a:t>
              </a:r>
            </a:p>
          </p:txBody>
        </p:sp>
        <p:sp>
          <p:nvSpPr>
            <p:cNvPr id="435216" name="AutoShape 16"/>
            <p:cNvSpPr>
              <a:spLocks noChangeArrowheads="1"/>
            </p:cNvSpPr>
            <p:nvPr/>
          </p:nvSpPr>
          <p:spPr bwMode="auto">
            <a:xfrm rot="5400000">
              <a:off x="4163" y="307"/>
              <a:ext cx="736" cy="1786"/>
            </a:xfrm>
            <a:prstGeom prst="cube">
              <a:avLst>
                <a:gd name="adj" fmla="val 10366"/>
              </a:avLst>
            </a:prstGeom>
            <a:solidFill>
              <a:srgbClr val="A2FFA3"/>
            </a:solidFill>
            <a:ln w="12700">
              <a:solidFill>
                <a:schemeClr val="tx1"/>
              </a:solidFill>
              <a:miter lim="800000"/>
              <a:headEnd/>
              <a:tailEnd/>
            </a:ln>
            <a:effectLst>
              <a:outerShdw blurRad="63500" dist="107763" dir="2700000" algn="ctr" rotWithShape="0">
                <a:schemeClr val="bg2">
                  <a:alpha val="74998"/>
                </a:schemeClr>
              </a:outerShdw>
            </a:effectLst>
          </p:spPr>
          <p:txBody>
            <a:bodyPr rot="10800000" vert="eaVert" wrap="none" lIns="90488" tIns="44450" rIns="90488" bIns="44450" anchor="ctr">
              <a:prstTxWarp prst="textNoShape">
                <a:avLst/>
              </a:prstTxWarp>
            </a:bodyPr>
            <a:lstStyle/>
            <a:p>
              <a:pPr algn="ctr">
                <a:lnSpc>
                  <a:spcPct val="90000"/>
                </a:lnSpc>
                <a:spcBef>
                  <a:spcPct val="0"/>
                </a:spcBef>
              </a:pPr>
              <a:r>
                <a:rPr lang="en-US" b="1">
                  <a:latin typeface="Arial" pitchFamily="-112" charset="0"/>
                </a:rPr>
                <a:t>Market</a:t>
              </a:r>
            </a:p>
          </p:txBody>
        </p:sp>
        <p:sp>
          <p:nvSpPr>
            <p:cNvPr id="435217" name="Line 17"/>
            <p:cNvSpPr>
              <a:spLocks noChangeShapeType="1"/>
            </p:cNvSpPr>
            <p:nvPr/>
          </p:nvSpPr>
          <p:spPr bwMode="auto">
            <a:xfrm>
              <a:off x="2332" y="1265"/>
              <a:ext cx="1278" cy="0"/>
            </a:xfrm>
            <a:prstGeom prst="line">
              <a:avLst/>
            </a:prstGeom>
            <a:noFill/>
            <a:ln w="25400">
              <a:solidFill>
                <a:schemeClr val="tx1"/>
              </a:solidFill>
              <a:round/>
              <a:headEnd/>
              <a:tailEnd type="triangle" w="med" len="med"/>
            </a:ln>
            <a:effectLst/>
          </p:spPr>
          <p:txBody>
            <a:bodyPr wrap="none" anchor="ctr">
              <a:prstTxWarp prst="textNoShape">
                <a:avLst/>
              </a:prstTxWarp>
            </a:bodyPr>
            <a:lstStyle/>
            <a:p>
              <a:endParaRPr lang="en-US"/>
            </a:p>
          </p:txBody>
        </p:sp>
        <p:sp>
          <p:nvSpPr>
            <p:cNvPr id="435218" name="Line 18"/>
            <p:cNvSpPr>
              <a:spLocks noChangeShapeType="1"/>
            </p:cNvSpPr>
            <p:nvPr/>
          </p:nvSpPr>
          <p:spPr bwMode="auto">
            <a:xfrm>
              <a:off x="2402" y="2100"/>
              <a:ext cx="1220" cy="0"/>
            </a:xfrm>
            <a:prstGeom prst="line">
              <a:avLst/>
            </a:prstGeom>
            <a:noFill/>
            <a:ln w="25400">
              <a:solidFill>
                <a:schemeClr val="tx1"/>
              </a:solidFill>
              <a:round/>
              <a:headEnd/>
              <a:tailEnd type="triangle" w="med" len="med"/>
            </a:ln>
            <a:effectLst/>
          </p:spPr>
          <p:txBody>
            <a:bodyPr wrap="none" anchor="ctr">
              <a:prstTxWarp prst="textNoShape">
                <a:avLst/>
              </a:prstTxWarp>
            </a:bodyPr>
            <a:lstStyle/>
            <a:p>
              <a:endParaRPr lang="en-US"/>
            </a:p>
          </p:txBody>
        </p:sp>
        <p:sp>
          <p:nvSpPr>
            <p:cNvPr id="435219" name="Line 19"/>
            <p:cNvSpPr>
              <a:spLocks noChangeShapeType="1"/>
            </p:cNvSpPr>
            <p:nvPr/>
          </p:nvSpPr>
          <p:spPr bwMode="auto">
            <a:xfrm>
              <a:off x="2402" y="2434"/>
              <a:ext cx="1220" cy="0"/>
            </a:xfrm>
            <a:prstGeom prst="line">
              <a:avLst/>
            </a:prstGeom>
            <a:noFill/>
            <a:ln w="25400">
              <a:solidFill>
                <a:schemeClr val="tx1"/>
              </a:solidFill>
              <a:round/>
              <a:headEnd/>
              <a:tailEnd type="triangle" w="med" len="med"/>
            </a:ln>
            <a:effectLst/>
          </p:spPr>
          <p:txBody>
            <a:bodyPr wrap="none" anchor="ctr">
              <a:prstTxWarp prst="textNoShape">
                <a:avLst/>
              </a:prstTxWarp>
            </a:bodyPr>
            <a:lstStyle/>
            <a:p>
              <a:endParaRPr lang="en-US"/>
            </a:p>
          </p:txBody>
        </p:sp>
        <p:sp>
          <p:nvSpPr>
            <p:cNvPr id="435220" name="Line 20"/>
            <p:cNvSpPr>
              <a:spLocks noChangeShapeType="1"/>
            </p:cNvSpPr>
            <p:nvPr/>
          </p:nvSpPr>
          <p:spPr bwMode="auto">
            <a:xfrm>
              <a:off x="2402" y="2803"/>
              <a:ext cx="1220" cy="0"/>
            </a:xfrm>
            <a:prstGeom prst="line">
              <a:avLst/>
            </a:prstGeom>
            <a:noFill/>
            <a:ln w="25400">
              <a:solidFill>
                <a:schemeClr val="tx1"/>
              </a:solidFill>
              <a:round/>
              <a:headEnd/>
              <a:tailEnd type="triangle" w="med" len="med"/>
            </a:ln>
            <a:effectLst/>
          </p:spPr>
          <p:txBody>
            <a:bodyPr wrap="none" anchor="ctr">
              <a:prstTxWarp prst="textNoShape">
                <a:avLst/>
              </a:prstTxWarp>
            </a:bodyPr>
            <a:lstStyle/>
            <a:p>
              <a:endParaRPr lang="en-US"/>
            </a:p>
          </p:txBody>
        </p:sp>
        <p:sp>
          <p:nvSpPr>
            <p:cNvPr id="435221" name="Line 21"/>
            <p:cNvSpPr>
              <a:spLocks noChangeShapeType="1"/>
            </p:cNvSpPr>
            <p:nvPr/>
          </p:nvSpPr>
          <p:spPr bwMode="auto">
            <a:xfrm>
              <a:off x="2320" y="3839"/>
              <a:ext cx="1302" cy="0"/>
            </a:xfrm>
            <a:prstGeom prst="line">
              <a:avLst/>
            </a:prstGeom>
            <a:noFill/>
            <a:ln w="25400">
              <a:solidFill>
                <a:schemeClr val="tx1"/>
              </a:solidFill>
              <a:round/>
              <a:headEnd/>
              <a:tailEnd type="triangle" w="med" len="med"/>
            </a:ln>
            <a:effectLst/>
          </p:spPr>
          <p:txBody>
            <a:bodyPr wrap="none" anchor="ctr">
              <a:prstTxWarp prst="textNoShape">
                <a:avLst/>
              </a:prstTxWarp>
            </a:bodyPr>
            <a:lstStyle/>
            <a:p>
              <a:endParaRPr lang="en-US"/>
            </a:p>
          </p:txBody>
        </p:sp>
        <p:sp>
          <p:nvSpPr>
            <p:cNvPr id="435222" name="Rectangle 22"/>
            <p:cNvSpPr>
              <a:spLocks noChangeArrowheads="1"/>
            </p:cNvSpPr>
            <p:nvPr/>
          </p:nvSpPr>
          <p:spPr bwMode="auto">
            <a:xfrm>
              <a:off x="1786" y="1649"/>
              <a:ext cx="1766" cy="225"/>
            </a:xfrm>
            <a:prstGeom prst="rect">
              <a:avLst/>
            </a:prstGeom>
            <a:noFill/>
            <a:ln w="12700">
              <a:noFill/>
              <a:miter lim="800000"/>
              <a:headEnd/>
              <a:tailEnd/>
            </a:ln>
            <a:effectLst/>
          </p:spPr>
          <p:txBody>
            <a:bodyPr wrap="none" lIns="90488" tIns="44450" rIns="90488" bIns="44450">
              <a:prstTxWarp prst="textNoShape">
                <a:avLst/>
              </a:prstTxWarp>
              <a:spAutoFit/>
            </a:bodyPr>
            <a:lstStyle/>
            <a:p>
              <a:pPr>
                <a:lnSpc>
                  <a:spcPct val="90000"/>
                </a:lnSpc>
                <a:spcBef>
                  <a:spcPct val="0"/>
                </a:spcBef>
              </a:pPr>
              <a:r>
                <a:rPr lang="en-US" b="1">
                  <a:latin typeface="Arial" pitchFamily="-112" charset="0"/>
                </a:rPr>
                <a:t>A.  Undifferentiated Marketing</a:t>
              </a:r>
            </a:p>
          </p:txBody>
        </p:sp>
        <p:sp>
          <p:nvSpPr>
            <p:cNvPr id="435223" name="Rectangle 23"/>
            <p:cNvSpPr>
              <a:spLocks noChangeArrowheads="1"/>
            </p:cNvSpPr>
            <p:nvPr/>
          </p:nvSpPr>
          <p:spPr bwMode="auto">
            <a:xfrm>
              <a:off x="1751" y="3069"/>
              <a:ext cx="1625" cy="225"/>
            </a:xfrm>
            <a:prstGeom prst="rect">
              <a:avLst/>
            </a:prstGeom>
            <a:noFill/>
            <a:ln w="12700">
              <a:noFill/>
              <a:miter lim="800000"/>
              <a:headEnd/>
              <a:tailEnd/>
            </a:ln>
            <a:effectLst/>
          </p:spPr>
          <p:txBody>
            <a:bodyPr wrap="none" lIns="90488" tIns="44450" rIns="90488" bIns="44450">
              <a:prstTxWarp prst="textNoShape">
                <a:avLst/>
              </a:prstTxWarp>
              <a:spAutoFit/>
            </a:bodyPr>
            <a:lstStyle/>
            <a:p>
              <a:pPr>
                <a:lnSpc>
                  <a:spcPct val="90000"/>
                </a:lnSpc>
                <a:spcBef>
                  <a:spcPct val="0"/>
                </a:spcBef>
              </a:pPr>
              <a:r>
                <a:rPr lang="en-US" b="1">
                  <a:latin typeface="Arial" pitchFamily="-112" charset="0"/>
                </a:rPr>
                <a:t>B.  Differentiated Marketing</a:t>
              </a:r>
            </a:p>
          </p:txBody>
        </p:sp>
        <p:sp>
          <p:nvSpPr>
            <p:cNvPr id="435224" name="Rectangle 24"/>
            <p:cNvSpPr>
              <a:spLocks noChangeArrowheads="1"/>
            </p:cNvSpPr>
            <p:nvPr/>
          </p:nvSpPr>
          <p:spPr bwMode="auto">
            <a:xfrm>
              <a:off x="1751" y="4437"/>
              <a:ext cx="1625" cy="225"/>
            </a:xfrm>
            <a:prstGeom prst="rect">
              <a:avLst/>
            </a:prstGeom>
            <a:noFill/>
            <a:ln w="12700">
              <a:noFill/>
              <a:miter lim="800000"/>
              <a:headEnd/>
              <a:tailEnd/>
            </a:ln>
            <a:effectLst/>
          </p:spPr>
          <p:txBody>
            <a:bodyPr wrap="none" lIns="90488" tIns="44450" rIns="90488" bIns="44450">
              <a:prstTxWarp prst="textNoShape">
                <a:avLst/>
              </a:prstTxWarp>
              <a:spAutoFit/>
            </a:bodyPr>
            <a:lstStyle/>
            <a:p>
              <a:pPr>
                <a:lnSpc>
                  <a:spcPct val="90000"/>
                </a:lnSpc>
                <a:spcBef>
                  <a:spcPct val="0"/>
                </a:spcBef>
              </a:pPr>
              <a:r>
                <a:rPr lang="en-US" b="1">
                  <a:latin typeface="Arial" pitchFamily="-112" charset="0"/>
                </a:rPr>
                <a:t>C.  Concentrated Marketing</a:t>
              </a:r>
            </a:p>
          </p:txBody>
        </p:sp>
      </p:gr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5E0988-A17C-E94C-880B-95D9B2FC79F7}" type="datetime4">
              <a:rPr lang="en-US"/>
              <a:pPr/>
              <a:t>August 24, 2020</a:t>
            </a:fld>
            <a:endParaRPr lang="en-US" dirty="0"/>
          </a:p>
        </p:txBody>
      </p:sp>
      <p:sp>
        <p:nvSpPr>
          <p:cNvPr id="5" name="Slide Number Placeholder 5"/>
          <p:cNvSpPr>
            <a:spLocks noGrp="1"/>
          </p:cNvSpPr>
          <p:nvPr>
            <p:ph type="sldNum" sz="quarter" idx="12"/>
          </p:nvPr>
        </p:nvSpPr>
        <p:spPr/>
        <p:txBody>
          <a:bodyPr/>
          <a:lstStyle/>
          <a:p>
            <a:fld id="{3021C80B-5126-754A-B090-74BA66492FD9}" type="slidenum">
              <a:rPr lang="en-US"/>
              <a:pPr/>
              <a:t>95</a:t>
            </a:fld>
            <a:endParaRPr lang="en-US"/>
          </a:p>
        </p:txBody>
      </p:sp>
      <p:sp>
        <p:nvSpPr>
          <p:cNvPr id="439300" name="Rectangle 4"/>
          <p:cNvSpPr>
            <a:spLocks noGrp="1" noChangeArrowheads="1"/>
          </p:cNvSpPr>
          <p:nvPr>
            <p:ph type="body" idx="1"/>
          </p:nvPr>
        </p:nvSpPr>
        <p:spPr>
          <a:xfrm>
            <a:off x="685800" y="1752600"/>
            <a:ext cx="8001000" cy="4114800"/>
          </a:xfrm>
          <a:noFill/>
          <a:ln/>
        </p:spPr>
        <p:txBody>
          <a:bodyPr>
            <a:normAutofit lnSpcReduction="10000"/>
          </a:bodyPr>
          <a:lstStyle/>
          <a:p>
            <a:pPr marL="457200" indent="-457200">
              <a:buFontTx/>
              <a:buAutoNum type="arabicPeriod"/>
            </a:pPr>
            <a:r>
              <a:rPr lang="en-US" dirty="0"/>
              <a:t>Single-Segment Concentration - niche  Product Specialization  </a:t>
            </a:r>
          </a:p>
          <a:p>
            <a:pPr marL="457200" indent="-457200">
              <a:buFontTx/>
              <a:buAutoNum type="arabicPeriod"/>
            </a:pPr>
            <a:r>
              <a:rPr lang="en-US" dirty="0"/>
              <a:t>Market Specialization -                                         market, different products</a:t>
            </a:r>
          </a:p>
          <a:p>
            <a:pPr marL="457200" indent="-457200">
              <a:buFontTx/>
              <a:buAutoNum type="arabicPeriod"/>
            </a:pPr>
            <a:r>
              <a:rPr lang="en-US" dirty="0"/>
              <a:t>Selective Specialization -                                    different segments each matching the firm’s competitive advantages</a:t>
            </a:r>
          </a:p>
          <a:p>
            <a:pPr marL="457200" indent="-457200">
              <a:buFontTx/>
              <a:buAutoNum type="arabicPeriod"/>
            </a:pPr>
            <a:r>
              <a:rPr lang="en-US" dirty="0"/>
              <a:t>Full Coverage - all products, all markets</a:t>
            </a:r>
          </a:p>
        </p:txBody>
      </p:sp>
      <p:sp>
        <p:nvSpPr>
          <p:cNvPr id="439301" name="Rectangle 5"/>
          <p:cNvSpPr>
            <a:spLocks noGrp="1" noChangeArrowheads="1"/>
          </p:cNvSpPr>
          <p:nvPr>
            <p:ph type="title"/>
          </p:nvPr>
        </p:nvSpPr>
        <p:spPr>
          <a:noFill/>
          <a:ln/>
          <a:effectLst>
            <a:outerShdw blurRad="63500" dist="13470" dir="2700000" algn="ctr" rotWithShape="0">
              <a:schemeClr val="bg2">
                <a:alpha val="74998"/>
              </a:schemeClr>
            </a:outerShdw>
          </a:effectLst>
        </p:spPr>
        <p:txBody>
          <a:bodyPr>
            <a:normAutofit fontScale="90000"/>
          </a:bodyPr>
          <a:lstStyle/>
          <a:p>
            <a:r>
              <a:rPr lang="en-US"/>
              <a:t>Five Patterns of Target Market Selection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39300">
                                            <p:txEl>
                                              <p:pRg st="0" end="0"/>
                                            </p:txEl>
                                          </p:spTgt>
                                        </p:tgtEl>
                                        <p:attrNameLst>
                                          <p:attrName>style.visibility</p:attrName>
                                        </p:attrNameLst>
                                      </p:cBhvr>
                                      <p:to>
                                        <p:strVal val="visible"/>
                                      </p:to>
                                    </p:set>
                                    <p:animEffect transition="in" filter="wipe(up)">
                                      <p:cBhvr>
                                        <p:cTn id="7" dur="500"/>
                                        <p:tgtEl>
                                          <p:spTgt spid="43930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39300">
                                            <p:txEl>
                                              <p:pRg st="1" end="1"/>
                                            </p:txEl>
                                          </p:spTgt>
                                        </p:tgtEl>
                                        <p:attrNameLst>
                                          <p:attrName>style.visibility</p:attrName>
                                        </p:attrNameLst>
                                      </p:cBhvr>
                                      <p:to>
                                        <p:strVal val="visible"/>
                                      </p:to>
                                    </p:set>
                                    <p:animEffect transition="in" filter="wipe(up)">
                                      <p:cBhvr>
                                        <p:cTn id="12" dur="500"/>
                                        <p:tgtEl>
                                          <p:spTgt spid="43930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39300">
                                            <p:txEl>
                                              <p:pRg st="2" end="2"/>
                                            </p:txEl>
                                          </p:spTgt>
                                        </p:tgtEl>
                                        <p:attrNameLst>
                                          <p:attrName>style.visibility</p:attrName>
                                        </p:attrNameLst>
                                      </p:cBhvr>
                                      <p:to>
                                        <p:strVal val="visible"/>
                                      </p:to>
                                    </p:set>
                                    <p:animEffect transition="in" filter="wipe(up)">
                                      <p:cBhvr>
                                        <p:cTn id="17" dur="500"/>
                                        <p:tgtEl>
                                          <p:spTgt spid="43930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39300">
                                            <p:txEl>
                                              <p:pRg st="3" end="3"/>
                                            </p:txEl>
                                          </p:spTgt>
                                        </p:tgtEl>
                                        <p:attrNameLst>
                                          <p:attrName>style.visibility</p:attrName>
                                        </p:attrNameLst>
                                      </p:cBhvr>
                                      <p:to>
                                        <p:strVal val="visible"/>
                                      </p:to>
                                    </p:set>
                                    <p:animEffect transition="in" filter="wipe(up)">
                                      <p:cBhvr>
                                        <p:cTn id="22" dur="500"/>
                                        <p:tgtEl>
                                          <p:spTgt spid="43930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300" grpId="0" build="p" autoUpdateAnimBg="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Date Placeholder 3"/>
          <p:cNvSpPr>
            <a:spLocks noGrp="1"/>
          </p:cNvSpPr>
          <p:nvPr>
            <p:ph type="dt" sz="half" idx="10"/>
          </p:nvPr>
        </p:nvSpPr>
        <p:spPr/>
        <p:txBody>
          <a:bodyPr/>
          <a:lstStyle/>
          <a:p>
            <a:fld id="{E13B559E-F6F5-4C48-BA17-CBCF26C35810}" type="datetime4">
              <a:rPr lang="en-US"/>
              <a:pPr/>
              <a:t>August 24, 2020</a:t>
            </a:fld>
            <a:endParaRPr lang="en-US"/>
          </a:p>
        </p:txBody>
      </p:sp>
      <p:sp>
        <p:nvSpPr>
          <p:cNvPr id="75" name="Slide Number Placeholder 5"/>
          <p:cNvSpPr>
            <a:spLocks noGrp="1"/>
          </p:cNvSpPr>
          <p:nvPr>
            <p:ph type="sldNum" sz="quarter" idx="12"/>
          </p:nvPr>
        </p:nvSpPr>
        <p:spPr/>
        <p:txBody>
          <a:bodyPr/>
          <a:lstStyle/>
          <a:p>
            <a:fld id="{161B6160-722A-A041-8E51-F892EF15DDBA}" type="slidenum">
              <a:rPr lang="en-US"/>
              <a:pPr/>
              <a:t>96</a:t>
            </a:fld>
            <a:endParaRPr lang="en-US"/>
          </a:p>
        </p:txBody>
      </p:sp>
      <p:grpSp>
        <p:nvGrpSpPr>
          <p:cNvPr id="2" name="Group 4"/>
          <p:cNvGrpSpPr>
            <a:grpSpLocks/>
          </p:cNvGrpSpPr>
          <p:nvPr/>
        </p:nvGrpSpPr>
        <p:grpSpPr bwMode="auto">
          <a:xfrm>
            <a:off x="152400" y="914400"/>
            <a:ext cx="8915400" cy="5033963"/>
            <a:chOff x="144" y="960"/>
            <a:chExt cx="5616" cy="3171"/>
          </a:xfrm>
        </p:grpSpPr>
        <p:grpSp>
          <p:nvGrpSpPr>
            <p:cNvPr id="3" name="Group 5"/>
            <p:cNvGrpSpPr>
              <a:grpSpLocks/>
            </p:cNvGrpSpPr>
            <p:nvPr/>
          </p:nvGrpSpPr>
          <p:grpSpPr bwMode="auto">
            <a:xfrm>
              <a:off x="359" y="960"/>
              <a:ext cx="1440" cy="1580"/>
              <a:chOff x="359" y="960"/>
              <a:chExt cx="1440" cy="1580"/>
            </a:xfrm>
          </p:grpSpPr>
          <p:sp>
            <p:nvSpPr>
              <p:cNvPr id="438278" name="Rectangle 6"/>
              <p:cNvSpPr>
                <a:spLocks noChangeArrowheads="1"/>
              </p:cNvSpPr>
              <p:nvPr/>
            </p:nvSpPr>
            <p:spPr bwMode="auto">
              <a:xfrm>
                <a:off x="868" y="1876"/>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grpSp>
            <p:nvGrpSpPr>
              <p:cNvPr id="4" name="Group 7"/>
              <p:cNvGrpSpPr>
                <a:grpSpLocks/>
              </p:cNvGrpSpPr>
              <p:nvPr/>
            </p:nvGrpSpPr>
            <p:grpSpPr bwMode="auto">
              <a:xfrm>
                <a:off x="359" y="960"/>
                <a:ext cx="1440" cy="1580"/>
                <a:chOff x="359" y="960"/>
                <a:chExt cx="1440" cy="1580"/>
              </a:xfrm>
            </p:grpSpPr>
            <p:sp>
              <p:nvSpPr>
                <p:cNvPr id="438280" name="Rectangle 8"/>
                <p:cNvSpPr>
                  <a:spLocks noChangeArrowheads="1"/>
                </p:cNvSpPr>
                <p:nvPr/>
              </p:nvSpPr>
              <p:spPr bwMode="auto">
                <a:xfrm>
                  <a:off x="359" y="960"/>
                  <a:ext cx="1440" cy="384"/>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effectLst>
                        <a:outerShdw blurRad="38100" dist="38100" dir="2700000" algn="tl">
                          <a:srgbClr val="DDDDDD"/>
                        </a:outerShdw>
                      </a:effectLst>
                      <a:latin typeface="Arial" pitchFamily="-112" charset="0"/>
                    </a:rPr>
                    <a:t>Single-segment</a:t>
                  </a:r>
                </a:p>
                <a:p>
                  <a:pPr algn="ctr">
                    <a:lnSpc>
                      <a:spcPct val="75000"/>
                    </a:lnSpc>
                    <a:spcBef>
                      <a:spcPct val="0"/>
                    </a:spcBef>
                  </a:pPr>
                  <a:r>
                    <a:rPr lang="en-US" sz="1800" b="1">
                      <a:effectLst>
                        <a:outerShdw blurRad="38100" dist="38100" dir="2700000" algn="tl">
                          <a:srgbClr val="DDDDDD"/>
                        </a:outerShdw>
                      </a:effectLst>
                      <a:latin typeface="Arial" pitchFamily="-112" charset="0"/>
                    </a:rPr>
                    <a:t>concentration</a:t>
                  </a:r>
                </a:p>
              </p:txBody>
            </p:sp>
            <p:sp>
              <p:nvSpPr>
                <p:cNvPr id="438281" name="Rectangle 9"/>
                <p:cNvSpPr>
                  <a:spLocks noChangeArrowheads="1"/>
                </p:cNvSpPr>
                <p:nvPr/>
              </p:nvSpPr>
              <p:spPr bwMode="auto">
                <a:xfrm>
                  <a:off x="868"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2" name="Rectangle 10"/>
                <p:cNvSpPr>
                  <a:spLocks noChangeArrowheads="1"/>
                </p:cNvSpPr>
                <p:nvPr/>
              </p:nvSpPr>
              <p:spPr bwMode="auto">
                <a:xfrm>
                  <a:off x="1300"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3" name="Rectangle 11"/>
                <p:cNvSpPr>
                  <a:spLocks noChangeArrowheads="1"/>
                </p:cNvSpPr>
                <p:nvPr/>
              </p:nvSpPr>
              <p:spPr bwMode="auto">
                <a:xfrm>
                  <a:off x="1300" y="1876"/>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4" name="Rectangle 12"/>
                <p:cNvSpPr>
                  <a:spLocks noChangeArrowheads="1"/>
                </p:cNvSpPr>
                <p:nvPr/>
              </p:nvSpPr>
              <p:spPr bwMode="auto">
                <a:xfrm>
                  <a:off x="436"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5" name="Rectangle 13"/>
                <p:cNvSpPr>
                  <a:spLocks noChangeArrowheads="1"/>
                </p:cNvSpPr>
                <p:nvPr/>
              </p:nvSpPr>
              <p:spPr bwMode="auto">
                <a:xfrm>
                  <a:off x="868"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6" name="Rectangle 14"/>
                <p:cNvSpPr>
                  <a:spLocks noChangeArrowheads="1"/>
                </p:cNvSpPr>
                <p:nvPr/>
              </p:nvSpPr>
              <p:spPr bwMode="auto">
                <a:xfrm>
                  <a:off x="1300"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7" name="Rectangle 15"/>
                <p:cNvSpPr>
                  <a:spLocks noChangeArrowheads="1"/>
                </p:cNvSpPr>
                <p:nvPr/>
              </p:nvSpPr>
              <p:spPr bwMode="auto">
                <a:xfrm>
                  <a:off x="436"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88" name="Rectangle 16"/>
                <p:cNvSpPr>
                  <a:spLocks noChangeArrowheads="1"/>
                </p:cNvSpPr>
                <p:nvPr/>
              </p:nvSpPr>
              <p:spPr bwMode="auto">
                <a:xfrm>
                  <a:off x="436" y="1876"/>
                  <a:ext cx="424" cy="328"/>
                </a:xfrm>
                <a:prstGeom prst="rect">
                  <a:avLst/>
                </a:prstGeom>
                <a:solidFill>
                  <a:srgbClr val="FF00FF"/>
                </a:solidFill>
                <a:ln w="12700">
                  <a:solidFill>
                    <a:schemeClr val="tx1"/>
                  </a:solidFill>
                  <a:miter lim="800000"/>
                  <a:headEnd/>
                  <a:tailEnd/>
                </a:ln>
                <a:effectLst/>
              </p:spPr>
              <p:txBody>
                <a:bodyPr wrap="none" anchor="ctr">
                  <a:prstTxWarp prst="textNoShape">
                    <a:avLst/>
                  </a:prstTxWarp>
                </a:bodyPr>
                <a:lstStyle/>
                <a:p>
                  <a:endParaRPr lang="en-US"/>
                </a:p>
              </p:txBody>
            </p:sp>
          </p:grpSp>
        </p:grpSp>
        <p:grpSp>
          <p:nvGrpSpPr>
            <p:cNvPr id="5" name="Group 17"/>
            <p:cNvGrpSpPr>
              <a:grpSpLocks/>
            </p:cNvGrpSpPr>
            <p:nvPr/>
          </p:nvGrpSpPr>
          <p:grpSpPr bwMode="auto">
            <a:xfrm>
              <a:off x="4080" y="960"/>
              <a:ext cx="1680" cy="1580"/>
              <a:chOff x="4080" y="960"/>
              <a:chExt cx="1680" cy="1580"/>
            </a:xfrm>
          </p:grpSpPr>
          <p:sp>
            <p:nvSpPr>
              <p:cNvPr id="438290" name="Rectangle 18"/>
              <p:cNvSpPr>
                <a:spLocks noChangeArrowheads="1"/>
              </p:cNvSpPr>
              <p:nvPr/>
            </p:nvSpPr>
            <p:spPr bwMode="auto">
              <a:xfrm>
                <a:off x="4320" y="960"/>
                <a:ext cx="1440" cy="384"/>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effectLst>
                      <a:outerShdw blurRad="38100" dist="38100" dir="2700000" algn="tl">
                        <a:srgbClr val="DDDDDD"/>
                      </a:outerShdw>
                    </a:effectLst>
                    <a:latin typeface="Arial" pitchFamily="-112" charset="0"/>
                  </a:rPr>
                  <a:t>Product</a:t>
                </a:r>
              </a:p>
              <a:p>
                <a:pPr algn="ctr">
                  <a:lnSpc>
                    <a:spcPct val="75000"/>
                  </a:lnSpc>
                  <a:spcBef>
                    <a:spcPct val="0"/>
                  </a:spcBef>
                </a:pPr>
                <a:r>
                  <a:rPr lang="en-US" sz="1800" b="1">
                    <a:effectLst>
                      <a:outerShdw blurRad="38100" dist="38100" dir="2700000" algn="tl">
                        <a:srgbClr val="DDDDDD"/>
                      </a:outerShdw>
                    </a:effectLst>
                    <a:latin typeface="Arial" pitchFamily="-112" charset="0"/>
                  </a:rPr>
                  <a:t>specialization</a:t>
                </a:r>
              </a:p>
            </p:txBody>
          </p:sp>
          <p:sp>
            <p:nvSpPr>
              <p:cNvPr id="438291" name="Rectangle 19"/>
              <p:cNvSpPr>
                <a:spLocks noChangeArrowheads="1"/>
              </p:cNvSpPr>
              <p:nvPr/>
            </p:nvSpPr>
            <p:spPr bwMode="auto">
              <a:xfrm>
                <a:off x="4416" y="1344"/>
                <a:ext cx="1296" cy="192"/>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latin typeface="Arial" pitchFamily="-112" charset="0"/>
                  </a:rPr>
                  <a:t>M1   M2   M3 </a:t>
                </a:r>
              </a:p>
            </p:txBody>
          </p:sp>
          <p:sp>
            <p:nvSpPr>
              <p:cNvPr id="438292" name="Rectangle 20"/>
              <p:cNvSpPr>
                <a:spLocks noChangeArrowheads="1"/>
              </p:cNvSpPr>
              <p:nvPr/>
            </p:nvSpPr>
            <p:spPr bwMode="auto">
              <a:xfrm>
                <a:off x="4080" y="1536"/>
                <a:ext cx="288" cy="960"/>
              </a:xfrm>
              <a:prstGeom prst="rect">
                <a:avLst/>
              </a:prstGeom>
              <a:noFill/>
              <a:ln w="12700">
                <a:noFill/>
                <a:miter lim="800000"/>
                <a:headEnd/>
                <a:tailEnd/>
              </a:ln>
              <a:effectLst/>
            </p:spPr>
            <p:txBody>
              <a:bodyPr wrap="none" lIns="90488" tIns="44450" rIns="90488" bIns="44450">
                <a:prstTxWarp prst="textNoShape">
                  <a:avLst/>
                </a:prstTxWarp>
              </a:bodyPr>
              <a:lstStyle/>
              <a:p>
                <a:pPr algn="ctr">
                  <a:lnSpc>
                    <a:spcPct val="75000"/>
                  </a:lnSpc>
                  <a:spcBef>
                    <a:spcPct val="0"/>
                  </a:spcBef>
                </a:pPr>
                <a:r>
                  <a:rPr lang="en-US" sz="1800" b="1">
                    <a:latin typeface="Arial" pitchFamily="-112" charset="0"/>
                  </a:rPr>
                  <a:t>P1</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P2</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P3</a:t>
                </a:r>
              </a:p>
              <a:p>
                <a:pPr algn="ctr">
                  <a:lnSpc>
                    <a:spcPct val="75000"/>
                  </a:lnSpc>
                  <a:spcBef>
                    <a:spcPct val="0"/>
                  </a:spcBef>
                </a:pPr>
                <a:endParaRPr lang="en-US" sz="1800" b="1">
                  <a:latin typeface="Arial" pitchFamily="-112" charset="0"/>
                </a:endParaRPr>
              </a:p>
              <a:p>
                <a:pPr algn="ctr" latinLnBrk="1">
                  <a:lnSpc>
                    <a:spcPct val="75000"/>
                  </a:lnSpc>
                  <a:spcBef>
                    <a:spcPct val="0"/>
                  </a:spcBef>
                </a:pPr>
                <a:endParaRPr lang="en-US" sz="1800" b="1">
                  <a:latin typeface="Arial" pitchFamily="-112" charset="0"/>
                </a:endParaRPr>
              </a:p>
            </p:txBody>
          </p:sp>
          <p:sp>
            <p:nvSpPr>
              <p:cNvPr id="438293" name="Rectangle 21"/>
              <p:cNvSpPr>
                <a:spLocks noChangeArrowheads="1"/>
              </p:cNvSpPr>
              <p:nvPr/>
            </p:nvSpPr>
            <p:spPr bwMode="auto">
              <a:xfrm>
                <a:off x="5236"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94" name="Rectangle 22"/>
              <p:cNvSpPr>
                <a:spLocks noChangeArrowheads="1"/>
              </p:cNvSpPr>
              <p:nvPr/>
            </p:nvSpPr>
            <p:spPr bwMode="auto">
              <a:xfrm>
                <a:off x="4804"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95" name="Rectangle 23"/>
              <p:cNvSpPr>
                <a:spLocks noChangeArrowheads="1"/>
              </p:cNvSpPr>
              <p:nvPr/>
            </p:nvSpPr>
            <p:spPr bwMode="auto">
              <a:xfrm>
                <a:off x="4372"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96" name="Rectangle 24"/>
              <p:cNvSpPr>
                <a:spLocks noChangeArrowheads="1"/>
              </p:cNvSpPr>
              <p:nvPr/>
            </p:nvSpPr>
            <p:spPr bwMode="auto">
              <a:xfrm>
                <a:off x="5236" y="1876"/>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97" name="Rectangle 25"/>
              <p:cNvSpPr>
                <a:spLocks noChangeArrowheads="1"/>
              </p:cNvSpPr>
              <p:nvPr/>
            </p:nvSpPr>
            <p:spPr bwMode="auto">
              <a:xfrm>
                <a:off x="4804" y="1876"/>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98" name="Rectangle 26"/>
              <p:cNvSpPr>
                <a:spLocks noChangeArrowheads="1"/>
              </p:cNvSpPr>
              <p:nvPr/>
            </p:nvSpPr>
            <p:spPr bwMode="auto">
              <a:xfrm>
                <a:off x="4372" y="1876"/>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299" name="Rectangle 27"/>
              <p:cNvSpPr>
                <a:spLocks noChangeArrowheads="1"/>
              </p:cNvSpPr>
              <p:nvPr/>
            </p:nvSpPr>
            <p:spPr bwMode="auto">
              <a:xfrm>
                <a:off x="5236"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00" name="Rectangle 28"/>
              <p:cNvSpPr>
                <a:spLocks noChangeArrowheads="1"/>
              </p:cNvSpPr>
              <p:nvPr/>
            </p:nvSpPr>
            <p:spPr bwMode="auto">
              <a:xfrm>
                <a:off x="4804"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01" name="Rectangle 29"/>
              <p:cNvSpPr>
                <a:spLocks noChangeArrowheads="1"/>
              </p:cNvSpPr>
              <p:nvPr/>
            </p:nvSpPr>
            <p:spPr bwMode="auto">
              <a:xfrm>
                <a:off x="4372"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grpSp>
        <p:grpSp>
          <p:nvGrpSpPr>
            <p:cNvPr id="6" name="Group 30"/>
            <p:cNvGrpSpPr>
              <a:grpSpLocks/>
            </p:cNvGrpSpPr>
            <p:nvPr/>
          </p:nvGrpSpPr>
          <p:grpSpPr bwMode="auto">
            <a:xfrm>
              <a:off x="2016" y="967"/>
              <a:ext cx="1659" cy="1573"/>
              <a:chOff x="2016" y="967"/>
              <a:chExt cx="1659" cy="1573"/>
            </a:xfrm>
          </p:grpSpPr>
          <p:sp>
            <p:nvSpPr>
              <p:cNvPr id="438303" name="Rectangle 31"/>
              <p:cNvSpPr>
                <a:spLocks noChangeArrowheads="1"/>
              </p:cNvSpPr>
              <p:nvPr/>
            </p:nvSpPr>
            <p:spPr bwMode="auto">
              <a:xfrm>
                <a:off x="2235" y="967"/>
                <a:ext cx="1440" cy="384"/>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effectLst>
                      <a:outerShdw blurRad="38100" dist="38100" dir="2700000" algn="tl">
                        <a:srgbClr val="DDDDDD"/>
                      </a:outerShdw>
                    </a:effectLst>
                    <a:latin typeface="Arial" pitchFamily="-112" charset="0"/>
                  </a:rPr>
                  <a:t>Selective</a:t>
                </a:r>
              </a:p>
              <a:p>
                <a:pPr algn="ctr">
                  <a:lnSpc>
                    <a:spcPct val="75000"/>
                  </a:lnSpc>
                  <a:spcBef>
                    <a:spcPct val="0"/>
                  </a:spcBef>
                </a:pPr>
                <a:r>
                  <a:rPr lang="en-US" sz="1800" b="1">
                    <a:effectLst>
                      <a:outerShdw blurRad="38100" dist="38100" dir="2700000" algn="tl">
                        <a:srgbClr val="DDDDDD"/>
                      </a:outerShdw>
                    </a:effectLst>
                    <a:latin typeface="Arial" pitchFamily="-112" charset="0"/>
                  </a:rPr>
                  <a:t>specialization</a:t>
                </a:r>
              </a:p>
            </p:txBody>
          </p:sp>
          <p:sp>
            <p:nvSpPr>
              <p:cNvPr id="438304" name="Rectangle 32"/>
              <p:cNvSpPr>
                <a:spLocks noChangeArrowheads="1"/>
              </p:cNvSpPr>
              <p:nvPr/>
            </p:nvSpPr>
            <p:spPr bwMode="auto">
              <a:xfrm>
                <a:off x="2304" y="1296"/>
                <a:ext cx="1296" cy="192"/>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latin typeface="Arial" pitchFamily="-112" charset="0"/>
                  </a:rPr>
                  <a:t>M1   M2   M3 </a:t>
                </a:r>
              </a:p>
            </p:txBody>
          </p:sp>
          <p:sp>
            <p:nvSpPr>
              <p:cNvPr id="438305" name="Rectangle 33"/>
              <p:cNvSpPr>
                <a:spLocks noChangeArrowheads="1"/>
              </p:cNvSpPr>
              <p:nvPr/>
            </p:nvSpPr>
            <p:spPr bwMode="auto">
              <a:xfrm>
                <a:off x="2016" y="1536"/>
                <a:ext cx="288" cy="960"/>
              </a:xfrm>
              <a:prstGeom prst="rect">
                <a:avLst/>
              </a:prstGeom>
              <a:noFill/>
              <a:ln w="12700">
                <a:noFill/>
                <a:miter lim="800000"/>
                <a:headEnd/>
                <a:tailEnd/>
              </a:ln>
              <a:effectLst/>
            </p:spPr>
            <p:txBody>
              <a:bodyPr wrap="none" lIns="90488" tIns="44450" rIns="90488" bIns="44450">
                <a:prstTxWarp prst="textNoShape">
                  <a:avLst/>
                </a:prstTxWarp>
              </a:bodyPr>
              <a:lstStyle/>
              <a:p>
                <a:pPr algn="ctr">
                  <a:lnSpc>
                    <a:spcPct val="75000"/>
                  </a:lnSpc>
                  <a:spcBef>
                    <a:spcPct val="0"/>
                  </a:spcBef>
                </a:pPr>
                <a:r>
                  <a:rPr lang="en-US" sz="1800" b="1">
                    <a:latin typeface="Arial" pitchFamily="-112" charset="0"/>
                  </a:rPr>
                  <a:t>P1</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P2</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P3</a:t>
                </a:r>
              </a:p>
              <a:p>
                <a:pPr algn="ctr">
                  <a:lnSpc>
                    <a:spcPct val="75000"/>
                  </a:lnSpc>
                  <a:spcBef>
                    <a:spcPct val="0"/>
                  </a:spcBef>
                </a:pPr>
                <a:endParaRPr lang="en-US" sz="1800" b="1">
                  <a:latin typeface="Arial" pitchFamily="-112" charset="0"/>
                </a:endParaRPr>
              </a:p>
              <a:p>
                <a:pPr algn="ctr" latinLnBrk="1">
                  <a:lnSpc>
                    <a:spcPct val="75000"/>
                  </a:lnSpc>
                  <a:spcBef>
                    <a:spcPct val="0"/>
                  </a:spcBef>
                </a:pPr>
                <a:endParaRPr lang="en-US" sz="1800" b="1">
                  <a:latin typeface="Arial" pitchFamily="-112" charset="0"/>
                </a:endParaRPr>
              </a:p>
            </p:txBody>
          </p:sp>
          <p:sp>
            <p:nvSpPr>
              <p:cNvPr id="438306" name="Rectangle 34"/>
              <p:cNvSpPr>
                <a:spLocks noChangeArrowheads="1"/>
              </p:cNvSpPr>
              <p:nvPr/>
            </p:nvSpPr>
            <p:spPr bwMode="auto">
              <a:xfrm>
                <a:off x="3172"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07" name="Rectangle 35"/>
              <p:cNvSpPr>
                <a:spLocks noChangeArrowheads="1"/>
              </p:cNvSpPr>
              <p:nvPr/>
            </p:nvSpPr>
            <p:spPr bwMode="auto">
              <a:xfrm>
                <a:off x="2740" y="2212"/>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08" name="Rectangle 36"/>
              <p:cNvSpPr>
                <a:spLocks noChangeArrowheads="1"/>
              </p:cNvSpPr>
              <p:nvPr/>
            </p:nvSpPr>
            <p:spPr bwMode="auto">
              <a:xfrm>
                <a:off x="3172" y="1828"/>
                <a:ext cx="424" cy="376"/>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09" name="Rectangle 37"/>
              <p:cNvSpPr>
                <a:spLocks noChangeArrowheads="1"/>
              </p:cNvSpPr>
              <p:nvPr/>
            </p:nvSpPr>
            <p:spPr bwMode="auto">
              <a:xfrm>
                <a:off x="2740" y="1876"/>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10" name="Rectangle 38"/>
              <p:cNvSpPr>
                <a:spLocks noChangeArrowheads="1"/>
              </p:cNvSpPr>
              <p:nvPr/>
            </p:nvSpPr>
            <p:spPr bwMode="auto">
              <a:xfrm>
                <a:off x="2308" y="2212"/>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11" name="Rectangle 39"/>
              <p:cNvSpPr>
                <a:spLocks noChangeArrowheads="1"/>
              </p:cNvSpPr>
              <p:nvPr/>
            </p:nvSpPr>
            <p:spPr bwMode="auto">
              <a:xfrm>
                <a:off x="2308" y="1876"/>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12" name="Rectangle 40"/>
              <p:cNvSpPr>
                <a:spLocks noChangeArrowheads="1"/>
              </p:cNvSpPr>
              <p:nvPr/>
            </p:nvSpPr>
            <p:spPr bwMode="auto">
              <a:xfrm>
                <a:off x="3172" y="1540"/>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13" name="Rectangle 41"/>
              <p:cNvSpPr>
                <a:spLocks noChangeArrowheads="1"/>
              </p:cNvSpPr>
              <p:nvPr/>
            </p:nvSpPr>
            <p:spPr bwMode="auto">
              <a:xfrm>
                <a:off x="2740"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14" name="Rectangle 42"/>
              <p:cNvSpPr>
                <a:spLocks noChangeArrowheads="1"/>
              </p:cNvSpPr>
              <p:nvPr/>
            </p:nvSpPr>
            <p:spPr bwMode="auto">
              <a:xfrm>
                <a:off x="2308" y="1540"/>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grpSp>
        <p:grpSp>
          <p:nvGrpSpPr>
            <p:cNvPr id="7" name="Group 43"/>
            <p:cNvGrpSpPr>
              <a:grpSpLocks/>
            </p:cNvGrpSpPr>
            <p:nvPr/>
          </p:nvGrpSpPr>
          <p:grpSpPr bwMode="auto">
            <a:xfrm>
              <a:off x="4098" y="2650"/>
              <a:ext cx="1556" cy="1481"/>
              <a:chOff x="4098" y="2650"/>
              <a:chExt cx="1556" cy="1481"/>
            </a:xfrm>
          </p:grpSpPr>
          <p:sp>
            <p:nvSpPr>
              <p:cNvPr id="438316" name="Rectangle 44"/>
              <p:cNvSpPr>
                <a:spLocks noChangeArrowheads="1"/>
              </p:cNvSpPr>
              <p:nvPr/>
            </p:nvSpPr>
            <p:spPr bwMode="auto">
              <a:xfrm>
                <a:off x="4314" y="2931"/>
                <a:ext cx="1296" cy="192"/>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latin typeface="Arial" pitchFamily="-112" charset="0"/>
                  </a:rPr>
                  <a:t>M1   M2   M3 </a:t>
                </a:r>
              </a:p>
            </p:txBody>
          </p:sp>
          <p:sp>
            <p:nvSpPr>
              <p:cNvPr id="438317" name="Rectangle 45"/>
              <p:cNvSpPr>
                <a:spLocks noChangeArrowheads="1"/>
              </p:cNvSpPr>
              <p:nvPr/>
            </p:nvSpPr>
            <p:spPr bwMode="auto">
              <a:xfrm>
                <a:off x="4389" y="2650"/>
                <a:ext cx="1248" cy="288"/>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effectLst>
                      <a:outerShdw blurRad="38100" dist="38100" dir="2700000" algn="tl">
                        <a:srgbClr val="DDDDDD"/>
                      </a:outerShdw>
                    </a:effectLst>
                    <a:latin typeface="Arial" pitchFamily="-112" charset="0"/>
                  </a:rPr>
                  <a:t>Full market</a:t>
                </a:r>
              </a:p>
              <a:p>
                <a:pPr algn="ctr">
                  <a:lnSpc>
                    <a:spcPct val="75000"/>
                  </a:lnSpc>
                  <a:spcBef>
                    <a:spcPct val="0"/>
                  </a:spcBef>
                </a:pPr>
                <a:r>
                  <a:rPr lang="en-US" sz="1800" b="1">
                    <a:effectLst>
                      <a:outerShdw blurRad="38100" dist="38100" dir="2700000" algn="tl">
                        <a:srgbClr val="DDDDDD"/>
                      </a:outerShdw>
                    </a:effectLst>
                    <a:latin typeface="Arial" pitchFamily="-112" charset="0"/>
                  </a:rPr>
                  <a:t>coverage</a:t>
                </a:r>
              </a:p>
            </p:txBody>
          </p:sp>
          <p:sp>
            <p:nvSpPr>
              <p:cNvPr id="438318" name="Rectangle 46"/>
              <p:cNvSpPr>
                <a:spLocks noChangeArrowheads="1"/>
              </p:cNvSpPr>
              <p:nvPr/>
            </p:nvSpPr>
            <p:spPr bwMode="auto">
              <a:xfrm>
                <a:off x="5230" y="3799"/>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19" name="Rectangle 47"/>
              <p:cNvSpPr>
                <a:spLocks noChangeArrowheads="1"/>
              </p:cNvSpPr>
              <p:nvPr/>
            </p:nvSpPr>
            <p:spPr bwMode="auto">
              <a:xfrm>
                <a:off x="5230" y="3463"/>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0" name="Rectangle 48"/>
              <p:cNvSpPr>
                <a:spLocks noChangeArrowheads="1"/>
              </p:cNvSpPr>
              <p:nvPr/>
            </p:nvSpPr>
            <p:spPr bwMode="auto">
              <a:xfrm>
                <a:off x="5230" y="3127"/>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1" name="Rectangle 49"/>
              <p:cNvSpPr>
                <a:spLocks noChangeArrowheads="1"/>
              </p:cNvSpPr>
              <p:nvPr/>
            </p:nvSpPr>
            <p:spPr bwMode="auto">
              <a:xfrm>
                <a:off x="4798" y="3799"/>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2" name="Rectangle 50"/>
              <p:cNvSpPr>
                <a:spLocks noChangeArrowheads="1"/>
              </p:cNvSpPr>
              <p:nvPr/>
            </p:nvSpPr>
            <p:spPr bwMode="auto">
              <a:xfrm>
                <a:off x="4798" y="3463"/>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3" name="Rectangle 51"/>
              <p:cNvSpPr>
                <a:spLocks noChangeArrowheads="1"/>
              </p:cNvSpPr>
              <p:nvPr/>
            </p:nvSpPr>
            <p:spPr bwMode="auto">
              <a:xfrm>
                <a:off x="4798" y="3127"/>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4" name="Rectangle 52"/>
              <p:cNvSpPr>
                <a:spLocks noChangeArrowheads="1"/>
              </p:cNvSpPr>
              <p:nvPr/>
            </p:nvSpPr>
            <p:spPr bwMode="auto">
              <a:xfrm>
                <a:off x="4366" y="3127"/>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5" name="Rectangle 53"/>
              <p:cNvSpPr>
                <a:spLocks noChangeArrowheads="1"/>
              </p:cNvSpPr>
              <p:nvPr/>
            </p:nvSpPr>
            <p:spPr bwMode="auto">
              <a:xfrm>
                <a:off x="4366" y="3463"/>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6" name="Rectangle 54"/>
              <p:cNvSpPr>
                <a:spLocks noChangeArrowheads="1"/>
              </p:cNvSpPr>
              <p:nvPr/>
            </p:nvSpPr>
            <p:spPr bwMode="auto">
              <a:xfrm>
                <a:off x="4366" y="3799"/>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27" name="Rectangle 55"/>
              <p:cNvSpPr>
                <a:spLocks noChangeArrowheads="1"/>
              </p:cNvSpPr>
              <p:nvPr/>
            </p:nvSpPr>
            <p:spPr bwMode="auto">
              <a:xfrm>
                <a:off x="4098" y="3171"/>
                <a:ext cx="240" cy="960"/>
              </a:xfrm>
              <a:prstGeom prst="rect">
                <a:avLst/>
              </a:prstGeom>
              <a:noFill/>
              <a:ln w="12700">
                <a:noFill/>
                <a:miter lim="800000"/>
                <a:headEnd/>
                <a:tailEnd/>
              </a:ln>
              <a:effectLst/>
            </p:spPr>
            <p:txBody>
              <a:bodyPr wrap="none" lIns="90488" tIns="44450" rIns="90488" bIns="44450">
                <a:prstTxWarp prst="textNoShape">
                  <a:avLst/>
                </a:prstTxWarp>
              </a:bodyPr>
              <a:lstStyle/>
              <a:p>
                <a:pPr algn="ctr">
                  <a:lnSpc>
                    <a:spcPct val="75000"/>
                  </a:lnSpc>
                  <a:spcBef>
                    <a:spcPct val="0"/>
                  </a:spcBef>
                </a:pPr>
                <a:r>
                  <a:rPr lang="en-US" sz="1800" b="1">
                    <a:latin typeface="Arial" pitchFamily="-112" charset="0"/>
                  </a:rPr>
                  <a:t>P1</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P2</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P3</a:t>
                </a:r>
              </a:p>
            </p:txBody>
          </p:sp>
        </p:grpSp>
        <p:grpSp>
          <p:nvGrpSpPr>
            <p:cNvPr id="8" name="Group 56"/>
            <p:cNvGrpSpPr>
              <a:grpSpLocks/>
            </p:cNvGrpSpPr>
            <p:nvPr/>
          </p:nvGrpSpPr>
          <p:grpSpPr bwMode="auto">
            <a:xfrm>
              <a:off x="2106" y="2595"/>
              <a:ext cx="1632" cy="1536"/>
              <a:chOff x="2106" y="2595"/>
              <a:chExt cx="1632" cy="1536"/>
            </a:xfrm>
          </p:grpSpPr>
          <p:sp>
            <p:nvSpPr>
              <p:cNvPr id="438329" name="Rectangle 57"/>
              <p:cNvSpPr>
                <a:spLocks noChangeArrowheads="1"/>
              </p:cNvSpPr>
              <p:nvPr/>
            </p:nvSpPr>
            <p:spPr bwMode="auto">
              <a:xfrm>
                <a:off x="2442" y="2595"/>
                <a:ext cx="1296" cy="336"/>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effectLst>
                      <a:outerShdw blurRad="38100" dist="38100" dir="2700000" algn="tl">
                        <a:srgbClr val="DDDDDD"/>
                      </a:outerShdw>
                    </a:effectLst>
                    <a:latin typeface="Arial" pitchFamily="-112" charset="0"/>
                  </a:rPr>
                  <a:t>Market</a:t>
                </a:r>
              </a:p>
              <a:p>
                <a:pPr algn="ctr">
                  <a:lnSpc>
                    <a:spcPct val="75000"/>
                  </a:lnSpc>
                  <a:spcBef>
                    <a:spcPct val="0"/>
                  </a:spcBef>
                </a:pPr>
                <a:r>
                  <a:rPr lang="en-US" sz="1800" b="1">
                    <a:effectLst>
                      <a:outerShdw blurRad="38100" dist="38100" dir="2700000" algn="tl">
                        <a:srgbClr val="DDDDDD"/>
                      </a:outerShdw>
                    </a:effectLst>
                    <a:latin typeface="Arial" pitchFamily="-112" charset="0"/>
                  </a:rPr>
                  <a:t>specialization</a:t>
                </a:r>
              </a:p>
            </p:txBody>
          </p:sp>
          <p:sp>
            <p:nvSpPr>
              <p:cNvPr id="438330" name="Rectangle 58"/>
              <p:cNvSpPr>
                <a:spLocks noChangeArrowheads="1"/>
              </p:cNvSpPr>
              <p:nvPr/>
            </p:nvSpPr>
            <p:spPr bwMode="auto">
              <a:xfrm>
                <a:off x="3310" y="3799"/>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1" name="Rectangle 59"/>
              <p:cNvSpPr>
                <a:spLocks noChangeArrowheads="1"/>
              </p:cNvSpPr>
              <p:nvPr/>
            </p:nvSpPr>
            <p:spPr bwMode="auto">
              <a:xfrm>
                <a:off x="3310" y="3463"/>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2" name="Rectangle 60"/>
              <p:cNvSpPr>
                <a:spLocks noChangeArrowheads="1"/>
              </p:cNvSpPr>
              <p:nvPr/>
            </p:nvSpPr>
            <p:spPr bwMode="auto">
              <a:xfrm>
                <a:off x="3310" y="3127"/>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3" name="Rectangle 61"/>
              <p:cNvSpPr>
                <a:spLocks noChangeArrowheads="1"/>
              </p:cNvSpPr>
              <p:nvPr/>
            </p:nvSpPr>
            <p:spPr bwMode="auto">
              <a:xfrm>
                <a:off x="2878" y="3799"/>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4" name="Rectangle 62"/>
              <p:cNvSpPr>
                <a:spLocks noChangeArrowheads="1"/>
              </p:cNvSpPr>
              <p:nvPr/>
            </p:nvSpPr>
            <p:spPr bwMode="auto">
              <a:xfrm>
                <a:off x="2878" y="3463"/>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5" name="Rectangle 63"/>
              <p:cNvSpPr>
                <a:spLocks noChangeArrowheads="1"/>
              </p:cNvSpPr>
              <p:nvPr/>
            </p:nvSpPr>
            <p:spPr bwMode="auto">
              <a:xfrm>
                <a:off x="2446" y="3127"/>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6" name="Rectangle 64"/>
              <p:cNvSpPr>
                <a:spLocks noChangeArrowheads="1"/>
              </p:cNvSpPr>
              <p:nvPr/>
            </p:nvSpPr>
            <p:spPr bwMode="auto">
              <a:xfrm>
                <a:off x="2878" y="3127"/>
                <a:ext cx="424" cy="328"/>
              </a:xfrm>
              <a:prstGeom prst="rect">
                <a:avLst/>
              </a:prstGeom>
              <a:solidFill>
                <a:srgbClr val="FFFF66"/>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7" name="Rectangle 65"/>
              <p:cNvSpPr>
                <a:spLocks noChangeArrowheads="1"/>
              </p:cNvSpPr>
              <p:nvPr/>
            </p:nvSpPr>
            <p:spPr bwMode="auto">
              <a:xfrm>
                <a:off x="2446" y="3463"/>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8" name="Rectangle 66"/>
              <p:cNvSpPr>
                <a:spLocks noChangeArrowheads="1"/>
              </p:cNvSpPr>
              <p:nvPr/>
            </p:nvSpPr>
            <p:spPr bwMode="auto">
              <a:xfrm>
                <a:off x="2446" y="3799"/>
                <a:ext cx="424" cy="328"/>
              </a:xfrm>
              <a:prstGeom prst="rect">
                <a:avLst/>
              </a:prstGeom>
              <a:solidFill>
                <a:srgbClr val="FF33CC"/>
              </a:solidFill>
              <a:ln w="12700">
                <a:solidFill>
                  <a:schemeClr val="tx1"/>
                </a:solidFill>
                <a:miter lim="800000"/>
                <a:headEnd/>
                <a:tailEnd/>
              </a:ln>
              <a:effectLst/>
            </p:spPr>
            <p:txBody>
              <a:bodyPr wrap="none" anchor="ctr">
                <a:prstTxWarp prst="textNoShape">
                  <a:avLst/>
                </a:prstTxWarp>
              </a:bodyPr>
              <a:lstStyle/>
              <a:p>
                <a:endParaRPr lang="en-US"/>
              </a:p>
            </p:txBody>
          </p:sp>
          <p:sp>
            <p:nvSpPr>
              <p:cNvPr id="438339" name="Rectangle 67"/>
              <p:cNvSpPr>
                <a:spLocks noChangeArrowheads="1"/>
              </p:cNvSpPr>
              <p:nvPr/>
            </p:nvSpPr>
            <p:spPr bwMode="auto">
              <a:xfrm>
                <a:off x="2442" y="2931"/>
                <a:ext cx="1296" cy="192"/>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latin typeface="Arial" pitchFamily="-112" charset="0"/>
                  </a:rPr>
                  <a:t>M1   M2   M3 </a:t>
                </a:r>
              </a:p>
            </p:txBody>
          </p:sp>
          <p:sp>
            <p:nvSpPr>
              <p:cNvPr id="438340" name="Rectangle 68"/>
              <p:cNvSpPr>
                <a:spLocks noChangeArrowheads="1"/>
              </p:cNvSpPr>
              <p:nvPr/>
            </p:nvSpPr>
            <p:spPr bwMode="auto">
              <a:xfrm>
                <a:off x="2106" y="3171"/>
                <a:ext cx="240" cy="960"/>
              </a:xfrm>
              <a:prstGeom prst="rect">
                <a:avLst/>
              </a:prstGeom>
              <a:noFill/>
              <a:ln w="12700">
                <a:noFill/>
                <a:miter lim="800000"/>
                <a:headEnd/>
                <a:tailEnd/>
              </a:ln>
              <a:effectLst/>
            </p:spPr>
            <p:txBody>
              <a:bodyPr wrap="none" lIns="90488" tIns="44450" rIns="90488" bIns="44450">
                <a:prstTxWarp prst="textNoShape">
                  <a:avLst/>
                </a:prstTxWarp>
              </a:bodyPr>
              <a:lstStyle/>
              <a:p>
                <a:pPr algn="ctr">
                  <a:lnSpc>
                    <a:spcPct val="75000"/>
                  </a:lnSpc>
                  <a:spcBef>
                    <a:spcPct val="0"/>
                  </a:spcBef>
                </a:pPr>
                <a:r>
                  <a:rPr lang="en-US" sz="1800" b="1">
                    <a:latin typeface="Arial" pitchFamily="-112" charset="0"/>
                  </a:rPr>
                  <a:t>P1</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P2</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P3</a:t>
                </a:r>
              </a:p>
            </p:txBody>
          </p:sp>
        </p:grpSp>
        <p:grpSp>
          <p:nvGrpSpPr>
            <p:cNvPr id="9" name="Group 69"/>
            <p:cNvGrpSpPr>
              <a:grpSpLocks/>
            </p:cNvGrpSpPr>
            <p:nvPr/>
          </p:nvGrpSpPr>
          <p:grpSpPr bwMode="auto">
            <a:xfrm>
              <a:off x="144" y="1344"/>
              <a:ext cx="1584" cy="2304"/>
              <a:chOff x="144" y="1344"/>
              <a:chExt cx="1584" cy="2304"/>
            </a:xfrm>
          </p:grpSpPr>
          <p:sp>
            <p:nvSpPr>
              <p:cNvPr id="438342" name="Rectangle 70"/>
              <p:cNvSpPr>
                <a:spLocks noChangeArrowheads="1"/>
              </p:cNvSpPr>
              <p:nvPr/>
            </p:nvSpPr>
            <p:spPr bwMode="auto">
              <a:xfrm>
                <a:off x="144" y="1536"/>
                <a:ext cx="240" cy="960"/>
              </a:xfrm>
              <a:prstGeom prst="rect">
                <a:avLst/>
              </a:prstGeom>
              <a:noFill/>
              <a:ln w="12700">
                <a:noFill/>
                <a:miter lim="800000"/>
                <a:headEnd/>
                <a:tailEnd/>
              </a:ln>
              <a:effectLst/>
            </p:spPr>
            <p:txBody>
              <a:bodyPr wrap="none" lIns="90488" tIns="44450" rIns="90488" bIns="44450">
                <a:prstTxWarp prst="textNoShape">
                  <a:avLst/>
                </a:prstTxWarp>
              </a:bodyPr>
              <a:lstStyle/>
              <a:p>
                <a:pPr algn="ctr">
                  <a:lnSpc>
                    <a:spcPct val="75000"/>
                  </a:lnSpc>
                  <a:spcBef>
                    <a:spcPct val="0"/>
                  </a:spcBef>
                </a:pPr>
                <a:r>
                  <a:rPr lang="en-US" sz="1800" b="1">
                    <a:latin typeface="Arial" pitchFamily="-112" charset="0"/>
                  </a:rPr>
                  <a:t>P1</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P2</a:t>
                </a:r>
              </a:p>
              <a:p>
                <a:pPr algn="ctr">
                  <a:lnSpc>
                    <a:spcPct val="75000"/>
                  </a:lnSpc>
                  <a:spcBef>
                    <a:spcPct val="0"/>
                  </a:spcBef>
                </a:pPr>
                <a:endParaRPr lang="en-US" sz="1800" b="1">
                  <a:latin typeface="Arial" pitchFamily="-112" charset="0"/>
                </a:endParaRPr>
              </a:p>
              <a:p>
                <a:pPr algn="ctr">
                  <a:lnSpc>
                    <a:spcPct val="75000"/>
                  </a:lnSpc>
                  <a:spcBef>
                    <a:spcPct val="0"/>
                  </a:spcBef>
                </a:pPr>
                <a:r>
                  <a:rPr lang="en-US" sz="1800" b="1">
                    <a:latin typeface="Arial" pitchFamily="-112" charset="0"/>
                  </a:rPr>
                  <a:t>P3</a:t>
                </a:r>
              </a:p>
              <a:p>
                <a:pPr algn="ctr">
                  <a:lnSpc>
                    <a:spcPct val="75000"/>
                  </a:lnSpc>
                  <a:spcBef>
                    <a:spcPct val="0"/>
                  </a:spcBef>
                </a:pPr>
                <a:endParaRPr lang="en-US" sz="1800" b="1">
                  <a:latin typeface="Arial" pitchFamily="-112" charset="0"/>
                </a:endParaRPr>
              </a:p>
              <a:p>
                <a:pPr algn="ctr" latinLnBrk="1">
                  <a:lnSpc>
                    <a:spcPct val="75000"/>
                  </a:lnSpc>
                  <a:spcBef>
                    <a:spcPct val="0"/>
                  </a:spcBef>
                </a:pPr>
                <a:endParaRPr lang="en-US" sz="1800" b="1">
                  <a:latin typeface="Arial" pitchFamily="-112" charset="0"/>
                </a:endParaRPr>
              </a:p>
            </p:txBody>
          </p:sp>
          <p:sp>
            <p:nvSpPr>
              <p:cNvPr id="438343" name="Rectangle 71"/>
              <p:cNvSpPr>
                <a:spLocks noChangeArrowheads="1"/>
              </p:cNvSpPr>
              <p:nvPr/>
            </p:nvSpPr>
            <p:spPr bwMode="auto">
              <a:xfrm>
                <a:off x="432" y="1344"/>
                <a:ext cx="1296" cy="192"/>
              </a:xfrm>
              <a:prstGeom prst="rect">
                <a:avLst/>
              </a:prstGeom>
              <a:noFill/>
              <a:ln w="12700">
                <a:noFill/>
                <a:miter lim="800000"/>
                <a:headEnd/>
                <a:tailEnd/>
              </a:ln>
              <a:effectLst/>
            </p:spPr>
            <p:txBody>
              <a:bodyPr wrap="none" lIns="90488" tIns="44450" rIns="90488" bIns="44450" anchor="ctr">
                <a:prstTxWarp prst="textNoShape">
                  <a:avLst/>
                </a:prstTxWarp>
              </a:bodyPr>
              <a:lstStyle/>
              <a:p>
                <a:pPr algn="ctr">
                  <a:lnSpc>
                    <a:spcPct val="75000"/>
                  </a:lnSpc>
                  <a:spcBef>
                    <a:spcPct val="0"/>
                  </a:spcBef>
                </a:pPr>
                <a:r>
                  <a:rPr lang="en-US" sz="1800" b="1">
                    <a:latin typeface="Arial" pitchFamily="-112" charset="0"/>
                  </a:rPr>
                  <a:t>M1   M2   M3 </a:t>
                </a:r>
              </a:p>
            </p:txBody>
          </p:sp>
          <p:sp>
            <p:nvSpPr>
              <p:cNvPr id="438344" name="Rectangle 72"/>
              <p:cNvSpPr>
                <a:spLocks noChangeArrowheads="1"/>
              </p:cNvSpPr>
              <p:nvPr/>
            </p:nvSpPr>
            <p:spPr bwMode="auto">
              <a:xfrm>
                <a:off x="432" y="3312"/>
                <a:ext cx="1104" cy="336"/>
              </a:xfrm>
              <a:prstGeom prst="rect">
                <a:avLst/>
              </a:prstGeom>
              <a:noFill/>
              <a:ln w="12700">
                <a:noFill/>
                <a:miter lim="800000"/>
                <a:headEnd/>
                <a:tailEnd/>
              </a:ln>
              <a:effectLst/>
            </p:spPr>
            <p:txBody>
              <a:bodyPr wrap="none" lIns="90488" tIns="44450" rIns="90488" bIns="44450" anchor="ctr">
                <a:prstTxWarp prst="textNoShape">
                  <a:avLst/>
                </a:prstTxWarp>
              </a:bodyPr>
              <a:lstStyle/>
              <a:p>
                <a:pPr>
                  <a:lnSpc>
                    <a:spcPct val="75000"/>
                  </a:lnSpc>
                  <a:spcBef>
                    <a:spcPct val="0"/>
                  </a:spcBef>
                </a:pPr>
                <a:r>
                  <a:rPr lang="en-US" sz="1800" b="1">
                    <a:effectLst>
                      <a:outerShdw blurRad="38100" dist="38100" dir="2700000" algn="tl">
                        <a:srgbClr val="DDDDDD"/>
                      </a:outerShdw>
                    </a:effectLst>
                    <a:latin typeface="Arial" pitchFamily="-112" charset="0"/>
                  </a:rPr>
                  <a:t>P = Product</a:t>
                </a:r>
              </a:p>
              <a:p>
                <a:pPr>
                  <a:lnSpc>
                    <a:spcPct val="75000"/>
                  </a:lnSpc>
                  <a:spcBef>
                    <a:spcPct val="0"/>
                  </a:spcBef>
                </a:pPr>
                <a:r>
                  <a:rPr lang="en-US" sz="1800" b="1">
                    <a:effectLst>
                      <a:outerShdw blurRad="38100" dist="38100" dir="2700000" algn="tl">
                        <a:srgbClr val="DDDDDD"/>
                      </a:outerShdw>
                    </a:effectLst>
                    <a:latin typeface="Arial" pitchFamily="-112" charset="0"/>
                  </a:rPr>
                  <a:t>M = Market</a:t>
                </a:r>
              </a:p>
            </p:txBody>
          </p:sp>
        </p:grpSp>
      </p:grpSp>
      <p:sp>
        <p:nvSpPr>
          <p:cNvPr id="438345" name="Rectangle 73"/>
          <p:cNvSpPr>
            <a:spLocks noGrp="1" noChangeArrowheads="1"/>
          </p:cNvSpPr>
          <p:nvPr>
            <p:ph type="title"/>
          </p:nvPr>
        </p:nvSpPr>
        <p:spPr>
          <a:xfrm>
            <a:off x="493713" y="38100"/>
            <a:ext cx="7924800" cy="838200"/>
          </a:xfrm>
          <a:noFill/>
          <a:ln/>
          <a:effectLst>
            <a:outerShdw blurRad="63500" dist="13470" dir="2700000" algn="ctr" rotWithShape="0">
              <a:schemeClr val="bg2">
                <a:alpha val="74998"/>
              </a:schemeClr>
            </a:outerShdw>
          </a:effectLst>
        </p:spPr>
        <p:txBody>
          <a:bodyPr>
            <a:normAutofit/>
          </a:bodyPr>
          <a:lstStyle/>
          <a:p>
            <a:r>
              <a:rPr lang="en-US" sz="2800" dirty="0"/>
              <a:t>Five Patterns of Target Market Selection</a:t>
            </a:r>
          </a:p>
        </p:txBody>
      </p:sp>
      <p:sp>
        <p:nvSpPr>
          <p:cNvPr id="438346" name="Rectangle 74"/>
          <p:cNvSpPr>
            <a:spLocks noChangeArrowheads="1"/>
          </p:cNvSpPr>
          <p:nvPr/>
        </p:nvSpPr>
        <p:spPr bwMode="auto">
          <a:xfrm>
            <a:off x="762000" y="5334000"/>
            <a:ext cx="381000" cy="381000"/>
          </a:xfrm>
          <a:prstGeom prst="rect">
            <a:avLst/>
          </a:prstGeom>
          <a:solidFill>
            <a:srgbClr val="FF33CC"/>
          </a:solidFill>
          <a:ln w="9525">
            <a:solidFill>
              <a:schemeClr val="tx1"/>
            </a:solidFill>
            <a:miter lim="800000"/>
            <a:headEnd/>
            <a:tailEnd/>
          </a:ln>
          <a:effectLst/>
        </p:spPr>
        <p:txBody>
          <a:bodyPr wrap="none" anchor="ctr">
            <a:prstTxWarp prst="textNoShape">
              <a:avLst/>
            </a:prstTxWarp>
          </a:bodyPr>
          <a:lstStyle/>
          <a:p>
            <a:endParaRPr lang="en-US"/>
          </a:p>
        </p:txBody>
      </p:sp>
      <p:sp>
        <p:nvSpPr>
          <p:cNvPr id="438347" name="Text Box 75"/>
          <p:cNvSpPr txBox="1">
            <a:spLocks noChangeArrowheads="1"/>
          </p:cNvSpPr>
          <p:nvPr/>
        </p:nvSpPr>
        <p:spPr bwMode="auto">
          <a:xfrm>
            <a:off x="1066800" y="5378450"/>
            <a:ext cx="2057400" cy="336550"/>
          </a:xfrm>
          <a:prstGeom prst="rect">
            <a:avLst/>
          </a:prstGeom>
          <a:noFill/>
          <a:ln w="9525">
            <a:noFill/>
            <a:miter lim="800000"/>
            <a:headEnd/>
            <a:tailEnd/>
          </a:ln>
          <a:effectLst/>
        </p:spPr>
        <p:txBody>
          <a:bodyPr>
            <a:prstTxWarp prst="textNoShape">
              <a:avLst/>
            </a:prstTxWarp>
            <a:spAutoFit/>
          </a:bodyPr>
          <a:lstStyle/>
          <a:p>
            <a:r>
              <a:rPr lang="en-US" sz="1600" b="1"/>
              <a:t>Target Market</a:t>
            </a:r>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9AF237E-6F5C-454B-9C79-9E39D3813050}" type="datetime4">
              <a:rPr lang="en-US"/>
              <a:pPr/>
              <a:t>August 24, 2020</a:t>
            </a:fld>
            <a:endParaRPr lang="en-US"/>
          </a:p>
        </p:txBody>
      </p:sp>
      <p:sp>
        <p:nvSpPr>
          <p:cNvPr id="5" name="Slide Number Placeholder 5"/>
          <p:cNvSpPr>
            <a:spLocks noGrp="1"/>
          </p:cNvSpPr>
          <p:nvPr>
            <p:ph type="sldNum" sz="quarter" idx="12"/>
          </p:nvPr>
        </p:nvSpPr>
        <p:spPr/>
        <p:txBody>
          <a:bodyPr/>
          <a:lstStyle/>
          <a:p>
            <a:fld id="{2E1EB777-71EE-DD44-98A1-6C37A6F23F14}" type="slidenum">
              <a:rPr lang="en-US"/>
              <a:pPr/>
              <a:t>97</a:t>
            </a:fld>
            <a:endParaRPr lang="en-US"/>
          </a:p>
        </p:txBody>
      </p:sp>
      <p:sp>
        <p:nvSpPr>
          <p:cNvPr id="483330" name="Rectangle 2"/>
          <p:cNvSpPr>
            <a:spLocks noGrp="1" noChangeArrowheads="1"/>
          </p:cNvSpPr>
          <p:nvPr>
            <p:ph type="title"/>
          </p:nvPr>
        </p:nvSpPr>
        <p:spPr/>
        <p:txBody>
          <a:bodyPr>
            <a:normAutofit fontScale="90000"/>
          </a:bodyPr>
          <a:lstStyle/>
          <a:p>
            <a:r>
              <a:rPr lang="en-US"/>
              <a:t>Six-step Question Framework for Successful Positioning</a:t>
            </a:r>
          </a:p>
        </p:txBody>
      </p:sp>
      <p:sp>
        <p:nvSpPr>
          <p:cNvPr id="483331" name="Rectangle 3"/>
          <p:cNvSpPr>
            <a:spLocks noGrp="1" noChangeArrowheads="1"/>
          </p:cNvSpPr>
          <p:nvPr>
            <p:ph type="body" idx="1"/>
          </p:nvPr>
        </p:nvSpPr>
        <p:spPr/>
        <p:txBody>
          <a:bodyPr>
            <a:normAutofit fontScale="92500" lnSpcReduction="20000"/>
          </a:bodyPr>
          <a:lstStyle/>
          <a:p>
            <a:pPr>
              <a:buNone/>
            </a:pPr>
            <a:r>
              <a:rPr lang="en-US" dirty="0"/>
              <a:t>1. What position do you currently own?</a:t>
            </a:r>
          </a:p>
          <a:p>
            <a:pPr>
              <a:buNone/>
            </a:pPr>
            <a:r>
              <a:rPr lang="en-US" dirty="0"/>
              <a:t>2. What position do you want to own? </a:t>
            </a:r>
          </a:p>
          <a:p>
            <a:pPr>
              <a:buNone/>
            </a:pPr>
            <a:r>
              <a:rPr lang="en-US" dirty="0"/>
              <a:t>3. Whom you have to defeat to own the position    </a:t>
            </a:r>
          </a:p>
          <a:p>
            <a:pPr>
              <a:buNone/>
            </a:pPr>
            <a:r>
              <a:rPr lang="en-US" dirty="0"/>
              <a:t>    you want. </a:t>
            </a:r>
          </a:p>
          <a:p>
            <a:pPr>
              <a:buNone/>
            </a:pPr>
            <a:r>
              <a:rPr lang="en-US" dirty="0"/>
              <a:t>4. Do you have the resources to do it? </a:t>
            </a:r>
          </a:p>
          <a:p>
            <a:pPr>
              <a:buNone/>
            </a:pPr>
            <a:r>
              <a:rPr lang="en-US" dirty="0"/>
              <a:t>5. Can you persist until you get there? </a:t>
            </a:r>
          </a:p>
          <a:p>
            <a:pPr>
              <a:buNone/>
            </a:pPr>
            <a:r>
              <a:rPr lang="en-US" dirty="0"/>
              <a:t>6. Are your tactics supporting the positioning    </a:t>
            </a:r>
          </a:p>
          <a:p>
            <a:pPr>
              <a:buNone/>
            </a:pPr>
            <a:r>
              <a:rPr lang="en-US" dirty="0"/>
              <a:t>    objective you set? </a:t>
            </a:r>
            <a:endParaRPr lang="en-US" i="1" dirty="0"/>
          </a:p>
          <a:p>
            <a:pPr>
              <a:buNone/>
            </a:pPr>
            <a:r>
              <a:rPr lang="en-US" i="1" dirty="0"/>
              <a:t> </a:t>
            </a:r>
            <a:r>
              <a:rPr lang="en-US" dirty="0"/>
              <a:t> </a:t>
            </a:r>
          </a:p>
        </p:txBody>
      </p:sp>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Date Placeholder 3"/>
          <p:cNvSpPr>
            <a:spLocks noGrp="1"/>
          </p:cNvSpPr>
          <p:nvPr>
            <p:ph type="dt" sz="half" idx="10"/>
          </p:nvPr>
        </p:nvSpPr>
        <p:spPr/>
        <p:txBody>
          <a:bodyPr/>
          <a:lstStyle/>
          <a:p>
            <a:fld id="{33F04D63-C019-A042-81B1-961656747802}" type="datetime4">
              <a:rPr lang="en-US"/>
              <a:pPr/>
              <a:t>August 24, 2020</a:t>
            </a:fld>
            <a:endParaRPr lang="en-US"/>
          </a:p>
        </p:txBody>
      </p:sp>
      <p:sp>
        <p:nvSpPr>
          <p:cNvPr id="21" name="Slide Number Placeholder 5"/>
          <p:cNvSpPr>
            <a:spLocks noGrp="1"/>
          </p:cNvSpPr>
          <p:nvPr>
            <p:ph type="sldNum" sz="quarter" idx="12"/>
          </p:nvPr>
        </p:nvSpPr>
        <p:spPr/>
        <p:txBody>
          <a:bodyPr/>
          <a:lstStyle/>
          <a:p>
            <a:fld id="{2AF7E527-75A5-DC4B-B927-A1C8FBAABE28}" type="slidenum">
              <a:rPr lang="en-US"/>
              <a:pPr/>
              <a:t>98</a:t>
            </a:fld>
            <a:endParaRPr lang="en-US"/>
          </a:p>
        </p:txBody>
      </p:sp>
      <p:sp>
        <p:nvSpPr>
          <p:cNvPr id="440322" name="Rectangle 2"/>
          <p:cNvSpPr>
            <a:spLocks noGrp="1" noChangeArrowheads="1"/>
          </p:cNvSpPr>
          <p:nvPr>
            <p:ph type="title"/>
          </p:nvPr>
        </p:nvSpPr>
        <p:spPr>
          <a:xfrm>
            <a:off x="228600" y="152400"/>
            <a:ext cx="8458200" cy="838200"/>
          </a:xfrm>
        </p:spPr>
        <p:txBody>
          <a:bodyPr>
            <a:normAutofit/>
          </a:bodyPr>
          <a:lstStyle/>
          <a:p>
            <a:r>
              <a:rPr lang="en-US" sz="3600" dirty="0">
                <a:solidFill>
                  <a:schemeClr val="tx1"/>
                </a:solidFill>
              </a:rPr>
              <a:t>Develop Positioning for Each Target Segment</a:t>
            </a:r>
          </a:p>
        </p:txBody>
      </p:sp>
      <p:sp>
        <p:nvSpPr>
          <p:cNvPr id="440324" name="Rectangle 4"/>
          <p:cNvSpPr>
            <a:spLocks noGrp="1" noChangeArrowheads="1"/>
          </p:cNvSpPr>
          <p:nvPr>
            <p:ph type="body" idx="1"/>
          </p:nvPr>
        </p:nvSpPr>
        <p:spPr>
          <a:xfrm>
            <a:off x="381000" y="990600"/>
            <a:ext cx="3124200" cy="457200"/>
          </a:xfrm>
          <a:noFill/>
          <a:ln/>
        </p:spPr>
        <p:txBody>
          <a:bodyPr>
            <a:normAutofit fontScale="85000" lnSpcReduction="20000"/>
          </a:bodyPr>
          <a:lstStyle/>
          <a:p>
            <a:r>
              <a:rPr lang="en-US"/>
              <a:t>Positioning Bases</a:t>
            </a:r>
          </a:p>
        </p:txBody>
      </p:sp>
      <p:grpSp>
        <p:nvGrpSpPr>
          <p:cNvPr id="2" name="Group 5"/>
          <p:cNvGrpSpPr>
            <a:grpSpLocks/>
          </p:cNvGrpSpPr>
          <p:nvPr/>
        </p:nvGrpSpPr>
        <p:grpSpPr bwMode="auto">
          <a:xfrm>
            <a:off x="457200" y="1371600"/>
            <a:ext cx="8229600" cy="4572000"/>
            <a:chOff x="266" y="792"/>
            <a:chExt cx="5136" cy="3072"/>
          </a:xfrm>
        </p:grpSpPr>
        <p:sp>
          <p:nvSpPr>
            <p:cNvPr id="440326" name="Text Box 6"/>
            <p:cNvSpPr txBox="1">
              <a:spLocks noChangeArrowheads="1"/>
            </p:cNvSpPr>
            <p:nvPr/>
          </p:nvSpPr>
          <p:spPr bwMode="auto">
            <a:xfrm>
              <a:off x="1081" y="1225"/>
              <a:ext cx="2449" cy="267"/>
            </a:xfrm>
            <a:prstGeom prst="rect">
              <a:avLst/>
            </a:prstGeom>
            <a:noFill/>
            <a:ln w="9525">
              <a:noFill/>
              <a:miter lim="800000"/>
              <a:headEnd/>
              <a:tailEnd/>
            </a:ln>
            <a:effectLst/>
          </p:spPr>
          <p:txBody>
            <a:bodyPr>
              <a:prstTxWarp prst="textNoShape">
                <a:avLst/>
              </a:prstTxWarp>
              <a:spAutoFit/>
            </a:bodyPr>
            <a:lstStyle/>
            <a:p>
              <a:endParaRPr lang="en-US" sz="2000">
                <a:latin typeface="Times New Roman" pitchFamily="-112" charset="0"/>
              </a:endParaRPr>
            </a:p>
          </p:txBody>
        </p:sp>
        <p:sp>
          <p:nvSpPr>
            <p:cNvPr id="440327" name="Rectangle 7"/>
            <p:cNvSpPr>
              <a:spLocks noChangeArrowheads="1"/>
            </p:cNvSpPr>
            <p:nvPr/>
          </p:nvSpPr>
          <p:spPr bwMode="auto">
            <a:xfrm>
              <a:off x="1019" y="874"/>
              <a:ext cx="2068" cy="363"/>
            </a:xfrm>
            <a:prstGeom prst="rect">
              <a:avLst/>
            </a:prstGeom>
            <a:solidFill>
              <a:srgbClr val="FDDBA6"/>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Attribute</a:t>
              </a:r>
            </a:p>
          </p:txBody>
        </p:sp>
        <p:sp>
          <p:nvSpPr>
            <p:cNvPr id="440328" name="Rectangle 8"/>
            <p:cNvSpPr>
              <a:spLocks noChangeArrowheads="1"/>
            </p:cNvSpPr>
            <p:nvPr/>
          </p:nvSpPr>
          <p:spPr bwMode="auto">
            <a:xfrm>
              <a:off x="1488" y="1392"/>
              <a:ext cx="2068" cy="363"/>
            </a:xfrm>
            <a:prstGeom prst="rect">
              <a:avLst/>
            </a:prstGeom>
            <a:solidFill>
              <a:srgbClr val="63C9C4"/>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Price and Quality</a:t>
              </a:r>
            </a:p>
          </p:txBody>
        </p:sp>
        <p:sp>
          <p:nvSpPr>
            <p:cNvPr id="440329" name="Rectangle 9"/>
            <p:cNvSpPr>
              <a:spLocks noChangeArrowheads="1"/>
            </p:cNvSpPr>
            <p:nvPr/>
          </p:nvSpPr>
          <p:spPr bwMode="auto">
            <a:xfrm>
              <a:off x="1881" y="1911"/>
              <a:ext cx="2068" cy="363"/>
            </a:xfrm>
            <a:prstGeom prst="rect">
              <a:avLst/>
            </a:prstGeom>
            <a:solidFill>
              <a:srgbClr val="FCB2D3"/>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Use or Application</a:t>
              </a:r>
            </a:p>
          </p:txBody>
        </p:sp>
        <p:sp>
          <p:nvSpPr>
            <p:cNvPr id="440330" name="Rectangle 10"/>
            <p:cNvSpPr>
              <a:spLocks noChangeArrowheads="1"/>
            </p:cNvSpPr>
            <p:nvPr/>
          </p:nvSpPr>
          <p:spPr bwMode="auto">
            <a:xfrm>
              <a:off x="2319" y="2429"/>
              <a:ext cx="2068" cy="363"/>
            </a:xfrm>
            <a:prstGeom prst="rect">
              <a:avLst/>
            </a:prstGeom>
            <a:solidFill>
              <a:srgbClr val="FF7C80"/>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Product User</a:t>
              </a:r>
            </a:p>
          </p:txBody>
        </p:sp>
        <p:sp>
          <p:nvSpPr>
            <p:cNvPr id="440331" name="Rectangle 11"/>
            <p:cNvSpPr>
              <a:spLocks noChangeArrowheads="1"/>
            </p:cNvSpPr>
            <p:nvPr/>
          </p:nvSpPr>
          <p:spPr bwMode="auto">
            <a:xfrm>
              <a:off x="2777" y="2948"/>
              <a:ext cx="2068" cy="362"/>
            </a:xfrm>
            <a:prstGeom prst="rect">
              <a:avLst/>
            </a:prstGeom>
            <a:solidFill>
              <a:schemeClr val="folHlink"/>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Product Class</a:t>
              </a:r>
            </a:p>
          </p:txBody>
        </p:sp>
        <p:sp>
          <p:nvSpPr>
            <p:cNvPr id="440332" name="Rectangle 12"/>
            <p:cNvSpPr>
              <a:spLocks noChangeArrowheads="1"/>
            </p:cNvSpPr>
            <p:nvPr/>
          </p:nvSpPr>
          <p:spPr bwMode="auto">
            <a:xfrm>
              <a:off x="3334" y="3466"/>
              <a:ext cx="2068" cy="362"/>
            </a:xfrm>
            <a:prstGeom prst="rect">
              <a:avLst/>
            </a:prstGeom>
            <a:solidFill>
              <a:schemeClr val="accent1"/>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Competitor</a:t>
              </a:r>
            </a:p>
          </p:txBody>
        </p:sp>
        <p:sp>
          <p:nvSpPr>
            <p:cNvPr id="440333" name="AutoShape 13"/>
            <p:cNvSpPr>
              <a:spLocks noChangeArrowheads="1"/>
            </p:cNvSpPr>
            <p:nvPr/>
          </p:nvSpPr>
          <p:spPr bwMode="auto">
            <a:xfrm>
              <a:off x="266" y="792"/>
              <a:ext cx="2860" cy="3072"/>
            </a:xfrm>
            <a:prstGeom prst="rtTriangle">
              <a:avLst/>
            </a:prstGeom>
            <a:solidFill>
              <a:srgbClr val="FDE8CF"/>
            </a:solidFill>
            <a:ln w="12700">
              <a:solidFill>
                <a:srgbClr val="000000"/>
              </a:solidFill>
              <a:miter lim="800000"/>
              <a:headEnd/>
              <a:tailEnd/>
            </a:ln>
            <a:effectLst>
              <a:outerShdw blurRad="63500" dist="71842"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endParaRPr lang="en-US" sz="2000" b="1">
                <a:solidFill>
                  <a:srgbClr val="000000"/>
                </a:solidFill>
                <a:effectLst>
                  <a:outerShdw blurRad="38100" dist="38100" dir="2700000" algn="tl">
                    <a:srgbClr val="FFFFFF"/>
                  </a:outerShdw>
                </a:effectLst>
                <a:latin typeface="Arial" pitchFamily="-112" charset="0"/>
              </a:endParaRPr>
            </a:p>
            <a:p>
              <a:pPr algn="ctr">
                <a:lnSpc>
                  <a:spcPct val="90000"/>
                </a:lnSpc>
                <a:spcBef>
                  <a:spcPct val="0"/>
                </a:spcBef>
              </a:pPr>
              <a:r>
                <a:rPr lang="en-US" sz="2000" b="1">
                  <a:solidFill>
                    <a:srgbClr val="000000"/>
                  </a:solidFill>
                  <a:effectLst>
                    <a:outerShdw blurRad="38100" dist="38100" dir="2700000" algn="tl">
                      <a:srgbClr val="FFFFFF"/>
                    </a:outerShdw>
                  </a:effectLst>
                  <a:latin typeface="Arial" pitchFamily="-112" charset="0"/>
                </a:rPr>
                <a:t>Positioning </a:t>
              </a:r>
              <a:br>
                <a:rPr lang="en-US" sz="2000" b="1">
                  <a:solidFill>
                    <a:srgbClr val="000000"/>
                  </a:solidFill>
                  <a:effectLst>
                    <a:outerShdw blurRad="38100" dist="38100" dir="2700000" algn="tl">
                      <a:srgbClr val="FFFFFF"/>
                    </a:outerShdw>
                  </a:effectLst>
                  <a:latin typeface="Arial" pitchFamily="-112" charset="0"/>
                </a:rPr>
              </a:br>
              <a:r>
                <a:rPr lang="en-US" sz="2000" b="1">
                  <a:solidFill>
                    <a:srgbClr val="000000"/>
                  </a:solidFill>
                  <a:effectLst>
                    <a:outerShdw blurRad="38100" dist="38100" dir="2700000" algn="tl">
                      <a:srgbClr val="FFFFFF"/>
                    </a:outerShdw>
                  </a:effectLst>
                  <a:latin typeface="Arial" pitchFamily="-112" charset="0"/>
                </a:rPr>
                <a:t>Bases</a:t>
              </a:r>
            </a:p>
            <a:p>
              <a:pPr algn="ctr" latinLnBrk="1">
                <a:lnSpc>
                  <a:spcPct val="90000"/>
                </a:lnSpc>
                <a:spcBef>
                  <a:spcPct val="0"/>
                </a:spcBef>
              </a:pPr>
              <a:endParaRPr lang="en-US" sz="2000" b="1">
                <a:solidFill>
                  <a:srgbClr val="000000"/>
                </a:solidFill>
                <a:effectLst>
                  <a:outerShdw blurRad="38100" dist="38100" dir="2700000" algn="tl">
                    <a:srgbClr val="FFFFFF"/>
                  </a:outerShdw>
                </a:effectLst>
                <a:latin typeface="Arial" pitchFamily="-112" charset="0"/>
              </a:endParaRPr>
            </a:p>
          </p:txBody>
        </p:sp>
        <p:sp>
          <p:nvSpPr>
            <p:cNvPr id="440334" name="AutoShape 14"/>
            <p:cNvSpPr>
              <a:spLocks noChangeArrowheads="1"/>
            </p:cNvSpPr>
            <p:nvPr/>
          </p:nvSpPr>
          <p:spPr bwMode="auto">
            <a:xfrm>
              <a:off x="384" y="912"/>
              <a:ext cx="566" cy="241"/>
            </a:xfrm>
            <a:prstGeom prst="rightArrow">
              <a:avLst>
                <a:gd name="adj1" fmla="val 50000"/>
                <a:gd name="adj2" fmla="val 85929"/>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440335" name="AutoShape 15"/>
            <p:cNvSpPr>
              <a:spLocks noChangeArrowheads="1"/>
            </p:cNvSpPr>
            <p:nvPr/>
          </p:nvSpPr>
          <p:spPr bwMode="auto">
            <a:xfrm>
              <a:off x="864" y="1488"/>
              <a:ext cx="566" cy="241"/>
            </a:xfrm>
            <a:prstGeom prst="rightArrow">
              <a:avLst>
                <a:gd name="adj1" fmla="val 50000"/>
                <a:gd name="adj2" fmla="val 85929"/>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440336" name="AutoShape 16"/>
            <p:cNvSpPr>
              <a:spLocks noChangeArrowheads="1"/>
            </p:cNvSpPr>
            <p:nvPr/>
          </p:nvSpPr>
          <p:spPr bwMode="auto">
            <a:xfrm>
              <a:off x="1248" y="1968"/>
              <a:ext cx="566" cy="241"/>
            </a:xfrm>
            <a:prstGeom prst="rightArrow">
              <a:avLst>
                <a:gd name="adj1" fmla="val 50000"/>
                <a:gd name="adj2" fmla="val 85929"/>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440337" name="AutoShape 17"/>
            <p:cNvSpPr>
              <a:spLocks noChangeArrowheads="1"/>
            </p:cNvSpPr>
            <p:nvPr/>
          </p:nvSpPr>
          <p:spPr bwMode="auto">
            <a:xfrm>
              <a:off x="1728" y="2496"/>
              <a:ext cx="566" cy="241"/>
            </a:xfrm>
            <a:prstGeom prst="rightArrow">
              <a:avLst>
                <a:gd name="adj1" fmla="val 50000"/>
                <a:gd name="adj2" fmla="val 85929"/>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440338" name="AutoShape 18"/>
            <p:cNvSpPr>
              <a:spLocks noChangeArrowheads="1"/>
            </p:cNvSpPr>
            <p:nvPr/>
          </p:nvSpPr>
          <p:spPr bwMode="auto">
            <a:xfrm>
              <a:off x="2160" y="3024"/>
              <a:ext cx="566" cy="241"/>
            </a:xfrm>
            <a:prstGeom prst="rightArrow">
              <a:avLst>
                <a:gd name="adj1" fmla="val 50000"/>
                <a:gd name="adj2" fmla="val 85929"/>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440339" name="AutoShape 19"/>
            <p:cNvSpPr>
              <a:spLocks noChangeArrowheads="1"/>
            </p:cNvSpPr>
            <p:nvPr/>
          </p:nvSpPr>
          <p:spPr bwMode="auto">
            <a:xfrm>
              <a:off x="2736" y="3504"/>
              <a:ext cx="566" cy="241"/>
            </a:xfrm>
            <a:prstGeom prst="rightArrow">
              <a:avLst>
                <a:gd name="adj1" fmla="val 50000"/>
                <a:gd name="adj2" fmla="val 85929"/>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440340" name="Text Box 20"/>
            <p:cNvSpPr txBox="1">
              <a:spLocks noChangeArrowheads="1"/>
            </p:cNvSpPr>
            <p:nvPr/>
          </p:nvSpPr>
          <p:spPr bwMode="auto">
            <a:xfrm>
              <a:off x="1081" y="1225"/>
              <a:ext cx="2449" cy="267"/>
            </a:xfrm>
            <a:prstGeom prst="rect">
              <a:avLst/>
            </a:prstGeom>
            <a:noFill/>
            <a:ln w="9525">
              <a:noFill/>
              <a:miter lim="800000"/>
              <a:headEnd/>
              <a:tailEnd/>
            </a:ln>
            <a:effectLst>
              <a:outerShdw blurRad="63500" dist="38099" dir="2700000" algn="ctr" rotWithShape="0">
                <a:srgbClr val="5F5F5F">
                  <a:alpha val="74998"/>
                </a:srgbClr>
              </a:outerShdw>
            </a:effectLst>
          </p:spPr>
          <p:txBody>
            <a:bodyPr>
              <a:prstTxWarp prst="textNoShape">
                <a:avLst/>
              </a:prstTxWarp>
              <a:spAutoFit/>
            </a:bodyPr>
            <a:lstStyle/>
            <a:p>
              <a:endParaRPr lang="en-US" sz="2000">
                <a:latin typeface="Times New Roman" pitchFamily="-112" charset="0"/>
              </a:endParaRPr>
            </a:p>
          </p:txBody>
        </p:sp>
      </p:grpSp>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6A781BF-A2E1-0544-A09E-F613C6A54A1A}" type="datetime4">
              <a:rPr lang="en-US"/>
              <a:pPr/>
              <a:t>August 24, 2020</a:t>
            </a:fld>
            <a:endParaRPr lang="en-US"/>
          </a:p>
        </p:txBody>
      </p:sp>
      <p:sp>
        <p:nvSpPr>
          <p:cNvPr id="5" name="Slide Number Placeholder 5"/>
          <p:cNvSpPr>
            <a:spLocks noGrp="1"/>
          </p:cNvSpPr>
          <p:nvPr>
            <p:ph type="sldNum" sz="quarter" idx="12"/>
          </p:nvPr>
        </p:nvSpPr>
        <p:spPr/>
        <p:txBody>
          <a:bodyPr/>
          <a:lstStyle/>
          <a:p>
            <a:fld id="{0FE96F5A-58C3-4A4A-9CD4-8AA29DB8102D}" type="slidenum">
              <a:rPr lang="en-US"/>
              <a:pPr/>
              <a:t>99</a:t>
            </a:fld>
            <a:endParaRPr lang="en-US"/>
          </a:p>
        </p:txBody>
      </p:sp>
      <p:sp>
        <p:nvSpPr>
          <p:cNvPr id="481282" name="Rectangle 2"/>
          <p:cNvSpPr>
            <a:spLocks noGrp="1" noChangeArrowheads="1"/>
          </p:cNvSpPr>
          <p:nvPr>
            <p:ph type="title"/>
          </p:nvPr>
        </p:nvSpPr>
        <p:spPr/>
        <p:txBody>
          <a:bodyPr/>
          <a:lstStyle/>
          <a:p>
            <a:r>
              <a:rPr lang="en-US"/>
              <a:t>POSITIONING MAP</a:t>
            </a:r>
          </a:p>
        </p:txBody>
      </p:sp>
      <p:pic>
        <p:nvPicPr>
          <p:cNvPr id="481287" name="Picture 7" descr="positioning_master_two"/>
          <p:cNvPicPr>
            <a:picLocks noGrp="1" noChangeAspect="1" noChangeArrowheads="1"/>
          </p:cNvPicPr>
          <p:nvPr>
            <p:ph idx="1"/>
          </p:nvPr>
        </p:nvPicPr>
        <p:blipFill>
          <a:blip r:embed="rId2"/>
          <a:srcRect/>
          <a:stretch>
            <a:fillRect/>
          </a:stretch>
        </p:blipFill>
        <p:spPr>
          <a:xfrm>
            <a:off x="2286000" y="1417638"/>
            <a:ext cx="4648200" cy="4648200"/>
          </a:xfrm>
          <a:noFill/>
          <a:ln/>
        </p:spPr>
      </p:pic>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Date Placeholder 3"/>
          <p:cNvSpPr>
            <a:spLocks noGrp="1"/>
          </p:cNvSpPr>
          <p:nvPr>
            <p:ph type="dt" sz="half" idx="10"/>
          </p:nvPr>
        </p:nvSpPr>
        <p:spPr/>
        <p:txBody>
          <a:bodyPr/>
          <a:lstStyle/>
          <a:p>
            <a:fld id="{AF90DBE2-5383-8A45-9B4A-503B4731875E}" type="datetime4">
              <a:rPr lang="en-US"/>
              <a:pPr/>
              <a:t>August 24, 2020</a:t>
            </a:fld>
            <a:endParaRPr lang="en-US"/>
          </a:p>
        </p:txBody>
      </p:sp>
      <p:sp>
        <p:nvSpPr>
          <p:cNvPr id="36" name="Slide Number Placeholder 5"/>
          <p:cNvSpPr>
            <a:spLocks noGrp="1"/>
          </p:cNvSpPr>
          <p:nvPr>
            <p:ph type="sldNum" sz="quarter" idx="12"/>
          </p:nvPr>
        </p:nvSpPr>
        <p:spPr/>
        <p:txBody>
          <a:bodyPr/>
          <a:lstStyle/>
          <a:p>
            <a:fld id="{E418F066-C13D-E942-83EB-FE9C395CBB12}" type="slidenum">
              <a:rPr lang="en-US"/>
              <a:pPr/>
              <a:t>100</a:t>
            </a:fld>
            <a:endParaRPr lang="en-US"/>
          </a:p>
        </p:txBody>
      </p:sp>
      <p:sp>
        <p:nvSpPr>
          <p:cNvPr id="474114" name="Rectangle 2"/>
          <p:cNvSpPr>
            <a:spLocks noGrp="1" noChangeArrowheads="1"/>
          </p:cNvSpPr>
          <p:nvPr>
            <p:ph type="title"/>
          </p:nvPr>
        </p:nvSpPr>
        <p:spPr/>
        <p:txBody>
          <a:bodyPr>
            <a:normAutofit fontScale="90000"/>
          </a:bodyPr>
          <a:lstStyle/>
          <a:p>
            <a:r>
              <a:rPr lang="en-US" dirty="0"/>
              <a:t>PRODUCT STRATEGY STATEMENT</a:t>
            </a:r>
            <a:br>
              <a:rPr lang="en-US" dirty="0"/>
            </a:br>
            <a:r>
              <a:rPr lang="en-US" dirty="0"/>
              <a:t>Examples….</a:t>
            </a:r>
          </a:p>
        </p:txBody>
      </p:sp>
      <p:graphicFrame>
        <p:nvGraphicFramePr>
          <p:cNvPr id="474154" name="Group 42"/>
          <p:cNvGraphicFramePr>
            <a:graphicFrameLocks noGrp="1"/>
          </p:cNvGraphicFramePr>
          <p:nvPr>
            <p:ph idx="1"/>
          </p:nvPr>
        </p:nvGraphicFramePr>
        <p:xfrm>
          <a:off x="609600" y="1905000"/>
          <a:ext cx="7772400" cy="3772854"/>
        </p:xfrm>
        <a:graphic>
          <a:graphicData uri="http://schemas.openxmlformats.org/drawingml/2006/table">
            <a:tbl>
              <a:tblPr/>
              <a:tblGrid>
                <a:gridCol w="38862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STATEMENT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MARKET SEGMENT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To concentrate on the URTI</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8735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amongst patients of all ages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PRODUCT POSITION?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Dosage, Convenience and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Efficacy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87350">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TARGET MARKET?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All general practitioners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889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dirty="0">
                        <a:ln>
                          <a:noFill/>
                        </a:ln>
                        <a:solidFill>
                          <a:schemeClr val="tx2"/>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Date Placeholder 3"/>
          <p:cNvSpPr>
            <a:spLocks noGrp="1"/>
          </p:cNvSpPr>
          <p:nvPr>
            <p:ph type="dt" sz="half" idx="10"/>
          </p:nvPr>
        </p:nvSpPr>
        <p:spPr/>
        <p:txBody>
          <a:bodyPr/>
          <a:lstStyle/>
          <a:p>
            <a:fld id="{AEA00FB5-8422-F44F-9CC4-866479EC2DF9}" type="datetime4">
              <a:rPr lang="en-US"/>
              <a:pPr/>
              <a:t>August 24, 2020</a:t>
            </a:fld>
            <a:endParaRPr lang="en-US"/>
          </a:p>
        </p:txBody>
      </p:sp>
      <p:sp>
        <p:nvSpPr>
          <p:cNvPr id="45" name="Slide Number Placeholder 5"/>
          <p:cNvSpPr>
            <a:spLocks noGrp="1"/>
          </p:cNvSpPr>
          <p:nvPr>
            <p:ph type="sldNum" sz="quarter" idx="12"/>
          </p:nvPr>
        </p:nvSpPr>
        <p:spPr/>
        <p:txBody>
          <a:bodyPr/>
          <a:lstStyle/>
          <a:p>
            <a:fld id="{3D892CBE-6614-4F41-A210-0ED98B3B0939}" type="slidenum">
              <a:rPr lang="en-US"/>
              <a:pPr/>
              <a:t>101</a:t>
            </a:fld>
            <a:endParaRPr lang="en-US"/>
          </a:p>
        </p:txBody>
      </p:sp>
      <p:sp>
        <p:nvSpPr>
          <p:cNvPr id="441346" name="Rectangle 2"/>
          <p:cNvSpPr>
            <a:spLocks noGrp="1" noChangeArrowheads="1"/>
          </p:cNvSpPr>
          <p:nvPr>
            <p:ph type="title"/>
          </p:nvPr>
        </p:nvSpPr>
        <p:spPr>
          <a:xfrm>
            <a:off x="2286000" y="76200"/>
            <a:ext cx="5029200" cy="838200"/>
          </a:xfrm>
        </p:spPr>
        <p:txBody>
          <a:bodyPr>
            <a:normAutofit fontScale="90000"/>
          </a:bodyPr>
          <a:lstStyle/>
          <a:p>
            <a:r>
              <a:rPr lang="en-US" dirty="0"/>
              <a:t>PROMOTION STRATEGY</a:t>
            </a:r>
          </a:p>
        </p:txBody>
      </p:sp>
      <p:sp>
        <p:nvSpPr>
          <p:cNvPr id="441349" name="Text Box 5"/>
          <p:cNvSpPr txBox="1">
            <a:spLocks noChangeArrowheads="1"/>
          </p:cNvSpPr>
          <p:nvPr/>
        </p:nvSpPr>
        <p:spPr bwMode="auto">
          <a:xfrm>
            <a:off x="1905000" y="914400"/>
            <a:ext cx="3684588" cy="336550"/>
          </a:xfrm>
          <a:prstGeom prst="rect">
            <a:avLst/>
          </a:prstGeom>
          <a:noFill/>
          <a:ln w="9525">
            <a:noFill/>
            <a:miter lim="800000"/>
            <a:headEnd/>
            <a:tailEnd/>
          </a:ln>
          <a:effectLst/>
        </p:spPr>
        <p:txBody>
          <a:bodyPr>
            <a:prstTxWarp prst="textNoShape">
              <a:avLst/>
            </a:prstTxWarp>
            <a:spAutoFit/>
          </a:bodyPr>
          <a:lstStyle/>
          <a:p>
            <a:r>
              <a:rPr lang="en-US" sz="1600" b="1"/>
              <a:t>BUYING PROCESS</a:t>
            </a:r>
          </a:p>
        </p:txBody>
      </p:sp>
      <p:grpSp>
        <p:nvGrpSpPr>
          <p:cNvPr id="2" name="Group 32"/>
          <p:cNvGrpSpPr>
            <a:grpSpLocks/>
          </p:cNvGrpSpPr>
          <p:nvPr/>
        </p:nvGrpSpPr>
        <p:grpSpPr bwMode="auto">
          <a:xfrm>
            <a:off x="457200" y="1219200"/>
            <a:ext cx="5715000" cy="4643438"/>
            <a:chOff x="1920" y="864"/>
            <a:chExt cx="3648" cy="2925"/>
          </a:xfrm>
        </p:grpSpPr>
        <p:sp>
          <p:nvSpPr>
            <p:cNvPr id="441350" name="Text Box 6"/>
            <p:cNvSpPr txBox="1">
              <a:spLocks noChangeArrowheads="1"/>
            </p:cNvSpPr>
            <p:nvPr/>
          </p:nvSpPr>
          <p:spPr bwMode="auto">
            <a:xfrm>
              <a:off x="1920" y="864"/>
              <a:ext cx="1920" cy="237"/>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800" b="1"/>
                <a:t>UNAWARENESS</a:t>
              </a:r>
            </a:p>
          </p:txBody>
        </p:sp>
        <p:sp>
          <p:nvSpPr>
            <p:cNvPr id="441351" name="Line 7"/>
            <p:cNvSpPr>
              <a:spLocks noChangeShapeType="1"/>
            </p:cNvSpPr>
            <p:nvPr/>
          </p:nvSpPr>
          <p:spPr bwMode="auto">
            <a:xfrm>
              <a:off x="2880" y="1104"/>
              <a:ext cx="0" cy="19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52" name="Text Box 8"/>
            <p:cNvSpPr txBox="1">
              <a:spLocks noChangeArrowheads="1"/>
            </p:cNvSpPr>
            <p:nvPr/>
          </p:nvSpPr>
          <p:spPr bwMode="auto">
            <a:xfrm>
              <a:off x="1920" y="1296"/>
              <a:ext cx="1920" cy="237"/>
            </a:xfrm>
            <a:prstGeom prst="rect">
              <a:avLst/>
            </a:prstGeom>
            <a:solidFill>
              <a:srgbClr val="FFFF66"/>
            </a:solidFill>
            <a:ln w="9525">
              <a:solidFill>
                <a:schemeClr val="tx1"/>
              </a:solidFill>
              <a:miter lim="800000"/>
              <a:headEnd/>
              <a:tailEnd/>
            </a:ln>
            <a:effectLst/>
          </p:spPr>
          <p:txBody>
            <a:bodyPr>
              <a:prstTxWarp prst="textNoShape">
                <a:avLst/>
              </a:prstTxWarp>
              <a:spAutoFit/>
            </a:bodyPr>
            <a:lstStyle/>
            <a:p>
              <a:pPr algn="ctr"/>
              <a:r>
                <a:rPr lang="en-US" sz="1800" b="1"/>
                <a:t>AWARENESS</a:t>
              </a:r>
            </a:p>
          </p:txBody>
        </p:sp>
        <p:sp>
          <p:nvSpPr>
            <p:cNvPr id="441353" name="Text Box 9"/>
            <p:cNvSpPr txBox="1">
              <a:spLocks noChangeArrowheads="1"/>
            </p:cNvSpPr>
            <p:nvPr/>
          </p:nvSpPr>
          <p:spPr bwMode="auto">
            <a:xfrm>
              <a:off x="1920" y="1776"/>
              <a:ext cx="1920" cy="237"/>
            </a:xfrm>
            <a:prstGeom prst="rect">
              <a:avLst/>
            </a:prstGeom>
            <a:solidFill>
              <a:srgbClr val="9BDBC1"/>
            </a:solidFill>
            <a:ln w="9525">
              <a:solidFill>
                <a:schemeClr val="tx1"/>
              </a:solidFill>
              <a:miter lim="800000"/>
              <a:headEnd/>
              <a:tailEnd/>
            </a:ln>
            <a:effectLst/>
          </p:spPr>
          <p:txBody>
            <a:bodyPr>
              <a:prstTxWarp prst="textNoShape">
                <a:avLst/>
              </a:prstTxWarp>
              <a:spAutoFit/>
            </a:bodyPr>
            <a:lstStyle/>
            <a:p>
              <a:pPr algn="ctr"/>
              <a:r>
                <a:rPr lang="en-US" sz="1800" b="1">
                  <a:solidFill>
                    <a:schemeClr val="bg1"/>
                  </a:solidFill>
                </a:rPr>
                <a:t>INTEREST</a:t>
              </a:r>
            </a:p>
          </p:txBody>
        </p:sp>
        <p:sp>
          <p:nvSpPr>
            <p:cNvPr id="441354" name="Line 10"/>
            <p:cNvSpPr>
              <a:spLocks noChangeShapeType="1"/>
            </p:cNvSpPr>
            <p:nvPr/>
          </p:nvSpPr>
          <p:spPr bwMode="auto">
            <a:xfrm>
              <a:off x="2880" y="1536"/>
              <a:ext cx="0" cy="19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55" name="Text Box 11"/>
            <p:cNvSpPr txBox="1">
              <a:spLocks noChangeArrowheads="1"/>
            </p:cNvSpPr>
            <p:nvPr/>
          </p:nvSpPr>
          <p:spPr bwMode="auto">
            <a:xfrm>
              <a:off x="1920" y="2256"/>
              <a:ext cx="1920" cy="198"/>
            </a:xfrm>
            <a:prstGeom prst="rect">
              <a:avLst/>
            </a:prstGeom>
            <a:solidFill>
              <a:schemeClr val="accent1"/>
            </a:solidFill>
            <a:ln w="9525">
              <a:solidFill>
                <a:schemeClr val="tx1"/>
              </a:solidFill>
              <a:miter lim="800000"/>
              <a:headEnd/>
              <a:tailEnd/>
            </a:ln>
            <a:effectLst/>
          </p:spPr>
          <p:txBody>
            <a:bodyPr>
              <a:prstTxWarp prst="textNoShape">
                <a:avLst/>
              </a:prstTxWarp>
              <a:spAutoFit/>
            </a:bodyPr>
            <a:lstStyle/>
            <a:p>
              <a:pPr algn="ctr"/>
              <a:r>
                <a:rPr lang="en-US" b="1">
                  <a:solidFill>
                    <a:schemeClr val="bg1"/>
                  </a:solidFill>
                </a:rPr>
                <a:t>EVALUATION/INTENTION</a:t>
              </a:r>
            </a:p>
          </p:txBody>
        </p:sp>
        <p:sp>
          <p:nvSpPr>
            <p:cNvPr id="441356" name="Line 12"/>
            <p:cNvSpPr>
              <a:spLocks noChangeShapeType="1"/>
            </p:cNvSpPr>
            <p:nvPr/>
          </p:nvSpPr>
          <p:spPr bwMode="auto">
            <a:xfrm>
              <a:off x="2880" y="2016"/>
              <a:ext cx="0" cy="19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57" name="Text Box 13"/>
            <p:cNvSpPr txBox="1">
              <a:spLocks noChangeArrowheads="1"/>
            </p:cNvSpPr>
            <p:nvPr/>
          </p:nvSpPr>
          <p:spPr bwMode="auto">
            <a:xfrm>
              <a:off x="1920" y="2688"/>
              <a:ext cx="1920" cy="237"/>
            </a:xfrm>
            <a:prstGeom prst="rect">
              <a:avLst/>
            </a:prstGeom>
            <a:solidFill>
              <a:srgbClr val="FF33CC"/>
            </a:solidFill>
            <a:ln w="9525">
              <a:solidFill>
                <a:schemeClr val="tx1"/>
              </a:solidFill>
              <a:miter lim="800000"/>
              <a:headEnd/>
              <a:tailEnd/>
            </a:ln>
            <a:effectLst/>
          </p:spPr>
          <p:txBody>
            <a:bodyPr>
              <a:prstTxWarp prst="textNoShape">
                <a:avLst/>
              </a:prstTxWarp>
              <a:spAutoFit/>
            </a:bodyPr>
            <a:lstStyle/>
            <a:p>
              <a:pPr algn="ctr"/>
              <a:r>
                <a:rPr lang="en-US" sz="1800" b="1">
                  <a:solidFill>
                    <a:schemeClr val="bg1"/>
                  </a:solidFill>
                </a:rPr>
                <a:t>TRIAL</a:t>
              </a:r>
            </a:p>
          </p:txBody>
        </p:sp>
        <p:sp>
          <p:nvSpPr>
            <p:cNvPr id="441358" name="Line 14"/>
            <p:cNvSpPr>
              <a:spLocks noChangeShapeType="1"/>
            </p:cNvSpPr>
            <p:nvPr/>
          </p:nvSpPr>
          <p:spPr bwMode="auto">
            <a:xfrm>
              <a:off x="2880" y="2496"/>
              <a:ext cx="0" cy="19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59" name="Line 15"/>
            <p:cNvSpPr>
              <a:spLocks noChangeShapeType="1"/>
            </p:cNvSpPr>
            <p:nvPr/>
          </p:nvSpPr>
          <p:spPr bwMode="auto">
            <a:xfrm>
              <a:off x="2880" y="2928"/>
              <a:ext cx="0" cy="19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60" name="Text Box 16"/>
            <p:cNvSpPr txBox="1">
              <a:spLocks noChangeArrowheads="1"/>
            </p:cNvSpPr>
            <p:nvPr/>
          </p:nvSpPr>
          <p:spPr bwMode="auto">
            <a:xfrm>
              <a:off x="1920" y="3120"/>
              <a:ext cx="1920" cy="237"/>
            </a:xfrm>
            <a:prstGeom prst="rect">
              <a:avLst/>
            </a:prstGeom>
            <a:solidFill>
              <a:schemeClr val="accent2"/>
            </a:solidFill>
            <a:ln w="9525">
              <a:solidFill>
                <a:schemeClr val="tx1"/>
              </a:solidFill>
              <a:miter lim="800000"/>
              <a:headEnd/>
              <a:tailEnd/>
            </a:ln>
            <a:effectLst/>
          </p:spPr>
          <p:txBody>
            <a:bodyPr>
              <a:prstTxWarp prst="textNoShape">
                <a:avLst/>
              </a:prstTxWarp>
              <a:spAutoFit/>
            </a:bodyPr>
            <a:lstStyle/>
            <a:p>
              <a:pPr algn="ctr"/>
              <a:r>
                <a:rPr lang="en-US" sz="1800" b="1">
                  <a:solidFill>
                    <a:schemeClr val="bg1"/>
                  </a:solidFill>
                </a:rPr>
                <a:t>USAGE</a:t>
              </a:r>
            </a:p>
          </p:txBody>
        </p:sp>
        <p:sp>
          <p:nvSpPr>
            <p:cNvPr id="441361" name="Text Box 17"/>
            <p:cNvSpPr txBox="1">
              <a:spLocks noChangeArrowheads="1"/>
            </p:cNvSpPr>
            <p:nvPr/>
          </p:nvSpPr>
          <p:spPr bwMode="auto">
            <a:xfrm>
              <a:off x="1920" y="3552"/>
              <a:ext cx="1920" cy="237"/>
            </a:xfrm>
            <a:prstGeom prst="rect">
              <a:avLst/>
            </a:prstGeom>
            <a:solidFill>
              <a:srgbClr val="008000"/>
            </a:solidFill>
            <a:ln w="9525">
              <a:solidFill>
                <a:schemeClr val="tx1"/>
              </a:solidFill>
              <a:miter lim="800000"/>
              <a:headEnd/>
              <a:tailEnd/>
            </a:ln>
            <a:effectLst/>
          </p:spPr>
          <p:txBody>
            <a:bodyPr>
              <a:prstTxWarp prst="textNoShape">
                <a:avLst/>
              </a:prstTxWarp>
              <a:spAutoFit/>
            </a:bodyPr>
            <a:lstStyle/>
            <a:p>
              <a:pPr algn="ctr"/>
              <a:r>
                <a:rPr lang="en-US" sz="1800" b="1">
                  <a:solidFill>
                    <a:schemeClr val="bg1"/>
                  </a:solidFill>
                </a:rPr>
                <a:t>REPEAT USAGE</a:t>
              </a:r>
            </a:p>
          </p:txBody>
        </p:sp>
        <p:sp>
          <p:nvSpPr>
            <p:cNvPr id="441362" name="Line 18"/>
            <p:cNvSpPr>
              <a:spLocks noChangeShapeType="1"/>
            </p:cNvSpPr>
            <p:nvPr/>
          </p:nvSpPr>
          <p:spPr bwMode="auto">
            <a:xfrm>
              <a:off x="2880" y="3360"/>
              <a:ext cx="0" cy="19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63" name="Line 19"/>
            <p:cNvSpPr>
              <a:spLocks noChangeShapeType="1"/>
            </p:cNvSpPr>
            <p:nvPr/>
          </p:nvSpPr>
          <p:spPr bwMode="auto">
            <a:xfrm>
              <a:off x="2976" y="1200"/>
              <a:ext cx="96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66" name="Line 22"/>
            <p:cNvSpPr>
              <a:spLocks noChangeShapeType="1"/>
            </p:cNvSpPr>
            <p:nvPr/>
          </p:nvSpPr>
          <p:spPr bwMode="auto">
            <a:xfrm>
              <a:off x="2976" y="1680"/>
              <a:ext cx="96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67" name="Line 23"/>
            <p:cNvSpPr>
              <a:spLocks noChangeShapeType="1"/>
            </p:cNvSpPr>
            <p:nvPr/>
          </p:nvSpPr>
          <p:spPr bwMode="auto">
            <a:xfrm>
              <a:off x="2976" y="2112"/>
              <a:ext cx="96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68" name="Line 24"/>
            <p:cNvSpPr>
              <a:spLocks noChangeShapeType="1"/>
            </p:cNvSpPr>
            <p:nvPr/>
          </p:nvSpPr>
          <p:spPr bwMode="auto">
            <a:xfrm>
              <a:off x="2976" y="2592"/>
              <a:ext cx="96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69" name="Line 25"/>
            <p:cNvSpPr>
              <a:spLocks noChangeShapeType="1"/>
            </p:cNvSpPr>
            <p:nvPr/>
          </p:nvSpPr>
          <p:spPr bwMode="auto">
            <a:xfrm>
              <a:off x="2976" y="3456"/>
              <a:ext cx="96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370" name="Line 26"/>
            <p:cNvSpPr>
              <a:spLocks noChangeShapeType="1"/>
            </p:cNvSpPr>
            <p:nvPr/>
          </p:nvSpPr>
          <p:spPr bwMode="auto">
            <a:xfrm>
              <a:off x="2976" y="3024"/>
              <a:ext cx="960" cy="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grpSp>
          <p:nvGrpSpPr>
            <p:cNvPr id="3" name="Group 31"/>
            <p:cNvGrpSpPr>
              <a:grpSpLocks/>
            </p:cNvGrpSpPr>
            <p:nvPr/>
          </p:nvGrpSpPr>
          <p:grpSpPr bwMode="auto">
            <a:xfrm>
              <a:off x="3984" y="1104"/>
              <a:ext cx="1584" cy="2429"/>
              <a:chOff x="4176" y="1104"/>
              <a:chExt cx="1584" cy="2429"/>
            </a:xfrm>
          </p:grpSpPr>
          <p:sp>
            <p:nvSpPr>
              <p:cNvPr id="441364" name="Text Box 20"/>
              <p:cNvSpPr txBox="1">
                <a:spLocks noChangeArrowheads="1"/>
              </p:cNvSpPr>
              <p:nvPr/>
            </p:nvSpPr>
            <p:spPr bwMode="auto">
              <a:xfrm>
                <a:off x="4176" y="1104"/>
                <a:ext cx="1296" cy="173"/>
              </a:xfrm>
              <a:prstGeom prst="rect">
                <a:avLst/>
              </a:prstGeom>
              <a:noFill/>
              <a:ln w="9525">
                <a:noFill/>
                <a:miter lim="800000"/>
                <a:headEnd/>
                <a:tailEnd/>
              </a:ln>
              <a:effectLst/>
            </p:spPr>
            <p:txBody>
              <a:bodyPr>
                <a:prstTxWarp prst="textNoShape">
                  <a:avLst/>
                </a:prstTxWarp>
                <a:spAutoFit/>
              </a:bodyPr>
              <a:lstStyle/>
              <a:p>
                <a:r>
                  <a:rPr lang="en-US" sz="1200"/>
                  <a:t>Existence of Products</a:t>
                </a:r>
              </a:p>
            </p:txBody>
          </p:sp>
          <p:sp>
            <p:nvSpPr>
              <p:cNvPr id="441365" name="Text Box 21"/>
              <p:cNvSpPr txBox="1">
                <a:spLocks noChangeArrowheads="1"/>
              </p:cNvSpPr>
              <p:nvPr/>
            </p:nvSpPr>
            <p:spPr bwMode="auto">
              <a:xfrm>
                <a:off x="4176" y="1584"/>
                <a:ext cx="1296" cy="173"/>
              </a:xfrm>
              <a:prstGeom prst="rect">
                <a:avLst/>
              </a:prstGeom>
              <a:noFill/>
              <a:ln w="9525">
                <a:noFill/>
                <a:miter lim="800000"/>
                <a:headEnd/>
                <a:tailEnd/>
              </a:ln>
              <a:effectLst/>
            </p:spPr>
            <p:txBody>
              <a:bodyPr>
                <a:prstTxWarp prst="textNoShape">
                  <a:avLst/>
                </a:prstTxWarp>
                <a:spAutoFit/>
              </a:bodyPr>
              <a:lstStyle/>
              <a:p>
                <a:r>
                  <a:rPr lang="en-US" sz="1200"/>
                  <a:t>Succint Summary</a:t>
                </a:r>
              </a:p>
            </p:txBody>
          </p:sp>
          <p:sp>
            <p:nvSpPr>
              <p:cNvPr id="441371" name="Text Box 27"/>
              <p:cNvSpPr txBox="1">
                <a:spLocks noChangeArrowheads="1"/>
              </p:cNvSpPr>
              <p:nvPr/>
            </p:nvSpPr>
            <p:spPr bwMode="auto">
              <a:xfrm>
                <a:off x="4176" y="2496"/>
                <a:ext cx="1296" cy="173"/>
              </a:xfrm>
              <a:prstGeom prst="rect">
                <a:avLst/>
              </a:prstGeom>
              <a:noFill/>
              <a:ln w="9525">
                <a:noFill/>
                <a:miter lim="800000"/>
                <a:headEnd/>
                <a:tailEnd/>
              </a:ln>
              <a:effectLst/>
            </p:spPr>
            <p:txBody>
              <a:bodyPr>
                <a:prstTxWarp prst="textNoShape">
                  <a:avLst/>
                </a:prstTxWarp>
                <a:spAutoFit/>
              </a:bodyPr>
              <a:lstStyle/>
              <a:p>
                <a:r>
                  <a:rPr lang="en-US" sz="1200"/>
                  <a:t>Clinical Trials</a:t>
                </a:r>
              </a:p>
            </p:txBody>
          </p:sp>
          <p:sp>
            <p:nvSpPr>
              <p:cNvPr id="441372" name="Text Box 28"/>
              <p:cNvSpPr txBox="1">
                <a:spLocks noChangeArrowheads="1"/>
              </p:cNvSpPr>
              <p:nvPr/>
            </p:nvSpPr>
            <p:spPr bwMode="auto">
              <a:xfrm>
                <a:off x="4176" y="2928"/>
                <a:ext cx="1584" cy="346"/>
              </a:xfrm>
              <a:prstGeom prst="rect">
                <a:avLst/>
              </a:prstGeom>
              <a:noFill/>
              <a:ln w="9525">
                <a:noFill/>
                <a:miter lim="800000"/>
                <a:headEnd/>
                <a:tailEnd/>
              </a:ln>
              <a:effectLst/>
            </p:spPr>
            <p:txBody>
              <a:bodyPr>
                <a:prstTxWarp prst="textNoShape">
                  <a:avLst/>
                </a:prstTxWarp>
                <a:spAutoFit/>
              </a:bodyPr>
              <a:lstStyle/>
              <a:p>
                <a:r>
                  <a:rPr lang="en-US" sz="1200"/>
                  <a:t>Opportunities to use</a:t>
                </a:r>
              </a:p>
              <a:p>
                <a:r>
                  <a:rPr lang="en-US" sz="1200"/>
                  <a:t>Success/Satisfaction by peers</a:t>
                </a:r>
              </a:p>
            </p:txBody>
          </p:sp>
          <p:sp>
            <p:nvSpPr>
              <p:cNvPr id="441373" name="Text Box 29"/>
              <p:cNvSpPr txBox="1">
                <a:spLocks noChangeArrowheads="1"/>
              </p:cNvSpPr>
              <p:nvPr/>
            </p:nvSpPr>
            <p:spPr bwMode="auto">
              <a:xfrm>
                <a:off x="4176" y="3360"/>
                <a:ext cx="1296" cy="173"/>
              </a:xfrm>
              <a:prstGeom prst="rect">
                <a:avLst/>
              </a:prstGeom>
              <a:noFill/>
              <a:ln w="9525">
                <a:noFill/>
                <a:miter lim="800000"/>
                <a:headEnd/>
                <a:tailEnd/>
              </a:ln>
              <a:effectLst/>
            </p:spPr>
            <p:txBody>
              <a:bodyPr>
                <a:prstTxWarp prst="textNoShape">
                  <a:avLst/>
                </a:prstTxWarp>
                <a:spAutoFit/>
              </a:bodyPr>
              <a:lstStyle/>
              <a:p>
                <a:r>
                  <a:rPr lang="en-US" sz="1200"/>
                  <a:t>Reminders</a:t>
                </a:r>
              </a:p>
            </p:txBody>
          </p:sp>
          <p:sp>
            <p:nvSpPr>
              <p:cNvPr id="441374" name="Text Box 30"/>
              <p:cNvSpPr txBox="1">
                <a:spLocks noChangeArrowheads="1"/>
              </p:cNvSpPr>
              <p:nvPr/>
            </p:nvSpPr>
            <p:spPr bwMode="auto">
              <a:xfrm>
                <a:off x="4176" y="2016"/>
                <a:ext cx="1584" cy="346"/>
              </a:xfrm>
              <a:prstGeom prst="rect">
                <a:avLst/>
              </a:prstGeom>
              <a:noFill/>
              <a:ln w="9525">
                <a:noFill/>
                <a:miter lim="800000"/>
                <a:headEnd/>
                <a:tailEnd/>
              </a:ln>
              <a:effectLst/>
            </p:spPr>
            <p:txBody>
              <a:bodyPr>
                <a:prstTxWarp prst="textNoShape">
                  <a:avLst/>
                </a:prstTxWarp>
                <a:spAutoFit/>
              </a:bodyPr>
              <a:lstStyle/>
              <a:p>
                <a:r>
                  <a:rPr lang="en-US" sz="1200"/>
                  <a:t>Phase of reasoning</a:t>
                </a:r>
              </a:p>
              <a:p>
                <a:r>
                  <a:rPr lang="en-US" sz="1200"/>
                  <a:t>Discovery of customer needs</a:t>
                </a:r>
              </a:p>
            </p:txBody>
          </p:sp>
        </p:grpSp>
      </p:grpSp>
      <p:sp>
        <p:nvSpPr>
          <p:cNvPr id="441378" name="Rectangle 34"/>
          <p:cNvSpPr>
            <a:spLocks noChangeArrowheads="1"/>
          </p:cNvSpPr>
          <p:nvPr/>
        </p:nvSpPr>
        <p:spPr bwMode="auto">
          <a:xfrm>
            <a:off x="381000" y="838200"/>
            <a:ext cx="5791200" cy="51816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441406" name="Text Box 62"/>
          <p:cNvSpPr txBox="1">
            <a:spLocks noChangeArrowheads="1"/>
          </p:cNvSpPr>
          <p:nvPr/>
        </p:nvSpPr>
        <p:spPr bwMode="auto">
          <a:xfrm>
            <a:off x="6858000" y="1371600"/>
            <a:ext cx="1752600" cy="4667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OPENING</a:t>
            </a:r>
          </a:p>
        </p:txBody>
      </p:sp>
      <p:sp>
        <p:nvSpPr>
          <p:cNvPr id="441407" name="Text Box 63"/>
          <p:cNvSpPr txBox="1">
            <a:spLocks noChangeArrowheads="1"/>
          </p:cNvSpPr>
          <p:nvPr/>
        </p:nvSpPr>
        <p:spPr bwMode="auto">
          <a:xfrm>
            <a:off x="6858000" y="2505075"/>
            <a:ext cx="1752600" cy="4667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PROBING</a:t>
            </a:r>
          </a:p>
        </p:txBody>
      </p:sp>
      <p:sp>
        <p:nvSpPr>
          <p:cNvPr id="441408" name="Text Box 64"/>
          <p:cNvSpPr txBox="1">
            <a:spLocks noChangeArrowheads="1"/>
          </p:cNvSpPr>
          <p:nvPr/>
        </p:nvSpPr>
        <p:spPr bwMode="auto">
          <a:xfrm>
            <a:off x="6858000" y="3633788"/>
            <a:ext cx="1752600" cy="1014412"/>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Handling </a:t>
            </a:r>
          </a:p>
          <a:p>
            <a:pPr algn="ctr"/>
            <a:r>
              <a:rPr lang="en-US" sz="2400"/>
              <a:t>Objection</a:t>
            </a:r>
          </a:p>
        </p:txBody>
      </p:sp>
      <p:sp>
        <p:nvSpPr>
          <p:cNvPr id="441409" name="Text Box 65"/>
          <p:cNvSpPr txBox="1">
            <a:spLocks noChangeArrowheads="1"/>
          </p:cNvSpPr>
          <p:nvPr/>
        </p:nvSpPr>
        <p:spPr bwMode="auto">
          <a:xfrm>
            <a:off x="6858000" y="5324475"/>
            <a:ext cx="1752600" cy="4667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2400"/>
              <a:t>CLOSING</a:t>
            </a:r>
          </a:p>
        </p:txBody>
      </p:sp>
      <p:sp>
        <p:nvSpPr>
          <p:cNvPr id="441410" name="Line 66"/>
          <p:cNvSpPr>
            <a:spLocks noChangeShapeType="1"/>
          </p:cNvSpPr>
          <p:nvPr/>
        </p:nvSpPr>
        <p:spPr bwMode="auto">
          <a:xfrm>
            <a:off x="7696200" y="1905000"/>
            <a:ext cx="0" cy="5334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411" name="Line 67"/>
          <p:cNvSpPr>
            <a:spLocks noChangeShapeType="1"/>
          </p:cNvSpPr>
          <p:nvPr/>
        </p:nvSpPr>
        <p:spPr bwMode="auto">
          <a:xfrm>
            <a:off x="7696200" y="2971800"/>
            <a:ext cx="0" cy="5334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412" name="Line 68"/>
          <p:cNvSpPr>
            <a:spLocks noChangeShapeType="1"/>
          </p:cNvSpPr>
          <p:nvPr/>
        </p:nvSpPr>
        <p:spPr bwMode="auto">
          <a:xfrm>
            <a:off x="7696200" y="4724400"/>
            <a:ext cx="0" cy="53340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41413" name="Rectangle 69"/>
          <p:cNvSpPr>
            <a:spLocks noChangeArrowheads="1"/>
          </p:cNvSpPr>
          <p:nvPr/>
        </p:nvSpPr>
        <p:spPr bwMode="auto">
          <a:xfrm>
            <a:off x="6400800" y="838200"/>
            <a:ext cx="2514600" cy="510540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sp>
        <p:nvSpPr>
          <p:cNvPr id="441414" name="Text Box 70"/>
          <p:cNvSpPr txBox="1">
            <a:spLocks noChangeArrowheads="1"/>
          </p:cNvSpPr>
          <p:nvPr/>
        </p:nvSpPr>
        <p:spPr bwMode="auto">
          <a:xfrm>
            <a:off x="6553200" y="914400"/>
            <a:ext cx="2590800" cy="336550"/>
          </a:xfrm>
          <a:prstGeom prst="rect">
            <a:avLst/>
          </a:prstGeom>
          <a:noFill/>
          <a:ln w="9525">
            <a:noFill/>
            <a:miter lim="800000"/>
            <a:headEnd/>
            <a:tailEnd/>
          </a:ln>
          <a:effectLst/>
        </p:spPr>
        <p:txBody>
          <a:bodyPr>
            <a:prstTxWarp prst="textNoShape">
              <a:avLst/>
            </a:prstTxWarp>
            <a:spAutoFit/>
          </a:bodyPr>
          <a:lstStyle/>
          <a:p>
            <a:r>
              <a:rPr lang="en-US" sz="1600" b="1"/>
              <a:t>SELLING PROCESS</a:t>
            </a:r>
          </a:p>
        </p:txBody>
      </p:sp>
      <p:sp>
        <p:nvSpPr>
          <p:cNvPr id="441415" name="AutoShape 71"/>
          <p:cNvSpPr>
            <a:spLocks noChangeArrowheads="1"/>
          </p:cNvSpPr>
          <p:nvPr/>
        </p:nvSpPr>
        <p:spPr bwMode="auto">
          <a:xfrm rot="10800000">
            <a:off x="5943600" y="3657600"/>
            <a:ext cx="609600" cy="6096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prstTxWarp prst="textNoShape">
              <a:avLst/>
            </a:prstTxWarp>
          </a:bodyPr>
          <a:lstStyle/>
          <a:p>
            <a:endParaRPr lang="en-US"/>
          </a:p>
        </p:txBody>
      </p:sp>
      <p:sp>
        <p:nvSpPr>
          <p:cNvPr id="441416" name="Text Box 72"/>
          <p:cNvSpPr txBox="1">
            <a:spLocks noChangeArrowheads="1"/>
          </p:cNvSpPr>
          <p:nvPr/>
        </p:nvSpPr>
        <p:spPr bwMode="auto">
          <a:xfrm>
            <a:off x="2819400" y="6019800"/>
            <a:ext cx="3048000" cy="466725"/>
          </a:xfrm>
          <a:prstGeom prst="rect">
            <a:avLst/>
          </a:prstGeom>
          <a:solidFill>
            <a:srgbClr val="FF0000"/>
          </a:solidFill>
          <a:ln w="9525">
            <a:solidFill>
              <a:schemeClr val="tx1"/>
            </a:solidFill>
            <a:miter lim="800000"/>
            <a:headEnd/>
            <a:tailEnd/>
          </a:ln>
          <a:effectLst/>
        </p:spPr>
        <p:txBody>
          <a:bodyPr>
            <a:prstTxWarp prst="textNoShape">
              <a:avLst/>
            </a:prstTxWarp>
            <a:spAutoFit/>
          </a:bodyPr>
          <a:lstStyle/>
          <a:p>
            <a:r>
              <a:rPr lang="en-US" sz="2400">
                <a:solidFill>
                  <a:schemeClr val="bg1"/>
                </a:solidFill>
              </a:rPr>
              <a:t>PROMOTION MIX</a:t>
            </a:r>
          </a:p>
        </p:txBody>
      </p:sp>
      <p:sp>
        <p:nvSpPr>
          <p:cNvPr id="441417" name="AutoShape 73"/>
          <p:cNvSpPr>
            <a:spLocks noChangeArrowheads="1"/>
          </p:cNvSpPr>
          <p:nvPr/>
        </p:nvSpPr>
        <p:spPr bwMode="auto">
          <a:xfrm rot="16200000">
            <a:off x="4457700" y="5600700"/>
            <a:ext cx="457200" cy="5334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prstTxWarp prst="textNoShape">
              <a:avLst/>
            </a:prstTxWarp>
          </a:bodyPr>
          <a:lstStyle/>
          <a:p>
            <a:endParaRPr lang="en-US"/>
          </a:p>
        </p:txBody>
      </p:sp>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Date Placeholder 3"/>
          <p:cNvSpPr>
            <a:spLocks noGrp="1"/>
          </p:cNvSpPr>
          <p:nvPr>
            <p:ph type="dt" sz="half" idx="10"/>
          </p:nvPr>
        </p:nvSpPr>
        <p:spPr/>
        <p:txBody>
          <a:bodyPr/>
          <a:lstStyle/>
          <a:p>
            <a:fld id="{B501A2F1-A09F-3E40-9631-2BB1F91908AC}" type="datetime4">
              <a:rPr lang="en-US"/>
              <a:pPr/>
              <a:t>August 24, 2020</a:t>
            </a:fld>
            <a:endParaRPr lang="en-US"/>
          </a:p>
        </p:txBody>
      </p:sp>
      <p:sp>
        <p:nvSpPr>
          <p:cNvPr id="109" name="Slide Number Placeholder 5"/>
          <p:cNvSpPr>
            <a:spLocks noGrp="1"/>
          </p:cNvSpPr>
          <p:nvPr>
            <p:ph type="sldNum" sz="quarter" idx="12"/>
          </p:nvPr>
        </p:nvSpPr>
        <p:spPr/>
        <p:txBody>
          <a:bodyPr/>
          <a:lstStyle/>
          <a:p>
            <a:fld id="{4A4B21BA-7B65-EF4F-8A36-50EAF2257258}" type="slidenum">
              <a:rPr lang="en-US"/>
              <a:pPr/>
              <a:t>102</a:t>
            </a:fld>
            <a:endParaRPr lang="en-US"/>
          </a:p>
        </p:txBody>
      </p:sp>
      <p:sp>
        <p:nvSpPr>
          <p:cNvPr id="456706" name="Rectangle 2"/>
          <p:cNvSpPr>
            <a:spLocks noGrp="1" noChangeArrowheads="1"/>
          </p:cNvSpPr>
          <p:nvPr>
            <p:ph type="title"/>
          </p:nvPr>
        </p:nvSpPr>
        <p:spPr/>
        <p:txBody>
          <a:bodyPr/>
          <a:lstStyle/>
          <a:p>
            <a:pPr algn="ctr"/>
            <a:r>
              <a:rPr lang="en-US"/>
              <a:t>PROMOTION MIX OBJECTIVES</a:t>
            </a:r>
          </a:p>
        </p:txBody>
      </p:sp>
      <p:grpSp>
        <p:nvGrpSpPr>
          <p:cNvPr id="2" name="Group 219"/>
          <p:cNvGrpSpPr>
            <a:grpSpLocks/>
          </p:cNvGrpSpPr>
          <p:nvPr/>
        </p:nvGrpSpPr>
        <p:grpSpPr bwMode="auto">
          <a:xfrm>
            <a:off x="457200" y="1524000"/>
            <a:ext cx="8308975" cy="3824288"/>
            <a:chOff x="288" y="960"/>
            <a:chExt cx="5234" cy="2409"/>
          </a:xfrm>
        </p:grpSpPr>
        <p:sp>
          <p:nvSpPr>
            <p:cNvPr id="456852" name="Rectangle 148"/>
            <p:cNvSpPr>
              <a:spLocks noChangeArrowheads="1"/>
            </p:cNvSpPr>
            <p:nvPr/>
          </p:nvSpPr>
          <p:spPr bwMode="auto">
            <a:xfrm>
              <a:off x="4610" y="2757"/>
              <a:ext cx="91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850" name="Rectangle 146"/>
            <p:cNvSpPr>
              <a:spLocks noChangeArrowheads="1"/>
            </p:cNvSpPr>
            <p:nvPr/>
          </p:nvSpPr>
          <p:spPr bwMode="auto">
            <a:xfrm>
              <a:off x="4178" y="2757"/>
              <a:ext cx="43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848" name="Rectangle 144"/>
            <p:cNvSpPr>
              <a:spLocks noChangeArrowheads="1"/>
            </p:cNvSpPr>
            <p:nvPr/>
          </p:nvSpPr>
          <p:spPr bwMode="auto">
            <a:xfrm>
              <a:off x="3842" y="2757"/>
              <a:ext cx="33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846" name="Rectangle 142"/>
            <p:cNvSpPr>
              <a:spLocks noChangeArrowheads="1"/>
            </p:cNvSpPr>
            <p:nvPr/>
          </p:nvSpPr>
          <p:spPr bwMode="auto">
            <a:xfrm>
              <a:off x="2690" y="2757"/>
              <a:ext cx="115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844" name="Rectangle 140"/>
            <p:cNvSpPr>
              <a:spLocks noChangeArrowheads="1"/>
            </p:cNvSpPr>
            <p:nvPr/>
          </p:nvSpPr>
          <p:spPr bwMode="auto">
            <a:xfrm>
              <a:off x="2114" y="2757"/>
              <a:ext cx="57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842" name="Rectangle 138"/>
            <p:cNvSpPr>
              <a:spLocks noChangeArrowheads="1"/>
            </p:cNvSpPr>
            <p:nvPr/>
          </p:nvSpPr>
          <p:spPr bwMode="auto">
            <a:xfrm>
              <a:off x="1394" y="2757"/>
              <a:ext cx="720"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840" name="Rectangle 136"/>
            <p:cNvSpPr>
              <a:spLocks noChangeArrowheads="1"/>
            </p:cNvSpPr>
            <p:nvPr/>
          </p:nvSpPr>
          <p:spPr bwMode="auto">
            <a:xfrm>
              <a:off x="288" y="2757"/>
              <a:ext cx="110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Exhibitions/PR Programs</a:t>
              </a:r>
            </a:p>
          </p:txBody>
        </p:sp>
        <p:sp>
          <p:nvSpPr>
            <p:cNvPr id="456764" name="Rectangle 60"/>
            <p:cNvSpPr>
              <a:spLocks noChangeArrowheads="1"/>
            </p:cNvSpPr>
            <p:nvPr/>
          </p:nvSpPr>
          <p:spPr bwMode="auto">
            <a:xfrm>
              <a:off x="4610" y="3063"/>
              <a:ext cx="91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63" name="Rectangle 59"/>
            <p:cNvSpPr>
              <a:spLocks noChangeArrowheads="1"/>
            </p:cNvSpPr>
            <p:nvPr/>
          </p:nvSpPr>
          <p:spPr bwMode="auto">
            <a:xfrm>
              <a:off x="4178" y="3063"/>
              <a:ext cx="43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62" name="Rectangle 58"/>
            <p:cNvSpPr>
              <a:spLocks noChangeArrowheads="1"/>
            </p:cNvSpPr>
            <p:nvPr/>
          </p:nvSpPr>
          <p:spPr bwMode="auto">
            <a:xfrm>
              <a:off x="3842" y="3063"/>
              <a:ext cx="33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61" name="Rectangle 57"/>
            <p:cNvSpPr>
              <a:spLocks noChangeArrowheads="1"/>
            </p:cNvSpPr>
            <p:nvPr/>
          </p:nvSpPr>
          <p:spPr bwMode="auto">
            <a:xfrm>
              <a:off x="2690" y="3063"/>
              <a:ext cx="115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60" name="Rectangle 56"/>
            <p:cNvSpPr>
              <a:spLocks noChangeArrowheads="1"/>
            </p:cNvSpPr>
            <p:nvPr/>
          </p:nvSpPr>
          <p:spPr bwMode="auto">
            <a:xfrm>
              <a:off x="2114" y="3063"/>
              <a:ext cx="57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9" name="Rectangle 55"/>
            <p:cNvSpPr>
              <a:spLocks noChangeArrowheads="1"/>
            </p:cNvSpPr>
            <p:nvPr/>
          </p:nvSpPr>
          <p:spPr bwMode="auto">
            <a:xfrm>
              <a:off x="1394" y="3063"/>
              <a:ext cx="720"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8" name="Rectangle 54"/>
            <p:cNvSpPr>
              <a:spLocks noChangeArrowheads="1"/>
            </p:cNvSpPr>
            <p:nvPr/>
          </p:nvSpPr>
          <p:spPr bwMode="auto">
            <a:xfrm>
              <a:off x="288" y="3063"/>
              <a:ext cx="110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Gifts and Gimmicks</a:t>
              </a:r>
            </a:p>
          </p:txBody>
        </p:sp>
        <p:sp>
          <p:nvSpPr>
            <p:cNvPr id="456757" name="Rectangle 53"/>
            <p:cNvSpPr>
              <a:spLocks noChangeArrowheads="1"/>
            </p:cNvSpPr>
            <p:nvPr/>
          </p:nvSpPr>
          <p:spPr bwMode="auto">
            <a:xfrm>
              <a:off x="4610" y="2451"/>
              <a:ext cx="91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6" name="Rectangle 52"/>
            <p:cNvSpPr>
              <a:spLocks noChangeArrowheads="1"/>
            </p:cNvSpPr>
            <p:nvPr/>
          </p:nvSpPr>
          <p:spPr bwMode="auto">
            <a:xfrm>
              <a:off x="4178" y="2451"/>
              <a:ext cx="43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5" name="Rectangle 51"/>
            <p:cNvSpPr>
              <a:spLocks noChangeArrowheads="1"/>
            </p:cNvSpPr>
            <p:nvPr/>
          </p:nvSpPr>
          <p:spPr bwMode="auto">
            <a:xfrm>
              <a:off x="3842" y="2451"/>
              <a:ext cx="33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4" name="Rectangle 50"/>
            <p:cNvSpPr>
              <a:spLocks noChangeArrowheads="1"/>
            </p:cNvSpPr>
            <p:nvPr/>
          </p:nvSpPr>
          <p:spPr bwMode="auto">
            <a:xfrm>
              <a:off x="2690" y="2451"/>
              <a:ext cx="115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3" name="Rectangle 49"/>
            <p:cNvSpPr>
              <a:spLocks noChangeArrowheads="1"/>
            </p:cNvSpPr>
            <p:nvPr/>
          </p:nvSpPr>
          <p:spPr bwMode="auto">
            <a:xfrm>
              <a:off x="2114" y="2451"/>
              <a:ext cx="57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2" name="Rectangle 48"/>
            <p:cNvSpPr>
              <a:spLocks noChangeArrowheads="1"/>
            </p:cNvSpPr>
            <p:nvPr/>
          </p:nvSpPr>
          <p:spPr bwMode="auto">
            <a:xfrm>
              <a:off x="1394" y="2451"/>
              <a:ext cx="720"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51" name="Rectangle 47"/>
            <p:cNvSpPr>
              <a:spLocks noChangeArrowheads="1"/>
            </p:cNvSpPr>
            <p:nvPr/>
          </p:nvSpPr>
          <p:spPr bwMode="auto">
            <a:xfrm>
              <a:off x="288" y="2451"/>
              <a:ext cx="110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Symposia</a:t>
              </a:r>
            </a:p>
          </p:txBody>
        </p:sp>
        <p:sp>
          <p:nvSpPr>
            <p:cNvPr id="456743" name="Rectangle 39"/>
            <p:cNvSpPr>
              <a:spLocks noChangeArrowheads="1"/>
            </p:cNvSpPr>
            <p:nvPr/>
          </p:nvSpPr>
          <p:spPr bwMode="auto">
            <a:xfrm>
              <a:off x="4610" y="2145"/>
              <a:ext cx="91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42" name="Rectangle 38"/>
            <p:cNvSpPr>
              <a:spLocks noChangeArrowheads="1"/>
            </p:cNvSpPr>
            <p:nvPr/>
          </p:nvSpPr>
          <p:spPr bwMode="auto">
            <a:xfrm>
              <a:off x="4178" y="2145"/>
              <a:ext cx="43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41" name="Rectangle 37"/>
            <p:cNvSpPr>
              <a:spLocks noChangeArrowheads="1"/>
            </p:cNvSpPr>
            <p:nvPr/>
          </p:nvSpPr>
          <p:spPr bwMode="auto">
            <a:xfrm>
              <a:off x="3842" y="2145"/>
              <a:ext cx="33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40" name="Rectangle 36"/>
            <p:cNvSpPr>
              <a:spLocks noChangeArrowheads="1"/>
            </p:cNvSpPr>
            <p:nvPr/>
          </p:nvSpPr>
          <p:spPr bwMode="auto">
            <a:xfrm>
              <a:off x="2690" y="2145"/>
              <a:ext cx="115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9" name="Rectangle 35"/>
            <p:cNvSpPr>
              <a:spLocks noChangeArrowheads="1"/>
            </p:cNvSpPr>
            <p:nvPr/>
          </p:nvSpPr>
          <p:spPr bwMode="auto">
            <a:xfrm>
              <a:off x="2114" y="2145"/>
              <a:ext cx="57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8" name="Rectangle 34"/>
            <p:cNvSpPr>
              <a:spLocks noChangeArrowheads="1"/>
            </p:cNvSpPr>
            <p:nvPr/>
          </p:nvSpPr>
          <p:spPr bwMode="auto">
            <a:xfrm>
              <a:off x="1394" y="2145"/>
              <a:ext cx="720"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7" name="Rectangle 33"/>
            <p:cNvSpPr>
              <a:spLocks noChangeArrowheads="1"/>
            </p:cNvSpPr>
            <p:nvPr/>
          </p:nvSpPr>
          <p:spPr bwMode="auto">
            <a:xfrm>
              <a:off x="288" y="2145"/>
              <a:ext cx="110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Advertising</a:t>
              </a:r>
            </a:p>
          </p:txBody>
        </p:sp>
        <p:sp>
          <p:nvSpPr>
            <p:cNvPr id="456736" name="Rectangle 32"/>
            <p:cNvSpPr>
              <a:spLocks noChangeArrowheads="1"/>
            </p:cNvSpPr>
            <p:nvPr/>
          </p:nvSpPr>
          <p:spPr bwMode="auto">
            <a:xfrm>
              <a:off x="4610" y="1872"/>
              <a:ext cx="912"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5" name="Rectangle 31"/>
            <p:cNvSpPr>
              <a:spLocks noChangeArrowheads="1"/>
            </p:cNvSpPr>
            <p:nvPr/>
          </p:nvSpPr>
          <p:spPr bwMode="auto">
            <a:xfrm>
              <a:off x="4178" y="1872"/>
              <a:ext cx="432"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4" name="Rectangle 30"/>
            <p:cNvSpPr>
              <a:spLocks noChangeArrowheads="1"/>
            </p:cNvSpPr>
            <p:nvPr/>
          </p:nvSpPr>
          <p:spPr bwMode="auto">
            <a:xfrm>
              <a:off x="3842" y="1872"/>
              <a:ext cx="336"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3" name="Rectangle 29"/>
            <p:cNvSpPr>
              <a:spLocks noChangeArrowheads="1"/>
            </p:cNvSpPr>
            <p:nvPr/>
          </p:nvSpPr>
          <p:spPr bwMode="auto">
            <a:xfrm>
              <a:off x="2690" y="1872"/>
              <a:ext cx="1152"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2" name="Rectangle 28"/>
            <p:cNvSpPr>
              <a:spLocks noChangeArrowheads="1"/>
            </p:cNvSpPr>
            <p:nvPr/>
          </p:nvSpPr>
          <p:spPr bwMode="auto">
            <a:xfrm>
              <a:off x="2114" y="1872"/>
              <a:ext cx="576"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1" name="Rectangle 27"/>
            <p:cNvSpPr>
              <a:spLocks noChangeArrowheads="1"/>
            </p:cNvSpPr>
            <p:nvPr/>
          </p:nvSpPr>
          <p:spPr bwMode="auto">
            <a:xfrm>
              <a:off x="1394" y="1872"/>
              <a:ext cx="720"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30" name="Rectangle 26"/>
            <p:cNvSpPr>
              <a:spLocks noChangeArrowheads="1"/>
            </p:cNvSpPr>
            <p:nvPr/>
          </p:nvSpPr>
          <p:spPr bwMode="auto">
            <a:xfrm>
              <a:off x="288" y="1872"/>
              <a:ext cx="1106"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Seeding Trials Samples</a:t>
              </a:r>
            </a:p>
          </p:txBody>
        </p:sp>
        <p:sp>
          <p:nvSpPr>
            <p:cNvPr id="456729" name="Rectangle 25"/>
            <p:cNvSpPr>
              <a:spLocks noChangeArrowheads="1"/>
            </p:cNvSpPr>
            <p:nvPr/>
          </p:nvSpPr>
          <p:spPr bwMode="auto">
            <a:xfrm>
              <a:off x="4610" y="1539"/>
              <a:ext cx="912"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8" name="Rectangle 24"/>
            <p:cNvSpPr>
              <a:spLocks noChangeArrowheads="1"/>
            </p:cNvSpPr>
            <p:nvPr/>
          </p:nvSpPr>
          <p:spPr bwMode="auto">
            <a:xfrm>
              <a:off x="4178" y="1539"/>
              <a:ext cx="432"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7" name="Rectangle 23"/>
            <p:cNvSpPr>
              <a:spLocks noChangeArrowheads="1"/>
            </p:cNvSpPr>
            <p:nvPr/>
          </p:nvSpPr>
          <p:spPr bwMode="auto">
            <a:xfrm>
              <a:off x="3842" y="1539"/>
              <a:ext cx="336"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6" name="Rectangle 22"/>
            <p:cNvSpPr>
              <a:spLocks noChangeArrowheads="1"/>
            </p:cNvSpPr>
            <p:nvPr/>
          </p:nvSpPr>
          <p:spPr bwMode="auto">
            <a:xfrm>
              <a:off x="2690" y="1539"/>
              <a:ext cx="1152"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5" name="Rectangle 21"/>
            <p:cNvSpPr>
              <a:spLocks noChangeArrowheads="1"/>
            </p:cNvSpPr>
            <p:nvPr/>
          </p:nvSpPr>
          <p:spPr bwMode="auto">
            <a:xfrm>
              <a:off x="2114" y="1539"/>
              <a:ext cx="576"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4" name="Rectangle 20"/>
            <p:cNvSpPr>
              <a:spLocks noChangeArrowheads="1"/>
            </p:cNvSpPr>
            <p:nvPr/>
          </p:nvSpPr>
          <p:spPr bwMode="auto">
            <a:xfrm>
              <a:off x="1394" y="1539"/>
              <a:ext cx="720"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3" name="Rectangle 19"/>
            <p:cNvSpPr>
              <a:spLocks noChangeArrowheads="1"/>
            </p:cNvSpPr>
            <p:nvPr/>
          </p:nvSpPr>
          <p:spPr bwMode="auto">
            <a:xfrm>
              <a:off x="288" y="1539"/>
              <a:ext cx="1106" cy="33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Doctors Meetings</a:t>
              </a:r>
            </a:p>
          </p:txBody>
        </p:sp>
        <p:sp>
          <p:nvSpPr>
            <p:cNvPr id="456722" name="Rectangle 18"/>
            <p:cNvSpPr>
              <a:spLocks noChangeArrowheads="1"/>
            </p:cNvSpPr>
            <p:nvPr/>
          </p:nvSpPr>
          <p:spPr bwMode="auto">
            <a:xfrm>
              <a:off x="4610" y="1266"/>
              <a:ext cx="912"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1" name="Rectangle 17"/>
            <p:cNvSpPr>
              <a:spLocks noChangeArrowheads="1"/>
            </p:cNvSpPr>
            <p:nvPr/>
          </p:nvSpPr>
          <p:spPr bwMode="auto">
            <a:xfrm>
              <a:off x="4178" y="1266"/>
              <a:ext cx="432"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20" name="Rectangle 16"/>
            <p:cNvSpPr>
              <a:spLocks noChangeArrowheads="1"/>
            </p:cNvSpPr>
            <p:nvPr/>
          </p:nvSpPr>
          <p:spPr bwMode="auto">
            <a:xfrm>
              <a:off x="3842" y="1266"/>
              <a:ext cx="336"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19" name="Rectangle 15"/>
            <p:cNvSpPr>
              <a:spLocks noChangeArrowheads="1"/>
            </p:cNvSpPr>
            <p:nvPr/>
          </p:nvSpPr>
          <p:spPr bwMode="auto">
            <a:xfrm>
              <a:off x="2690" y="1266"/>
              <a:ext cx="1152"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18" name="Rectangle 14"/>
            <p:cNvSpPr>
              <a:spLocks noChangeArrowheads="1"/>
            </p:cNvSpPr>
            <p:nvPr/>
          </p:nvSpPr>
          <p:spPr bwMode="auto">
            <a:xfrm>
              <a:off x="2114" y="1266"/>
              <a:ext cx="576"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17" name="Rectangle 13"/>
            <p:cNvSpPr>
              <a:spLocks noChangeArrowheads="1"/>
            </p:cNvSpPr>
            <p:nvPr/>
          </p:nvSpPr>
          <p:spPr bwMode="auto">
            <a:xfrm>
              <a:off x="1394" y="1266"/>
              <a:ext cx="720"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endParaRPr lang="en-US" sz="1000">
                <a:solidFill>
                  <a:schemeClr val="tx2"/>
                </a:solidFill>
              </a:endParaRPr>
            </a:p>
          </p:txBody>
        </p:sp>
        <p:sp>
          <p:nvSpPr>
            <p:cNvPr id="456716" name="Rectangle 12"/>
            <p:cNvSpPr>
              <a:spLocks noChangeArrowheads="1"/>
            </p:cNvSpPr>
            <p:nvPr/>
          </p:nvSpPr>
          <p:spPr bwMode="auto">
            <a:xfrm>
              <a:off x="288" y="1266"/>
              <a:ext cx="1106" cy="273"/>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000">
                  <a:solidFill>
                    <a:schemeClr val="tx2"/>
                  </a:solidFill>
                </a:rPr>
                <a:t>Sales Force- Detailing</a:t>
              </a:r>
            </a:p>
          </p:txBody>
        </p:sp>
        <p:sp>
          <p:nvSpPr>
            <p:cNvPr id="456715" name="Rectangle 11"/>
            <p:cNvSpPr>
              <a:spLocks noChangeArrowheads="1"/>
            </p:cNvSpPr>
            <p:nvPr/>
          </p:nvSpPr>
          <p:spPr bwMode="auto">
            <a:xfrm>
              <a:off x="4610" y="960"/>
              <a:ext cx="91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Repeat Usage</a:t>
              </a:r>
            </a:p>
          </p:txBody>
        </p:sp>
        <p:sp>
          <p:nvSpPr>
            <p:cNvPr id="456714" name="Rectangle 10"/>
            <p:cNvSpPr>
              <a:spLocks noChangeArrowheads="1"/>
            </p:cNvSpPr>
            <p:nvPr/>
          </p:nvSpPr>
          <p:spPr bwMode="auto">
            <a:xfrm>
              <a:off x="4178" y="960"/>
              <a:ext cx="43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Usage</a:t>
              </a:r>
            </a:p>
          </p:txBody>
        </p:sp>
        <p:sp>
          <p:nvSpPr>
            <p:cNvPr id="456713" name="Rectangle 9"/>
            <p:cNvSpPr>
              <a:spLocks noChangeArrowheads="1"/>
            </p:cNvSpPr>
            <p:nvPr/>
          </p:nvSpPr>
          <p:spPr bwMode="auto">
            <a:xfrm>
              <a:off x="3842" y="960"/>
              <a:ext cx="33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Trial</a:t>
              </a:r>
            </a:p>
          </p:txBody>
        </p:sp>
        <p:sp>
          <p:nvSpPr>
            <p:cNvPr id="456712" name="Rectangle 8"/>
            <p:cNvSpPr>
              <a:spLocks noChangeArrowheads="1"/>
            </p:cNvSpPr>
            <p:nvPr/>
          </p:nvSpPr>
          <p:spPr bwMode="auto">
            <a:xfrm>
              <a:off x="2690" y="960"/>
              <a:ext cx="1152"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Intention/ Evaluation</a:t>
              </a:r>
            </a:p>
          </p:txBody>
        </p:sp>
        <p:sp>
          <p:nvSpPr>
            <p:cNvPr id="456711" name="Rectangle 7"/>
            <p:cNvSpPr>
              <a:spLocks noChangeArrowheads="1"/>
            </p:cNvSpPr>
            <p:nvPr/>
          </p:nvSpPr>
          <p:spPr bwMode="auto">
            <a:xfrm>
              <a:off x="2114" y="960"/>
              <a:ext cx="57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Interest</a:t>
              </a:r>
            </a:p>
          </p:txBody>
        </p:sp>
        <p:sp>
          <p:nvSpPr>
            <p:cNvPr id="456710" name="Rectangle 6"/>
            <p:cNvSpPr>
              <a:spLocks noChangeArrowheads="1"/>
            </p:cNvSpPr>
            <p:nvPr/>
          </p:nvSpPr>
          <p:spPr bwMode="auto">
            <a:xfrm>
              <a:off x="1394" y="960"/>
              <a:ext cx="720"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Awareness</a:t>
              </a:r>
            </a:p>
          </p:txBody>
        </p:sp>
        <p:sp>
          <p:nvSpPr>
            <p:cNvPr id="456709" name="Rectangle 5"/>
            <p:cNvSpPr>
              <a:spLocks noChangeArrowheads="1"/>
            </p:cNvSpPr>
            <p:nvPr/>
          </p:nvSpPr>
          <p:spPr bwMode="auto">
            <a:xfrm>
              <a:off x="288" y="960"/>
              <a:ext cx="1106" cy="306"/>
            </a:xfrm>
            <a:prstGeom prst="rect">
              <a:avLst/>
            </a:prstGeom>
            <a:noFill/>
            <a:ln w="9525">
              <a:noFill/>
              <a:miter lim="800000"/>
              <a:headEnd/>
              <a:tailEnd/>
            </a:ln>
            <a:effectLst/>
          </p:spPr>
          <p:txBody>
            <a:bodyPr>
              <a:prstTxWarp prst="textNoShape">
                <a:avLst/>
              </a:prstTxWarp>
            </a:bodyPr>
            <a:lstStyle/>
            <a:p>
              <a:pPr eaLnBrk="1" hangingPunct="1">
                <a:lnSpc>
                  <a:spcPts val="2700"/>
                </a:lnSpc>
                <a:spcBef>
                  <a:spcPct val="20000"/>
                </a:spcBef>
              </a:pPr>
              <a:r>
                <a:rPr lang="en-US" sz="1200">
                  <a:solidFill>
                    <a:schemeClr val="tx2"/>
                  </a:solidFill>
                </a:rPr>
                <a:t>Promotion Mix</a:t>
              </a:r>
            </a:p>
          </p:txBody>
        </p:sp>
        <p:sp>
          <p:nvSpPr>
            <p:cNvPr id="456765" name="Line 61"/>
            <p:cNvSpPr>
              <a:spLocks noChangeShapeType="1"/>
            </p:cNvSpPr>
            <p:nvPr/>
          </p:nvSpPr>
          <p:spPr bwMode="auto">
            <a:xfrm>
              <a:off x="288" y="960"/>
              <a:ext cx="5234" cy="0"/>
            </a:xfrm>
            <a:prstGeom prst="line">
              <a:avLst/>
            </a:prstGeom>
            <a:noFill/>
            <a:ln w="28575" cap="sq">
              <a:solidFill>
                <a:schemeClr val="tx1"/>
              </a:solidFill>
              <a:round/>
              <a:headEnd/>
              <a:tailEnd/>
            </a:ln>
            <a:effectLst/>
          </p:spPr>
          <p:txBody>
            <a:bodyPr>
              <a:prstTxWarp prst="textNoShape">
                <a:avLst/>
              </a:prstTxWarp>
            </a:bodyPr>
            <a:lstStyle/>
            <a:p>
              <a:endParaRPr lang="en-US"/>
            </a:p>
          </p:txBody>
        </p:sp>
        <p:sp>
          <p:nvSpPr>
            <p:cNvPr id="456766" name="Line 62"/>
            <p:cNvSpPr>
              <a:spLocks noChangeShapeType="1"/>
            </p:cNvSpPr>
            <p:nvPr/>
          </p:nvSpPr>
          <p:spPr bwMode="auto">
            <a:xfrm>
              <a:off x="288" y="1266"/>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67" name="Line 63"/>
            <p:cNvSpPr>
              <a:spLocks noChangeShapeType="1"/>
            </p:cNvSpPr>
            <p:nvPr/>
          </p:nvSpPr>
          <p:spPr bwMode="auto">
            <a:xfrm>
              <a:off x="288" y="1539"/>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68" name="Line 64"/>
            <p:cNvSpPr>
              <a:spLocks noChangeShapeType="1"/>
            </p:cNvSpPr>
            <p:nvPr/>
          </p:nvSpPr>
          <p:spPr bwMode="auto">
            <a:xfrm>
              <a:off x="288" y="1872"/>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69" name="Line 65"/>
            <p:cNvSpPr>
              <a:spLocks noChangeShapeType="1"/>
            </p:cNvSpPr>
            <p:nvPr/>
          </p:nvSpPr>
          <p:spPr bwMode="auto">
            <a:xfrm>
              <a:off x="288" y="2145"/>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0" name="Line 66"/>
            <p:cNvSpPr>
              <a:spLocks noChangeShapeType="1"/>
            </p:cNvSpPr>
            <p:nvPr/>
          </p:nvSpPr>
          <p:spPr bwMode="auto">
            <a:xfrm>
              <a:off x="288" y="2451"/>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2" name="Line 68"/>
            <p:cNvSpPr>
              <a:spLocks noChangeShapeType="1"/>
            </p:cNvSpPr>
            <p:nvPr/>
          </p:nvSpPr>
          <p:spPr bwMode="auto">
            <a:xfrm>
              <a:off x="288" y="2757"/>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3" name="Line 69"/>
            <p:cNvSpPr>
              <a:spLocks noChangeShapeType="1"/>
            </p:cNvSpPr>
            <p:nvPr/>
          </p:nvSpPr>
          <p:spPr bwMode="auto">
            <a:xfrm>
              <a:off x="288" y="3369"/>
              <a:ext cx="5234" cy="0"/>
            </a:xfrm>
            <a:prstGeom prst="line">
              <a:avLst/>
            </a:prstGeom>
            <a:noFill/>
            <a:ln w="28575" cap="sq">
              <a:solidFill>
                <a:schemeClr val="tx1"/>
              </a:solidFill>
              <a:round/>
              <a:headEnd/>
              <a:tailEnd/>
            </a:ln>
            <a:effectLst/>
          </p:spPr>
          <p:txBody>
            <a:bodyPr>
              <a:prstTxWarp prst="textNoShape">
                <a:avLst/>
              </a:prstTxWarp>
            </a:bodyPr>
            <a:lstStyle/>
            <a:p>
              <a:endParaRPr lang="en-US"/>
            </a:p>
          </p:txBody>
        </p:sp>
        <p:sp>
          <p:nvSpPr>
            <p:cNvPr id="456774" name="Line 70"/>
            <p:cNvSpPr>
              <a:spLocks noChangeShapeType="1"/>
            </p:cNvSpPr>
            <p:nvPr/>
          </p:nvSpPr>
          <p:spPr bwMode="auto">
            <a:xfrm>
              <a:off x="288" y="960"/>
              <a:ext cx="0" cy="2409"/>
            </a:xfrm>
            <a:prstGeom prst="line">
              <a:avLst/>
            </a:prstGeom>
            <a:noFill/>
            <a:ln w="28575" cap="sq">
              <a:solidFill>
                <a:schemeClr val="tx1"/>
              </a:solidFill>
              <a:round/>
              <a:headEnd/>
              <a:tailEnd/>
            </a:ln>
            <a:effectLst/>
          </p:spPr>
          <p:txBody>
            <a:bodyPr>
              <a:prstTxWarp prst="textNoShape">
                <a:avLst/>
              </a:prstTxWarp>
            </a:bodyPr>
            <a:lstStyle/>
            <a:p>
              <a:endParaRPr lang="en-US"/>
            </a:p>
          </p:txBody>
        </p:sp>
        <p:sp>
          <p:nvSpPr>
            <p:cNvPr id="456775" name="Line 71"/>
            <p:cNvSpPr>
              <a:spLocks noChangeShapeType="1"/>
            </p:cNvSpPr>
            <p:nvPr/>
          </p:nvSpPr>
          <p:spPr bwMode="auto">
            <a:xfrm>
              <a:off x="1394" y="960"/>
              <a:ext cx="0" cy="2409"/>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6" name="Line 72"/>
            <p:cNvSpPr>
              <a:spLocks noChangeShapeType="1"/>
            </p:cNvSpPr>
            <p:nvPr/>
          </p:nvSpPr>
          <p:spPr bwMode="auto">
            <a:xfrm>
              <a:off x="2114" y="960"/>
              <a:ext cx="0" cy="2409"/>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7" name="Line 73"/>
            <p:cNvSpPr>
              <a:spLocks noChangeShapeType="1"/>
            </p:cNvSpPr>
            <p:nvPr/>
          </p:nvSpPr>
          <p:spPr bwMode="auto">
            <a:xfrm>
              <a:off x="2690" y="960"/>
              <a:ext cx="0" cy="2409"/>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8" name="Line 74"/>
            <p:cNvSpPr>
              <a:spLocks noChangeShapeType="1"/>
            </p:cNvSpPr>
            <p:nvPr/>
          </p:nvSpPr>
          <p:spPr bwMode="auto">
            <a:xfrm>
              <a:off x="3842" y="960"/>
              <a:ext cx="0" cy="2409"/>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79" name="Line 75"/>
            <p:cNvSpPr>
              <a:spLocks noChangeShapeType="1"/>
            </p:cNvSpPr>
            <p:nvPr/>
          </p:nvSpPr>
          <p:spPr bwMode="auto">
            <a:xfrm>
              <a:off x="4178" y="960"/>
              <a:ext cx="0" cy="2409"/>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80" name="Line 76"/>
            <p:cNvSpPr>
              <a:spLocks noChangeShapeType="1"/>
            </p:cNvSpPr>
            <p:nvPr/>
          </p:nvSpPr>
          <p:spPr bwMode="auto">
            <a:xfrm>
              <a:off x="4610" y="960"/>
              <a:ext cx="0" cy="2409"/>
            </a:xfrm>
            <a:prstGeom prst="line">
              <a:avLst/>
            </a:prstGeom>
            <a:noFill/>
            <a:ln w="12700">
              <a:solidFill>
                <a:schemeClr val="tx1"/>
              </a:solidFill>
              <a:round/>
              <a:headEnd/>
              <a:tailEnd/>
            </a:ln>
            <a:effectLst/>
          </p:spPr>
          <p:txBody>
            <a:bodyPr>
              <a:prstTxWarp prst="textNoShape">
                <a:avLst/>
              </a:prstTxWarp>
            </a:bodyPr>
            <a:lstStyle/>
            <a:p>
              <a:endParaRPr lang="en-US"/>
            </a:p>
          </p:txBody>
        </p:sp>
        <p:sp>
          <p:nvSpPr>
            <p:cNvPr id="456781" name="Line 77"/>
            <p:cNvSpPr>
              <a:spLocks noChangeShapeType="1"/>
            </p:cNvSpPr>
            <p:nvPr/>
          </p:nvSpPr>
          <p:spPr bwMode="auto">
            <a:xfrm>
              <a:off x="5522" y="960"/>
              <a:ext cx="0" cy="2409"/>
            </a:xfrm>
            <a:prstGeom prst="line">
              <a:avLst/>
            </a:prstGeom>
            <a:noFill/>
            <a:ln w="28575" cap="sq">
              <a:solidFill>
                <a:schemeClr val="tx1"/>
              </a:solidFill>
              <a:round/>
              <a:headEnd/>
              <a:tailEnd/>
            </a:ln>
            <a:effectLst/>
          </p:spPr>
          <p:txBody>
            <a:bodyPr>
              <a:prstTxWarp prst="textNoShape">
                <a:avLst/>
              </a:prstTxWarp>
            </a:bodyPr>
            <a:lstStyle/>
            <a:p>
              <a:endParaRPr lang="en-US"/>
            </a:p>
          </p:txBody>
        </p:sp>
        <p:sp>
          <p:nvSpPr>
            <p:cNvPr id="456841" name="Line 137"/>
            <p:cNvSpPr>
              <a:spLocks noChangeShapeType="1"/>
            </p:cNvSpPr>
            <p:nvPr/>
          </p:nvSpPr>
          <p:spPr bwMode="auto">
            <a:xfrm>
              <a:off x="288" y="3063"/>
              <a:ext cx="5234" cy="0"/>
            </a:xfrm>
            <a:prstGeom prst="line">
              <a:avLst/>
            </a:prstGeom>
            <a:noFill/>
            <a:ln w="12700">
              <a:solidFill>
                <a:schemeClr val="tx1"/>
              </a:solidFill>
              <a:round/>
              <a:headEnd/>
              <a:tailEnd/>
            </a:ln>
            <a:effectLst/>
          </p:spPr>
          <p:txBody>
            <a:bodyPr>
              <a:prstTxWarp prst="textNoShape">
                <a:avLst/>
              </a:prstTxWarp>
            </a:bodyPr>
            <a:lstStyle/>
            <a:p>
              <a:endParaRPr lang="en-US"/>
            </a:p>
          </p:txBody>
        </p:sp>
      </p:grpSp>
      <p:sp>
        <p:nvSpPr>
          <p:cNvPr id="456855" name="AutoShape 151"/>
          <p:cNvSpPr>
            <a:spLocks noChangeArrowheads="1"/>
          </p:cNvSpPr>
          <p:nvPr/>
        </p:nvSpPr>
        <p:spPr bwMode="auto">
          <a:xfrm>
            <a:off x="2667000" y="2133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56" name="AutoShape 152"/>
          <p:cNvSpPr>
            <a:spLocks noChangeArrowheads="1"/>
          </p:cNvSpPr>
          <p:nvPr/>
        </p:nvSpPr>
        <p:spPr bwMode="auto">
          <a:xfrm>
            <a:off x="3733800" y="2133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57" name="AutoShape 153"/>
          <p:cNvSpPr>
            <a:spLocks noChangeArrowheads="1"/>
          </p:cNvSpPr>
          <p:nvPr/>
        </p:nvSpPr>
        <p:spPr bwMode="auto">
          <a:xfrm>
            <a:off x="5105400" y="2133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58" name="AutoShape 154"/>
          <p:cNvSpPr>
            <a:spLocks noChangeArrowheads="1"/>
          </p:cNvSpPr>
          <p:nvPr/>
        </p:nvSpPr>
        <p:spPr bwMode="auto">
          <a:xfrm>
            <a:off x="6248400" y="2133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59" name="AutoShape 155"/>
          <p:cNvSpPr>
            <a:spLocks noChangeArrowheads="1"/>
          </p:cNvSpPr>
          <p:nvPr/>
        </p:nvSpPr>
        <p:spPr bwMode="auto">
          <a:xfrm>
            <a:off x="6858000" y="2133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0" name="AutoShape 156"/>
          <p:cNvSpPr>
            <a:spLocks noChangeArrowheads="1"/>
          </p:cNvSpPr>
          <p:nvPr/>
        </p:nvSpPr>
        <p:spPr bwMode="auto">
          <a:xfrm>
            <a:off x="7924800" y="2133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1" name="AutoShape 157"/>
          <p:cNvSpPr>
            <a:spLocks noChangeArrowheads="1"/>
          </p:cNvSpPr>
          <p:nvPr/>
        </p:nvSpPr>
        <p:spPr bwMode="auto">
          <a:xfrm>
            <a:off x="2667000" y="2590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2" name="AutoShape 158"/>
          <p:cNvSpPr>
            <a:spLocks noChangeArrowheads="1"/>
          </p:cNvSpPr>
          <p:nvPr/>
        </p:nvSpPr>
        <p:spPr bwMode="auto">
          <a:xfrm>
            <a:off x="5105400" y="2590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3" name="AutoShape 159"/>
          <p:cNvSpPr>
            <a:spLocks noChangeArrowheads="1"/>
          </p:cNvSpPr>
          <p:nvPr/>
        </p:nvSpPr>
        <p:spPr bwMode="auto">
          <a:xfrm>
            <a:off x="6248400" y="2590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4" name="AutoShape 160"/>
          <p:cNvSpPr>
            <a:spLocks noChangeArrowheads="1"/>
          </p:cNvSpPr>
          <p:nvPr/>
        </p:nvSpPr>
        <p:spPr bwMode="auto">
          <a:xfrm>
            <a:off x="6858000" y="2590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5" name="AutoShape 161"/>
          <p:cNvSpPr>
            <a:spLocks noChangeArrowheads="1"/>
          </p:cNvSpPr>
          <p:nvPr/>
        </p:nvSpPr>
        <p:spPr bwMode="auto">
          <a:xfrm>
            <a:off x="7924800" y="2590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6" name="AutoShape 162"/>
          <p:cNvSpPr>
            <a:spLocks noChangeArrowheads="1"/>
          </p:cNvSpPr>
          <p:nvPr/>
        </p:nvSpPr>
        <p:spPr bwMode="auto">
          <a:xfrm>
            <a:off x="3733800" y="2590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7" name="AutoShape 163"/>
          <p:cNvSpPr>
            <a:spLocks noChangeArrowheads="1"/>
          </p:cNvSpPr>
          <p:nvPr/>
        </p:nvSpPr>
        <p:spPr bwMode="auto">
          <a:xfrm>
            <a:off x="2667000" y="3048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8" name="AutoShape 164"/>
          <p:cNvSpPr>
            <a:spLocks noChangeArrowheads="1"/>
          </p:cNvSpPr>
          <p:nvPr/>
        </p:nvSpPr>
        <p:spPr bwMode="auto">
          <a:xfrm>
            <a:off x="3733800" y="3048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69" name="AutoShape 165"/>
          <p:cNvSpPr>
            <a:spLocks noChangeArrowheads="1"/>
          </p:cNvSpPr>
          <p:nvPr/>
        </p:nvSpPr>
        <p:spPr bwMode="auto">
          <a:xfrm>
            <a:off x="5105400" y="3048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70" name="AutoShape 166"/>
          <p:cNvSpPr>
            <a:spLocks noChangeArrowheads="1"/>
          </p:cNvSpPr>
          <p:nvPr/>
        </p:nvSpPr>
        <p:spPr bwMode="auto">
          <a:xfrm>
            <a:off x="6858000" y="3048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71" name="AutoShape 167"/>
          <p:cNvSpPr>
            <a:spLocks noChangeArrowheads="1"/>
          </p:cNvSpPr>
          <p:nvPr/>
        </p:nvSpPr>
        <p:spPr bwMode="auto">
          <a:xfrm>
            <a:off x="7924800" y="3048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872" name="AutoShape 168"/>
          <p:cNvSpPr>
            <a:spLocks noChangeArrowheads="1"/>
          </p:cNvSpPr>
          <p:nvPr/>
        </p:nvSpPr>
        <p:spPr bwMode="auto">
          <a:xfrm>
            <a:off x="6248400" y="31242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09" name="AutoShape 205"/>
          <p:cNvSpPr>
            <a:spLocks noChangeArrowheads="1"/>
          </p:cNvSpPr>
          <p:nvPr/>
        </p:nvSpPr>
        <p:spPr bwMode="auto">
          <a:xfrm>
            <a:off x="2667000" y="35052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0" name="AutoShape 206"/>
          <p:cNvSpPr>
            <a:spLocks noChangeArrowheads="1"/>
          </p:cNvSpPr>
          <p:nvPr/>
        </p:nvSpPr>
        <p:spPr bwMode="auto">
          <a:xfrm>
            <a:off x="3733800" y="35052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1" name="AutoShape 207"/>
          <p:cNvSpPr>
            <a:spLocks noChangeArrowheads="1"/>
          </p:cNvSpPr>
          <p:nvPr/>
        </p:nvSpPr>
        <p:spPr bwMode="auto">
          <a:xfrm>
            <a:off x="5105400" y="35052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2" name="AutoShape 208"/>
          <p:cNvSpPr>
            <a:spLocks noChangeArrowheads="1"/>
          </p:cNvSpPr>
          <p:nvPr/>
        </p:nvSpPr>
        <p:spPr bwMode="auto">
          <a:xfrm>
            <a:off x="7924800" y="35052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3" name="AutoShape 209"/>
          <p:cNvSpPr>
            <a:spLocks noChangeArrowheads="1"/>
          </p:cNvSpPr>
          <p:nvPr/>
        </p:nvSpPr>
        <p:spPr bwMode="auto">
          <a:xfrm>
            <a:off x="2667000" y="4038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4" name="AutoShape 210"/>
          <p:cNvSpPr>
            <a:spLocks noChangeArrowheads="1"/>
          </p:cNvSpPr>
          <p:nvPr/>
        </p:nvSpPr>
        <p:spPr bwMode="auto">
          <a:xfrm>
            <a:off x="3733800" y="4038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5" name="AutoShape 211"/>
          <p:cNvSpPr>
            <a:spLocks noChangeArrowheads="1"/>
          </p:cNvSpPr>
          <p:nvPr/>
        </p:nvSpPr>
        <p:spPr bwMode="auto">
          <a:xfrm>
            <a:off x="5105400" y="4038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7" name="AutoShape 213"/>
          <p:cNvSpPr>
            <a:spLocks noChangeArrowheads="1"/>
          </p:cNvSpPr>
          <p:nvPr/>
        </p:nvSpPr>
        <p:spPr bwMode="auto">
          <a:xfrm>
            <a:off x="7924800" y="40386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8" name="AutoShape 214"/>
          <p:cNvSpPr>
            <a:spLocks noChangeArrowheads="1"/>
          </p:cNvSpPr>
          <p:nvPr/>
        </p:nvSpPr>
        <p:spPr bwMode="auto">
          <a:xfrm>
            <a:off x="2667000" y="4495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19" name="AutoShape 215"/>
          <p:cNvSpPr>
            <a:spLocks noChangeArrowheads="1"/>
          </p:cNvSpPr>
          <p:nvPr/>
        </p:nvSpPr>
        <p:spPr bwMode="auto">
          <a:xfrm>
            <a:off x="3733800" y="4495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20" name="AutoShape 216"/>
          <p:cNvSpPr>
            <a:spLocks noChangeArrowheads="1"/>
          </p:cNvSpPr>
          <p:nvPr/>
        </p:nvSpPr>
        <p:spPr bwMode="auto">
          <a:xfrm>
            <a:off x="7924800" y="44958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21" name="AutoShape 217"/>
          <p:cNvSpPr>
            <a:spLocks noChangeArrowheads="1"/>
          </p:cNvSpPr>
          <p:nvPr/>
        </p:nvSpPr>
        <p:spPr bwMode="auto">
          <a:xfrm>
            <a:off x="2667000" y="4953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
        <p:nvSpPr>
          <p:cNvPr id="456922" name="AutoShape 218"/>
          <p:cNvSpPr>
            <a:spLocks noChangeArrowheads="1"/>
          </p:cNvSpPr>
          <p:nvPr/>
        </p:nvSpPr>
        <p:spPr bwMode="auto">
          <a:xfrm>
            <a:off x="7924800" y="4953000"/>
            <a:ext cx="228600" cy="228600"/>
          </a:xfrm>
          <a:prstGeom prst="smileyFace">
            <a:avLst>
              <a:gd name="adj" fmla="val 4653"/>
            </a:avLst>
          </a:prstGeom>
          <a:solidFill>
            <a:srgbClr val="FFFF66"/>
          </a:solidFill>
          <a:ln w="9525">
            <a:solidFill>
              <a:schemeClr val="tx1"/>
            </a:solidFill>
            <a:round/>
            <a:headEnd/>
            <a:tailEnd/>
          </a:ln>
          <a:effectLst/>
        </p:spPr>
        <p:txBody>
          <a:bodyPr wrap="none" anchor="ctr">
            <a:prstTxWarp prst="textNoShape">
              <a:avLst/>
            </a:prstTxWarp>
          </a:bodyPr>
          <a:lstStyle/>
          <a:p>
            <a:endParaRPr lang="en-US"/>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4"/>
          <p:cNvSpPr>
            <a:spLocks noGrp="1"/>
          </p:cNvSpPr>
          <p:nvPr>
            <p:ph type="dt" sz="half" idx="10"/>
          </p:nvPr>
        </p:nvSpPr>
        <p:spPr/>
        <p:txBody>
          <a:bodyPr/>
          <a:lstStyle/>
          <a:p>
            <a:fld id="{0AD34B66-8FCE-E546-AC3C-F93FEE455AB0}" type="datetime4">
              <a:rPr lang="en-US"/>
              <a:pPr/>
              <a:t>August 24, 2020</a:t>
            </a:fld>
            <a:endParaRPr lang="en-US"/>
          </a:p>
        </p:txBody>
      </p:sp>
      <p:sp>
        <p:nvSpPr>
          <p:cNvPr id="7" name="Slide Number Placeholder 6"/>
          <p:cNvSpPr>
            <a:spLocks noGrp="1"/>
          </p:cNvSpPr>
          <p:nvPr>
            <p:ph type="sldNum" sz="quarter" idx="12"/>
          </p:nvPr>
        </p:nvSpPr>
        <p:spPr/>
        <p:txBody>
          <a:bodyPr/>
          <a:lstStyle/>
          <a:p>
            <a:fld id="{9BCF524F-439D-DC47-BFD7-63A6E0EC28ED}" type="slidenum">
              <a:rPr lang="en-US"/>
              <a:pPr/>
              <a:t>103</a:t>
            </a:fld>
            <a:endParaRPr lang="en-US"/>
          </a:p>
        </p:txBody>
      </p:sp>
      <p:sp>
        <p:nvSpPr>
          <p:cNvPr id="281757" name="Rectangle 157"/>
          <p:cNvSpPr>
            <a:spLocks noGrp="1" noChangeArrowheads="1"/>
          </p:cNvSpPr>
          <p:nvPr>
            <p:ph type="title"/>
          </p:nvPr>
        </p:nvSpPr>
        <p:spPr>
          <a:xfrm>
            <a:off x="0" y="609600"/>
            <a:ext cx="4686300" cy="2286000"/>
          </a:xfrm>
        </p:spPr>
        <p:txBody>
          <a:bodyPr>
            <a:noAutofit/>
          </a:bodyPr>
          <a:lstStyle/>
          <a:p>
            <a:br>
              <a:rPr lang="en-US" sz="1600" dirty="0"/>
            </a:br>
            <a:r>
              <a:rPr lang="en-US" sz="1600" dirty="0"/>
              <a:t>@Concentrate on a message which meet objectives </a:t>
            </a:r>
            <a:br>
              <a:rPr lang="en-US" sz="1600" dirty="0"/>
            </a:br>
            <a:r>
              <a:rPr lang="en-US" sz="1600" dirty="0"/>
              <a:t>@Concentrate on neutralizing weaknesses, and reinforcing strengths.</a:t>
            </a:r>
            <a:br>
              <a:rPr lang="en-US" sz="1600" dirty="0"/>
            </a:br>
            <a:r>
              <a:rPr lang="en-US" sz="1600" dirty="0"/>
              <a:t>@Sales Force need to be trained in usage, objection, handling and closing</a:t>
            </a:r>
            <a:br>
              <a:rPr lang="en-US" sz="1600" dirty="0"/>
            </a:br>
            <a:r>
              <a:rPr lang="en-US" sz="1600" dirty="0"/>
              <a:t>@Material presentation should be systematic and can meet different situations  </a:t>
            </a:r>
            <a:br>
              <a:rPr lang="en-US" sz="1600" dirty="0"/>
            </a:br>
            <a:r>
              <a:rPr lang="en-US" sz="1600" dirty="0"/>
              <a:t> </a:t>
            </a:r>
          </a:p>
        </p:txBody>
      </p:sp>
      <p:sp>
        <p:nvSpPr>
          <p:cNvPr id="281758" name="Rectangle 158"/>
          <p:cNvSpPr>
            <a:spLocks noGrp="1" noChangeArrowheads="1"/>
          </p:cNvSpPr>
          <p:nvPr>
            <p:ph type="body" sz="half" idx="1"/>
          </p:nvPr>
        </p:nvSpPr>
        <p:spPr>
          <a:xfrm>
            <a:off x="457200" y="2895600"/>
            <a:ext cx="3962400" cy="2819400"/>
          </a:xfrm>
          <a:ln>
            <a:solidFill>
              <a:schemeClr val="tx1"/>
            </a:solidFill>
          </a:ln>
        </p:spPr>
        <p:txBody>
          <a:bodyPr/>
          <a:lstStyle/>
          <a:p>
            <a:pPr algn="ctr"/>
            <a:r>
              <a:rPr lang="en-US" sz="1000"/>
              <a:t> </a:t>
            </a:r>
            <a:r>
              <a:rPr lang="en-US" sz="2000"/>
              <a:t>ADVANTAGES :</a:t>
            </a:r>
          </a:p>
          <a:p>
            <a:pPr>
              <a:buFontTx/>
              <a:buChar char="•"/>
            </a:pPr>
            <a:r>
              <a:rPr lang="en-US" sz="1000"/>
              <a:t> </a:t>
            </a:r>
            <a:r>
              <a:rPr lang="en-US" sz="1400"/>
              <a:t>Allows complete sales story and has the   </a:t>
            </a:r>
          </a:p>
          <a:p>
            <a:r>
              <a:rPr lang="en-US" sz="1400"/>
              <a:t>   greatest impact</a:t>
            </a:r>
          </a:p>
          <a:p>
            <a:pPr>
              <a:buFontTx/>
              <a:buChar char="•"/>
            </a:pPr>
            <a:r>
              <a:rPr lang="en-US" sz="1400"/>
              <a:t> Great Flexibility for sales person to react     </a:t>
            </a:r>
          </a:p>
          <a:p>
            <a:r>
              <a:rPr lang="en-US" sz="1400"/>
              <a:t>   accordingly</a:t>
            </a:r>
          </a:p>
          <a:p>
            <a:pPr>
              <a:buFontTx/>
              <a:buChar char="•"/>
            </a:pPr>
            <a:r>
              <a:rPr lang="en-US" sz="1400"/>
              <a:t>  Generates Vital “feedback”</a:t>
            </a:r>
          </a:p>
          <a:p>
            <a:endParaRPr lang="en-US" sz="1400"/>
          </a:p>
        </p:txBody>
      </p:sp>
      <p:sp>
        <p:nvSpPr>
          <p:cNvPr id="281759" name="Rectangle 159"/>
          <p:cNvSpPr>
            <a:spLocks noGrp="1" noChangeArrowheads="1"/>
          </p:cNvSpPr>
          <p:nvPr>
            <p:ph type="body" sz="half" idx="2"/>
          </p:nvPr>
        </p:nvSpPr>
        <p:spPr>
          <a:xfrm>
            <a:off x="4648200" y="2895600"/>
            <a:ext cx="4038600" cy="2819400"/>
          </a:xfrm>
          <a:ln>
            <a:solidFill>
              <a:schemeClr val="tx1"/>
            </a:solidFill>
          </a:ln>
        </p:spPr>
        <p:txBody>
          <a:bodyPr/>
          <a:lstStyle/>
          <a:p>
            <a:pPr algn="ctr"/>
            <a:r>
              <a:rPr lang="en-US" sz="2000"/>
              <a:t>DISADVANTAGES</a:t>
            </a:r>
          </a:p>
          <a:p>
            <a:pPr>
              <a:buFontTx/>
              <a:buChar char="•"/>
            </a:pPr>
            <a:r>
              <a:rPr lang="en-US" sz="1000"/>
              <a:t> </a:t>
            </a:r>
            <a:r>
              <a:rPr lang="en-US" sz="1400"/>
              <a:t>A high costs element and  fixed cost</a:t>
            </a:r>
          </a:p>
          <a:p>
            <a:pPr>
              <a:buFontTx/>
              <a:buChar char="•"/>
            </a:pPr>
            <a:r>
              <a:rPr lang="en-US" sz="1400"/>
              <a:t> A limited resource and not always </a:t>
            </a:r>
          </a:p>
          <a:p>
            <a:r>
              <a:rPr lang="en-US" sz="1400"/>
              <a:t>  readily available</a:t>
            </a:r>
          </a:p>
          <a:p>
            <a:pPr>
              <a:buFontTx/>
              <a:buChar char="•"/>
            </a:pPr>
            <a:r>
              <a:rPr lang="en-US" sz="1400"/>
              <a:t> Slow : restricted access of targets and physical ability to meet</a:t>
            </a:r>
          </a:p>
          <a:p>
            <a:pPr>
              <a:buFontTx/>
              <a:buChar char="•"/>
            </a:pPr>
            <a:r>
              <a:rPr lang="en-US" sz="1400"/>
              <a:t> “Selling message” may be incosistent</a:t>
            </a:r>
          </a:p>
          <a:p>
            <a:pPr algn="ctr"/>
            <a:endParaRPr lang="en-US" sz="1400"/>
          </a:p>
          <a:p>
            <a:pPr algn="ctr"/>
            <a:endParaRPr lang="en-US" sz="1000"/>
          </a:p>
        </p:txBody>
      </p:sp>
      <p:sp>
        <p:nvSpPr>
          <p:cNvPr id="281762" name="Rectangle 162"/>
          <p:cNvSpPr>
            <a:spLocks noChangeArrowheads="1"/>
          </p:cNvSpPr>
          <p:nvPr/>
        </p:nvSpPr>
        <p:spPr bwMode="auto">
          <a:xfrm>
            <a:off x="4648200" y="609600"/>
            <a:ext cx="4419600" cy="2286000"/>
          </a:xfrm>
          <a:prstGeom prst="rect">
            <a:avLst/>
          </a:prstGeom>
          <a:noFill/>
          <a:ln w="9525">
            <a:noFill/>
            <a:miter lim="800000"/>
            <a:headEnd/>
            <a:tailEnd/>
          </a:ln>
          <a:effectLst/>
        </p:spPr>
        <p:txBody>
          <a:bodyPr lIns="0" tIns="0" rIns="0" bIns="0">
            <a:prstTxWarp prst="textNoShape">
              <a:avLst/>
            </a:prstTxWarp>
          </a:bodyPr>
          <a:lstStyle/>
          <a:p>
            <a:pPr eaLnBrk="1" hangingPunct="1">
              <a:lnSpc>
                <a:spcPts val="3000"/>
              </a:lnSpc>
              <a:spcBef>
                <a:spcPct val="0"/>
              </a:spcBef>
            </a:pPr>
            <a:r>
              <a:rPr lang="en-US" sz="1600" b="1" dirty="0">
                <a:solidFill>
                  <a:schemeClr val="tx2"/>
                </a:solidFill>
              </a:rPr>
              <a:t>@ Material is supportive to personal presentation</a:t>
            </a:r>
            <a:br>
              <a:rPr lang="en-US" sz="1600" b="1" dirty="0">
                <a:solidFill>
                  <a:schemeClr val="tx2"/>
                </a:solidFill>
              </a:rPr>
            </a:br>
            <a:r>
              <a:rPr lang="en-US" sz="1600" b="1" dirty="0">
                <a:solidFill>
                  <a:schemeClr val="tx2"/>
                </a:solidFill>
              </a:rPr>
              <a:t>@ The message is logical, manageable and suitable</a:t>
            </a:r>
            <a:br>
              <a:rPr lang="en-US" sz="1600" b="1" dirty="0">
                <a:solidFill>
                  <a:schemeClr val="tx2"/>
                </a:solidFill>
              </a:rPr>
            </a:br>
            <a:r>
              <a:rPr lang="en-US" sz="1600" b="1" dirty="0">
                <a:solidFill>
                  <a:schemeClr val="tx2"/>
                </a:solidFill>
              </a:rPr>
              <a:t>@ Sales technique is well understood and implemented</a:t>
            </a:r>
            <a:br>
              <a:rPr lang="en-US" sz="1600" b="1" dirty="0">
                <a:solidFill>
                  <a:schemeClr val="tx2"/>
                </a:solidFill>
              </a:rPr>
            </a:br>
            <a:r>
              <a:rPr lang="en-US" sz="1600" b="1" dirty="0">
                <a:solidFill>
                  <a:schemeClr val="tx2"/>
                </a:solidFill>
              </a:rPr>
              <a:t>@ Product Knowledge is good</a:t>
            </a:r>
            <a:br>
              <a:rPr lang="en-US" sz="1600" b="1" dirty="0">
                <a:solidFill>
                  <a:schemeClr val="tx2"/>
                </a:solidFill>
              </a:rPr>
            </a:br>
            <a:endParaRPr lang="en-US" sz="1600" b="1" dirty="0">
              <a:solidFill>
                <a:schemeClr val="tx2"/>
              </a:solidFill>
            </a:endParaRPr>
          </a:p>
        </p:txBody>
      </p:sp>
      <p:sp>
        <p:nvSpPr>
          <p:cNvPr id="8" name="Rectangle 7"/>
          <p:cNvSpPr/>
          <p:nvPr/>
        </p:nvSpPr>
        <p:spPr>
          <a:xfrm>
            <a:off x="2420295" y="240268"/>
            <a:ext cx="4532010" cy="523220"/>
          </a:xfrm>
          <a:prstGeom prst="rect">
            <a:avLst/>
          </a:prstGeom>
        </p:spPr>
        <p:txBody>
          <a:bodyPr wrap="none">
            <a:spAutoFit/>
          </a:bodyPr>
          <a:lstStyle/>
          <a:p>
            <a:r>
              <a:rPr lang="en-US" sz="2800" b="1" dirty="0"/>
              <a:t>Sales Presentation - Detailing</a:t>
            </a:r>
            <a:endParaRPr lang="en-US" sz="2800" dirty="0"/>
          </a:p>
        </p:txBody>
      </p:sp>
    </p:spTree>
  </p:cSld>
  <p:clrMapOvr>
    <a:masterClrMapping/>
  </p:clrMapOv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Date Placeholder 4"/>
          <p:cNvSpPr>
            <a:spLocks noGrp="1"/>
          </p:cNvSpPr>
          <p:nvPr>
            <p:ph type="dt" sz="half" idx="10"/>
          </p:nvPr>
        </p:nvSpPr>
        <p:spPr/>
        <p:txBody>
          <a:bodyPr/>
          <a:lstStyle/>
          <a:p>
            <a:fld id="{CFA74481-3244-BC47-BF9A-4A5B6C698C86}" type="datetime4">
              <a:rPr lang="en-US"/>
              <a:pPr/>
              <a:t>August 24, 2020</a:t>
            </a:fld>
            <a:endParaRPr lang="en-US"/>
          </a:p>
        </p:txBody>
      </p:sp>
      <p:sp>
        <p:nvSpPr>
          <p:cNvPr id="54" name="Slide Number Placeholder 6"/>
          <p:cNvSpPr>
            <a:spLocks noGrp="1"/>
          </p:cNvSpPr>
          <p:nvPr>
            <p:ph type="sldNum" sz="quarter" idx="12"/>
          </p:nvPr>
        </p:nvSpPr>
        <p:spPr/>
        <p:txBody>
          <a:bodyPr/>
          <a:lstStyle/>
          <a:p>
            <a:fld id="{9EF62ECF-AA90-324C-A274-BB1084B4EA41}" type="slidenum">
              <a:rPr lang="en-US"/>
              <a:pPr/>
              <a:t>104</a:t>
            </a:fld>
            <a:endParaRPr lang="en-US"/>
          </a:p>
        </p:txBody>
      </p:sp>
      <p:grpSp>
        <p:nvGrpSpPr>
          <p:cNvPr id="2" name="Group 206"/>
          <p:cNvGrpSpPr>
            <a:grpSpLocks/>
          </p:cNvGrpSpPr>
          <p:nvPr/>
        </p:nvGrpSpPr>
        <p:grpSpPr bwMode="auto">
          <a:xfrm>
            <a:off x="76200" y="1330325"/>
            <a:ext cx="8915400" cy="4003675"/>
            <a:chOff x="48" y="384"/>
            <a:chExt cx="5616" cy="2522"/>
          </a:xfrm>
        </p:grpSpPr>
        <p:grpSp>
          <p:nvGrpSpPr>
            <p:cNvPr id="3" name="Group 4"/>
            <p:cNvGrpSpPr>
              <a:grpSpLocks/>
            </p:cNvGrpSpPr>
            <p:nvPr/>
          </p:nvGrpSpPr>
          <p:grpSpPr bwMode="auto">
            <a:xfrm>
              <a:off x="48" y="528"/>
              <a:ext cx="3312" cy="2378"/>
              <a:chOff x="2304" y="982"/>
              <a:chExt cx="3312" cy="2378"/>
            </a:xfrm>
          </p:grpSpPr>
          <p:sp>
            <p:nvSpPr>
              <p:cNvPr id="468997" name="Text Box 5"/>
              <p:cNvSpPr txBox="1">
                <a:spLocks noChangeArrowheads="1"/>
              </p:cNvSpPr>
              <p:nvPr/>
            </p:nvSpPr>
            <p:spPr bwMode="auto">
              <a:xfrm>
                <a:off x="3936" y="1584"/>
                <a:ext cx="1008" cy="19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b="1"/>
                  <a:t>Doctors</a:t>
                </a:r>
              </a:p>
            </p:txBody>
          </p:sp>
          <p:sp>
            <p:nvSpPr>
              <p:cNvPr id="468998" name="Text Box 6"/>
              <p:cNvSpPr txBox="1">
                <a:spLocks noChangeArrowheads="1"/>
              </p:cNvSpPr>
              <p:nvPr/>
            </p:nvSpPr>
            <p:spPr bwMode="auto">
              <a:xfrm>
                <a:off x="3936" y="2160"/>
                <a:ext cx="1008" cy="19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b="1"/>
                  <a:t>Patients</a:t>
                </a:r>
              </a:p>
            </p:txBody>
          </p:sp>
          <p:sp>
            <p:nvSpPr>
              <p:cNvPr id="468999" name="Line 7"/>
              <p:cNvSpPr>
                <a:spLocks noChangeShapeType="1"/>
              </p:cNvSpPr>
              <p:nvPr/>
            </p:nvSpPr>
            <p:spPr bwMode="auto">
              <a:xfrm>
                <a:off x="4512" y="1920"/>
                <a:ext cx="432" cy="0"/>
              </a:xfrm>
              <a:prstGeom prst="line">
                <a:avLst/>
              </a:prstGeom>
              <a:noFill/>
              <a:ln w="9525">
                <a:solidFill>
                  <a:schemeClr val="tx1"/>
                </a:solidFill>
                <a:round/>
                <a:headEnd/>
                <a:tailEnd/>
              </a:ln>
              <a:effectLst/>
            </p:spPr>
            <p:txBody>
              <a:bodyPr>
                <a:prstTxWarp prst="textNoShape">
                  <a:avLst/>
                </a:prstTxWarp>
              </a:bodyPr>
              <a:lstStyle/>
              <a:p>
                <a:endParaRPr lang="en-US"/>
              </a:p>
            </p:txBody>
          </p:sp>
          <p:sp>
            <p:nvSpPr>
              <p:cNvPr id="469000" name="Text Box 8"/>
              <p:cNvSpPr txBox="1">
                <a:spLocks noChangeArrowheads="1"/>
              </p:cNvSpPr>
              <p:nvPr/>
            </p:nvSpPr>
            <p:spPr bwMode="auto">
              <a:xfrm>
                <a:off x="4944" y="1824"/>
                <a:ext cx="336" cy="192"/>
              </a:xfrm>
              <a:prstGeom prst="rect">
                <a:avLst/>
              </a:prstGeom>
              <a:noFill/>
              <a:ln w="9525">
                <a:noFill/>
                <a:miter lim="800000"/>
                <a:headEnd/>
                <a:tailEnd/>
              </a:ln>
              <a:effectLst/>
            </p:spPr>
            <p:txBody>
              <a:bodyPr>
                <a:prstTxWarp prst="textNoShape">
                  <a:avLst/>
                </a:prstTxWarp>
                <a:spAutoFit/>
              </a:bodyPr>
              <a:lstStyle/>
              <a:p>
                <a:r>
                  <a:rPr lang="en-US" b="1"/>
                  <a:t>R/</a:t>
                </a:r>
              </a:p>
            </p:txBody>
          </p:sp>
          <p:sp>
            <p:nvSpPr>
              <p:cNvPr id="469001" name="Text Box 9"/>
              <p:cNvSpPr txBox="1">
                <a:spLocks noChangeArrowheads="1"/>
              </p:cNvSpPr>
              <p:nvPr/>
            </p:nvSpPr>
            <p:spPr bwMode="auto">
              <a:xfrm>
                <a:off x="4608" y="2880"/>
                <a:ext cx="1008" cy="19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b="1"/>
                  <a:t>Laboratory</a:t>
                </a:r>
              </a:p>
            </p:txBody>
          </p:sp>
          <p:sp>
            <p:nvSpPr>
              <p:cNvPr id="469002" name="Text Box 10"/>
              <p:cNvSpPr txBox="1">
                <a:spLocks noChangeArrowheads="1"/>
              </p:cNvSpPr>
              <p:nvPr/>
            </p:nvSpPr>
            <p:spPr bwMode="auto">
              <a:xfrm>
                <a:off x="3216" y="2880"/>
                <a:ext cx="1152" cy="19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b="1"/>
                  <a:t>Apotik/Hospital</a:t>
                </a:r>
              </a:p>
            </p:txBody>
          </p:sp>
          <p:sp>
            <p:nvSpPr>
              <p:cNvPr id="469003" name="Line 11"/>
              <p:cNvSpPr>
                <a:spLocks noChangeShapeType="1"/>
              </p:cNvSpPr>
              <p:nvPr/>
            </p:nvSpPr>
            <p:spPr bwMode="auto">
              <a:xfrm flipH="1">
                <a:off x="3984" y="2352"/>
                <a:ext cx="480" cy="48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69004" name="Line 12"/>
              <p:cNvSpPr>
                <a:spLocks noChangeShapeType="1"/>
              </p:cNvSpPr>
              <p:nvPr/>
            </p:nvSpPr>
            <p:spPr bwMode="auto">
              <a:xfrm>
                <a:off x="4464" y="2352"/>
                <a:ext cx="480" cy="480"/>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69005" name="Text Box 13"/>
              <p:cNvSpPr txBox="1">
                <a:spLocks noChangeArrowheads="1"/>
              </p:cNvSpPr>
              <p:nvPr/>
            </p:nvSpPr>
            <p:spPr bwMode="auto">
              <a:xfrm>
                <a:off x="3936" y="1008"/>
                <a:ext cx="1008" cy="198"/>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b="1"/>
                  <a:t>MSR</a:t>
                </a:r>
              </a:p>
            </p:txBody>
          </p:sp>
          <p:sp>
            <p:nvSpPr>
              <p:cNvPr id="469006" name="AutoShape 14"/>
              <p:cNvSpPr>
                <a:spLocks/>
              </p:cNvSpPr>
              <p:nvPr/>
            </p:nvSpPr>
            <p:spPr bwMode="auto">
              <a:xfrm rot="5400000">
                <a:off x="4368" y="2784"/>
                <a:ext cx="240" cy="912"/>
              </a:xfrm>
              <a:prstGeom prst="rightBrace">
                <a:avLst>
                  <a:gd name="adj1" fmla="val 31667"/>
                  <a:gd name="adj2" fmla="val 50000"/>
                </a:avLst>
              </a:prstGeom>
              <a:noFill/>
              <a:ln w="9525">
                <a:solidFill>
                  <a:schemeClr val="tx1"/>
                </a:solidFill>
                <a:round/>
                <a:headEnd/>
                <a:tailEnd/>
              </a:ln>
              <a:effectLst/>
            </p:spPr>
            <p:txBody>
              <a:bodyPr wrap="none" anchor="ctr">
                <a:prstTxWarp prst="textNoShape">
                  <a:avLst/>
                </a:prstTxWarp>
              </a:bodyPr>
              <a:lstStyle/>
              <a:p>
                <a:endParaRPr lang="en-US"/>
              </a:p>
            </p:txBody>
          </p:sp>
          <p:sp>
            <p:nvSpPr>
              <p:cNvPr id="469007" name="Line 15"/>
              <p:cNvSpPr>
                <a:spLocks noChangeShapeType="1"/>
              </p:cNvSpPr>
              <p:nvPr/>
            </p:nvSpPr>
            <p:spPr bwMode="auto">
              <a:xfrm flipH="1">
                <a:off x="2736" y="3360"/>
                <a:ext cx="1776" cy="0"/>
              </a:xfrm>
              <a:prstGeom prst="line">
                <a:avLst/>
              </a:prstGeom>
              <a:noFill/>
              <a:ln w="9525">
                <a:solidFill>
                  <a:schemeClr val="tx1"/>
                </a:solidFill>
                <a:round/>
                <a:headEnd/>
                <a:tailEnd/>
              </a:ln>
              <a:effectLst/>
            </p:spPr>
            <p:txBody>
              <a:bodyPr>
                <a:prstTxWarp prst="textNoShape">
                  <a:avLst/>
                </a:prstTxWarp>
              </a:bodyPr>
              <a:lstStyle/>
              <a:p>
                <a:endParaRPr lang="en-US"/>
              </a:p>
            </p:txBody>
          </p:sp>
          <p:sp>
            <p:nvSpPr>
              <p:cNvPr id="469008" name="Text Box 16"/>
              <p:cNvSpPr txBox="1">
                <a:spLocks noChangeArrowheads="1"/>
              </p:cNvSpPr>
              <p:nvPr/>
            </p:nvSpPr>
            <p:spPr bwMode="auto">
              <a:xfrm>
                <a:off x="2304" y="982"/>
                <a:ext cx="864" cy="218"/>
              </a:xfrm>
              <a:prstGeom prst="rect">
                <a:avLst/>
              </a:prstGeom>
              <a:noFill/>
              <a:ln w="9525">
                <a:solidFill>
                  <a:schemeClr val="tx1"/>
                </a:solidFill>
                <a:miter lim="800000"/>
                <a:headEnd/>
                <a:tailEnd/>
              </a:ln>
              <a:effectLst/>
            </p:spPr>
            <p:txBody>
              <a:bodyPr>
                <a:prstTxWarp prst="textNoShape">
                  <a:avLst/>
                </a:prstTxWarp>
                <a:spAutoFit/>
              </a:bodyPr>
              <a:lstStyle/>
              <a:p>
                <a:r>
                  <a:rPr lang="en-US" sz="1600"/>
                  <a:t>Distributor</a:t>
                </a:r>
              </a:p>
            </p:txBody>
          </p:sp>
          <p:sp>
            <p:nvSpPr>
              <p:cNvPr id="469009" name="Line 17"/>
              <p:cNvSpPr>
                <a:spLocks noChangeShapeType="1"/>
              </p:cNvSpPr>
              <p:nvPr/>
            </p:nvSpPr>
            <p:spPr bwMode="auto">
              <a:xfrm flipV="1">
                <a:off x="2736" y="1248"/>
                <a:ext cx="0" cy="2112"/>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69010" name="Line 18"/>
              <p:cNvSpPr>
                <a:spLocks noChangeShapeType="1"/>
              </p:cNvSpPr>
              <p:nvPr/>
            </p:nvSpPr>
            <p:spPr bwMode="auto">
              <a:xfrm>
                <a:off x="3264" y="1104"/>
                <a:ext cx="528" cy="0"/>
              </a:xfrm>
              <a:prstGeom prst="line">
                <a:avLst/>
              </a:prstGeom>
              <a:noFill/>
              <a:ln w="9525">
                <a:solidFill>
                  <a:schemeClr val="tx1"/>
                </a:solidFill>
                <a:round/>
                <a:headEnd type="triangle" w="med" len="med"/>
                <a:tailEnd type="triangle" w="med" len="med"/>
              </a:ln>
              <a:effectLst/>
            </p:spPr>
            <p:txBody>
              <a:bodyPr>
                <a:prstTxWarp prst="textNoShape">
                  <a:avLst/>
                </a:prstTxWarp>
              </a:bodyPr>
              <a:lstStyle/>
              <a:p>
                <a:endParaRPr lang="en-US"/>
              </a:p>
            </p:txBody>
          </p:sp>
          <p:sp>
            <p:nvSpPr>
              <p:cNvPr id="469011" name="Line 19"/>
              <p:cNvSpPr>
                <a:spLocks noChangeShapeType="1"/>
              </p:cNvSpPr>
              <p:nvPr/>
            </p:nvSpPr>
            <p:spPr bwMode="auto">
              <a:xfrm flipH="1">
                <a:off x="3264" y="1200"/>
                <a:ext cx="672" cy="1632"/>
              </a:xfrm>
              <a:prstGeom prst="line">
                <a:avLst/>
              </a:prstGeom>
              <a:noFill/>
              <a:ln w="9525">
                <a:solidFill>
                  <a:schemeClr val="tx1"/>
                </a:solidFill>
                <a:prstDash val="sysDot"/>
                <a:round/>
                <a:headEnd/>
                <a:tailEnd type="triangle" w="med" len="med"/>
              </a:ln>
              <a:effectLst/>
            </p:spPr>
            <p:txBody>
              <a:bodyPr>
                <a:prstTxWarp prst="textNoShape">
                  <a:avLst/>
                </a:prstTxWarp>
              </a:bodyPr>
              <a:lstStyle/>
              <a:p>
                <a:endParaRPr lang="en-US"/>
              </a:p>
            </p:txBody>
          </p:sp>
          <p:sp>
            <p:nvSpPr>
              <p:cNvPr id="469012" name="Line 20"/>
              <p:cNvSpPr>
                <a:spLocks noChangeShapeType="1"/>
              </p:cNvSpPr>
              <p:nvPr/>
            </p:nvSpPr>
            <p:spPr bwMode="auto">
              <a:xfrm>
                <a:off x="4944" y="1104"/>
                <a:ext cx="528" cy="0"/>
              </a:xfrm>
              <a:prstGeom prst="line">
                <a:avLst/>
              </a:prstGeom>
              <a:noFill/>
              <a:ln w="9525">
                <a:solidFill>
                  <a:schemeClr val="tx1"/>
                </a:solidFill>
                <a:prstDash val="sysDot"/>
                <a:round/>
                <a:headEnd/>
                <a:tailEnd/>
              </a:ln>
              <a:effectLst/>
            </p:spPr>
            <p:txBody>
              <a:bodyPr>
                <a:prstTxWarp prst="textNoShape">
                  <a:avLst/>
                </a:prstTxWarp>
              </a:bodyPr>
              <a:lstStyle/>
              <a:p>
                <a:endParaRPr lang="en-US"/>
              </a:p>
            </p:txBody>
          </p:sp>
          <p:sp>
            <p:nvSpPr>
              <p:cNvPr id="469013" name="Line 21"/>
              <p:cNvSpPr>
                <a:spLocks noChangeShapeType="1"/>
              </p:cNvSpPr>
              <p:nvPr/>
            </p:nvSpPr>
            <p:spPr bwMode="auto">
              <a:xfrm>
                <a:off x="5472" y="1104"/>
                <a:ext cx="0" cy="1152"/>
              </a:xfrm>
              <a:prstGeom prst="line">
                <a:avLst/>
              </a:prstGeom>
              <a:noFill/>
              <a:ln w="9525">
                <a:solidFill>
                  <a:schemeClr val="tx1"/>
                </a:solidFill>
                <a:prstDash val="sysDot"/>
                <a:round/>
                <a:headEnd/>
                <a:tailEnd/>
              </a:ln>
              <a:effectLst/>
            </p:spPr>
            <p:txBody>
              <a:bodyPr>
                <a:prstTxWarp prst="textNoShape">
                  <a:avLst/>
                </a:prstTxWarp>
              </a:bodyPr>
              <a:lstStyle/>
              <a:p>
                <a:endParaRPr lang="en-US"/>
              </a:p>
            </p:txBody>
          </p:sp>
          <p:sp>
            <p:nvSpPr>
              <p:cNvPr id="469014" name="Line 22"/>
              <p:cNvSpPr>
                <a:spLocks noChangeShapeType="1"/>
              </p:cNvSpPr>
              <p:nvPr/>
            </p:nvSpPr>
            <p:spPr bwMode="auto">
              <a:xfrm flipH="1">
                <a:off x="4944" y="2256"/>
                <a:ext cx="528" cy="0"/>
              </a:xfrm>
              <a:prstGeom prst="line">
                <a:avLst/>
              </a:prstGeom>
              <a:noFill/>
              <a:ln w="9525">
                <a:solidFill>
                  <a:schemeClr val="tx1"/>
                </a:solidFill>
                <a:prstDash val="sysDot"/>
                <a:round/>
                <a:headEnd/>
                <a:tailEnd type="triangle" w="med" len="med"/>
              </a:ln>
              <a:effectLst/>
            </p:spPr>
            <p:txBody>
              <a:bodyPr>
                <a:prstTxWarp prst="textNoShape">
                  <a:avLst/>
                </a:prstTxWarp>
              </a:bodyPr>
              <a:lstStyle/>
              <a:p>
                <a:endParaRPr lang="en-US"/>
              </a:p>
            </p:txBody>
          </p:sp>
          <p:sp>
            <p:nvSpPr>
              <p:cNvPr id="469015" name="Line 23"/>
              <p:cNvSpPr>
                <a:spLocks noChangeShapeType="1"/>
              </p:cNvSpPr>
              <p:nvPr/>
            </p:nvSpPr>
            <p:spPr bwMode="auto">
              <a:xfrm>
                <a:off x="4464" y="1248"/>
                <a:ext cx="0" cy="240"/>
              </a:xfrm>
              <a:prstGeom prst="line">
                <a:avLst/>
              </a:prstGeom>
              <a:noFill/>
              <a:ln w="9525">
                <a:solidFill>
                  <a:schemeClr val="tx1"/>
                </a:solidFill>
                <a:round/>
                <a:headEnd type="triangle" w="med" len="med"/>
                <a:tailEnd type="triangle" w="med" len="med"/>
              </a:ln>
              <a:effectLst/>
            </p:spPr>
            <p:txBody>
              <a:bodyPr>
                <a:prstTxWarp prst="textNoShape">
                  <a:avLst/>
                </a:prstTxWarp>
              </a:bodyPr>
              <a:lstStyle/>
              <a:p>
                <a:endParaRPr lang="en-US"/>
              </a:p>
            </p:txBody>
          </p:sp>
          <p:sp>
            <p:nvSpPr>
              <p:cNvPr id="469016" name="Line 24"/>
              <p:cNvSpPr>
                <a:spLocks noChangeShapeType="1"/>
              </p:cNvSpPr>
              <p:nvPr/>
            </p:nvSpPr>
            <p:spPr bwMode="auto">
              <a:xfrm>
                <a:off x="4464" y="1824"/>
                <a:ext cx="0" cy="240"/>
              </a:xfrm>
              <a:prstGeom prst="line">
                <a:avLst/>
              </a:prstGeom>
              <a:noFill/>
              <a:ln w="9525">
                <a:solidFill>
                  <a:schemeClr val="tx1"/>
                </a:solidFill>
                <a:round/>
                <a:headEnd type="triangle" w="med" len="med"/>
                <a:tailEnd type="triangle" w="med" len="med"/>
              </a:ln>
              <a:effectLst/>
            </p:spPr>
            <p:txBody>
              <a:bodyPr>
                <a:prstTxWarp prst="textNoShape">
                  <a:avLst/>
                </a:prstTxWarp>
              </a:bodyPr>
              <a:lstStyle/>
              <a:p>
                <a:endParaRPr lang="en-US"/>
              </a:p>
            </p:txBody>
          </p:sp>
        </p:grpSp>
        <p:grpSp>
          <p:nvGrpSpPr>
            <p:cNvPr id="4" name="Group 159"/>
            <p:cNvGrpSpPr>
              <a:grpSpLocks noChangeAspect="1"/>
            </p:cNvGrpSpPr>
            <p:nvPr/>
          </p:nvGrpSpPr>
          <p:grpSpPr bwMode="auto">
            <a:xfrm>
              <a:off x="3504" y="672"/>
              <a:ext cx="2160" cy="2160"/>
              <a:chOff x="3218" y="336"/>
              <a:chExt cx="2639" cy="2640"/>
            </a:xfrm>
          </p:grpSpPr>
          <p:sp>
            <p:nvSpPr>
              <p:cNvPr id="469150" name="AutoShape 158"/>
              <p:cNvSpPr>
                <a:spLocks noChangeAspect="1" noChangeArrowheads="1" noTextEdit="1"/>
              </p:cNvSpPr>
              <p:nvPr/>
            </p:nvSpPr>
            <p:spPr bwMode="auto">
              <a:xfrm>
                <a:off x="3218" y="336"/>
                <a:ext cx="2639" cy="2640"/>
              </a:xfrm>
              <a:prstGeom prst="rect">
                <a:avLst/>
              </a:prstGeom>
              <a:noFill/>
              <a:ln w="9525">
                <a:noFill/>
                <a:miter lim="800000"/>
                <a:headEnd/>
                <a:tailEnd/>
              </a:ln>
            </p:spPr>
            <p:txBody>
              <a:bodyPr>
                <a:prstTxWarp prst="textNoShape">
                  <a:avLst/>
                </a:prstTxWarp>
              </a:bodyPr>
              <a:lstStyle/>
              <a:p>
                <a:endParaRPr lang="en-US"/>
              </a:p>
            </p:txBody>
          </p:sp>
          <p:sp>
            <p:nvSpPr>
              <p:cNvPr id="469188" name="_s469188"/>
              <p:cNvSpPr>
                <a:spLocks noChangeShapeType="1"/>
              </p:cNvSpPr>
              <p:nvPr/>
            </p:nvSpPr>
            <p:spPr bwMode="auto">
              <a:xfrm flipH="1" flipV="1">
                <a:off x="4079" y="1197"/>
                <a:ext cx="230" cy="231"/>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87" name="_s469187"/>
              <p:cNvSpPr>
                <a:spLocks noChangeArrowheads="1"/>
              </p:cNvSpPr>
              <p:nvPr/>
            </p:nvSpPr>
            <p:spPr bwMode="auto">
              <a:xfrm>
                <a:off x="3527" y="646"/>
                <a:ext cx="647" cy="647"/>
              </a:xfrm>
              <a:prstGeom prst="ellipse">
                <a:avLst/>
              </a:prstGeom>
              <a:solidFill>
                <a:srgbClr val="333399"/>
              </a:solidFill>
              <a:ln w="9525">
                <a:solidFill>
                  <a:schemeClr val="tx1"/>
                </a:solidFill>
                <a:round/>
                <a:headEnd/>
                <a:tailEnd/>
              </a:ln>
            </p:spPr>
            <p:txBody>
              <a:bodyPr wrap="none" lIns="89117" tIns="44558" rIns="89117" bIns="44558" anchor="ctr">
                <a:prstTxWarp prst="textNoShape">
                  <a:avLst/>
                </a:prstTxWarp>
              </a:bodyPr>
              <a:lstStyle/>
              <a:p>
                <a:pPr algn="ctr">
                  <a:spcBef>
                    <a:spcPct val="0"/>
                  </a:spcBef>
                </a:pPr>
                <a:r>
                  <a:rPr lang="en-US" sz="1100" b="1">
                    <a:solidFill>
                      <a:schemeClr val="bg1"/>
                    </a:solidFill>
                  </a:rPr>
                  <a:t>Field</a:t>
                </a:r>
              </a:p>
              <a:p>
                <a:pPr algn="ctr">
                  <a:spcBef>
                    <a:spcPct val="0"/>
                  </a:spcBef>
                </a:pPr>
                <a:r>
                  <a:rPr lang="en-US" sz="1100" b="1">
                    <a:solidFill>
                      <a:schemeClr val="bg1"/>
                    </a:solidFill>
                  </a:rPr>
                  <a:t>Visit</a:t>
                </a:r>
              </a:p>
            </p:txBody>
          </p:sp>
          <p:sp>
            <p:nvSpPr>
              <p:cNvPr id="469186" name="_s469186"/>
              <p:cNvSpPr>
                <a:spLocks noChangeShapeType="1"/>
              </p:cNvSpPr>
              <p:nvPr/>
            </p:nvSpPr>
            <p:spPr bwMode="auto">
              <a:xfrm flipH="1">
                <a:off x="3889" y="1655"/>
                <a:ext cx="326" cy="1"/>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85" name="_s469185"/>
              <p:cNvSpPr>
                <a:spLocks noChangeArrowheads="1"/>
              </p:cNvSpPr>
              <p:nvPr/>
            </p:nvSpPr>
            <p:spPr bwMode="auto">
              <a:xfrm>
                <a:off x="3243" y="1333"/>
                <a:ext cx="647" cy="647"/>
              </a:xfrm>
              <a:prstGeom prst="ellipse">
                <a:avLst/>
              </a:prstGeom>
              <a:solidFill>
                <a:srgbClr val="FF33CC"/>
              </a:solidFill>
              <a:ln w="9525">
                <a:solidFill>
                  <a:schemeClr val="tx1"/>
                </a:solidFill>
                <a:round/>
                <a:headEnd/>
                <a:tailEnd/>
              </a:ln>
            </p:spPr>
            <p:txBody>
              <a:bodyPr wrap="none" lIns="89117" tIns="44558" rIns="89117" bIns="44558" anchor="ctr">
                <a:prstTxWarp prst="textNoShape">
                  <a:avLst/>
                </a:prstTxWarp>
              </a:bodyPr>
              <a:lstStyle/>
              <a:p>
                <a:pPr algn="ctr">
                  <a:spcBef>
                    <a:spcPct val="0"/>
                  </a:spcBef>
                </a:pPr>
                <a:r>
                  <a:rPr lang="en-US" sz="800" b="1">
                    <a:solidFill>
                      <a:schemeClr val="bg1"/>
                    </a:solidFill>
                  </a:rPr>
                  <a:t>Call</a:t>
                </a:r>
              </a:p>
              <a:p>
                <a:pPr algn="ctr">
                  <a:spcBef>
                    <a:spcPct val="0"/>
                  </a:spcBef>
                </a:pPr>
                <a:r>
                  <a:rPr lang="en-US" sz="800" b="1">
                    <a:solidFill>
                      <a:schemeClr val="bg1"/>
                    </a:solidFill>
                  </a:rPr>
                  <a:t>Evaluation</a:t>
                </a:r>
              </a:p>
            </p:txBody>
          </p:sp>
          <p:sp>
            <p:nvSpPr>
              <p:cNvPr id="469184" name="_s469184"/>
              <p:cNvSpPr>
                <a:spLocks noChangeShapeType="1"/>
              </p:cNvSpPr>
              <p:nvPr/>
            </p:nvSpPr>
            <p:spPr bwMode="auto">
              <a:xfrm flipH="1">
                <a:off x="4079" y="1884"/>
                <a:ext cx="231" cy="229"/>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83" name="_s469183"/>
              <p:cNvSpPr>
                <a:spLocks noChangeArrowheads="1"/>
              </p:cNvSpPr>
              <p:nvPr/>
            </p:nvSpPr>
            <p:spPr bwMode="auto">
              <a:xfrm>
                <a:off x="3528" y="2020"/>
                <a:ext cx="647" cy="647"/>
              </a:xfrm>
              <a:prstGeom prst="ellipse">
                <a:avLst/>
              </a:prstGeom>
              <a:solidFill>
                <a:srgbClr val="0000FF"/>
              </a:solidFill>
              <a:ln w="9525">
                <a:solidFill>
                  <a:schemeClr val="tx1"/>
                </a:solidFill>
                <a:round/>
                <a:headEnd/>
                <a:tailEnd/>
              </a:ln>
            </p:spPr>
            <p:txBody>
              <a:bodyPr wrap="none" lIns="89117" tIns="44558" rIns="89117" bIns="44558" anchor="ctr">
                <a:prstTxWarp prst="textNoShape">
                  <a:avLst/>
                </a:prstTxWarp>
              </a:bodyPr>
              <a:lstStyle/>
              <a:p>
                <a:pPr algn="ctr">
                  <a:spcBef>
                    <a:spcPct val="0"/>
                  </a:spcBef>
                </a:pPr>
                <a:r>
                  <a:rPr lang="en-US" sz="1100" b="1">
                    <a:solidFill>
                      <a:schemeClr val="bg1"/>
                    </a:solidFill>
                  </a:rPr>
                  <a:t>Call </a:t>
                </a:r>
              </a:p>
              <a:p>
                <a:pPr algn="ctr">
                  <a:spcBef>
                    <a:spcPct val="0"/>
                  </a:spcBef>
                </a:pPr>
                <a:r>
                  <a:rPr lang="en-US" sz="1100" b="1">
                    <a:solidFill>
                      <a:schemeClr val="bg1"/>
                    </a:solidFill>
                  </a:rPr>
                  <a:t>Plan</a:t>
                </a:r>
              </a:p>
            </p:txBody>
          </p:sp>
          <p:sp>
            <p:nvSpPr>
              <p:cNvPr id="469182" name="_s469182"/>
              <p:cNvSpPr>
                <a:spLocks noChangeShapeType="1"/>
              </p:cNvSpPr>
              <p:nvPr/>
            </p:nvSpPr>
            <p:spPr bwMode="auto">
              <a:xfrm>
                <a:off x="4537" y="1978"/>
                <a:ext cx="1" cy="325"/>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81" name="_s469181"/>
              <p:cNvSpPr>
                <a:spLocks noChangeArrowheads="1"/>
              </p:cNvSpPr>
              <p:nvPr/>
            </p:nvSpPr>
            <p:spPr bwMode="auto">
              <a:xfrm>
                <a:off x="4215" y="2304"/>
                <a:ext cx="647" cy="647"/>
              </a:xfrm>
              <a:prstGeom prst="ellipse">
                <a:avLst/>
              </a:prstGeom>
              <a:solidFill>
                <a:schemeClr val="accent1"/>
              </a:solidFill>
              <a:ln w="9525">
                <a:solidFill>
                  <a:schemeClr val="tx1"/>
                </a:solidFill>
                <a:round/>
                <a:headEnd/>
                <a:tailEnd/>
              </a:ln>
            </p:spPr>
            <p:txBody>
              <a:bodyPr wrap="none" lIns="89117" tIns="44558" rIns="89117" bIns="44558" anchor="ctr">
                <a:prstTxWarp prst="textNoShape">
                  <a:avLst/>
                </a:prstTxWarp>
              </a:bodyPr>
              <a:lstStyle/>
              <a:p>
                <a:pPr algn="ctr">
                  <a:spcBef>
                    <a:spcPct val="0"/>
                  </a:spcBef>
                </a:pPr>
                <a:r>
                  <a:rPr lang="en-US" sz="800" b="1">
                    <a:solidFill>
                      <a:schemeClr val="bg1"/>
                    </a:solidFill>
                  </a:rPr>
                  <a:t>Customer</a:t>
                </a:r>
              </a:p>
              <a:p>
                <a:pPr algn="ctr">
                  <a:spcBef>
                    <a:spcPct val="0"/>
                  </a:spcBef>
                </a:pPr>
                <a:r>
                  <a:rPr lang="en-US" sz="800" b="1">
                    <a:solidFill>
                      <a:schemeClr val="bg1"/>
                    </a:solidFill>
                  </a:rPr>
                  <a:t>List</a:t>
                </a:r>
              </a:p>
            </p:txBody>
          </p:sp>
          <p:sp>
            <p:nvSpPr>
              <p:cNvPr id="469161" name="_s469161"/>
              <p:cNvSpPr>
                <a:spLocks noChangeShapeType="1"/>
              </p:cNvSpPr>
              <p:nvPr/>
            </p:nvSpPr>
            <p:spPr bwMode="auto">
              <a:xfrm>
                <a:off x="4766" y="1883"/>
                <a:ext cx="229" cy="23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60" name="_s469160"/>
              <p:cNvSpPr>
                <a:spLocks noChangeArrowheads="1"/>
              </p:cNvSpPr>
              <p:nvPr/>
            </p:nvSpPr>
            <p:spPr bwMode="auto">
              <a:xfrm>
                <a:off x="4902" y="2019"/>
                <a:ext cx="647" cy="647"/>
              </a:xfrm>
              <a:prstGeom prst="ellipse">
                <a:avLst/>
              </a:prstGeom>
              <a:solidFill>
                <a:srgbClr val="FF0000"/>
              </a:solidFill>
              <a:ln w="9525">
                <a:solidFill>
                  <a:schemeClr val="tx1"/>
                </a:solidFill>
                <a:round/>
                <a:headEnd/>
                <a:tailEnd/>
              </a:ln>
            </p:spPr>
            <p:txBody>
              <a:bodyPr wrap="none" lIns="120223" tIns="60112" rIns="120223" bIns="60112" anchor="ctr">
                <a:prstTxWarp prst="textNoShape">
                  <a:avLst/>
                </a:prstTxWarp>
              </a:bodyPr>
              <a:lstStyle/>
              <a:p>
                <a:pPr algn="ctr">
                  <a:spcBef>
                    <a:spcPct val="0"/>
                  </a:spcBef>
                </a:pPr>
                <a:r>
                  <a:rPr lang="en-US" sz="900" b="1">
                    <a:solidFill>
                      <a:schemeClr val="bg1"/>
                    </a:solidFill>
                  </a:rPr>
                  <a:t>Sales</a:t>
                </a:r>
              </a:p>
              <a:p>
                <a:pPr algn="ctr">
                  <a:spcBef>
                    <a:spcPct val="0"/>
                  </a:spcBef>
                </a:pPr>
                <a:r>
                  <a:rPr lang="en-US" sz="900" b="1">
                    <a:solidFill>
                      <a:schemeClr val="bg1"/>
                    </a:solidFill>
                  </a:rPr>
                  <a:t>Kits</a:t>
                </a:r>
              </a:p>
            </p:txBody>
          </p:sp>
          <p:sp>
            <p:nvSpPr>
              <p:cNvPr id="469158" name="_s469158"/>
              <p:cNvSpPr>
                <a:spLocks noChangeShapeType="1"/>
              </p:cNvSpPr>
              <p:nvPr/>
            </p:nvSpPr>
            <p:spPr bwMode="auto">
              <a:xfrm>
                <a:off x="4860" y="1655"/>
                <a:ext cx="325" cy="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57" name="_s469157"/>
              <p:cNvSpPr>
                <a:spLocks noChangeArrowheads="1"/>
              </p:cNvSpPr>
              <p:nvPr/>
            </p:nvSpPr>
            <p:spPr bwMode="auto">
              <a:xfrm>
                <a:off x="5186" y="1332"/>
                <a:ext cx="647" cy="647"/>
              </a:xfrm>
              <a:prstGeom prst="ellipse">
                <a:avLst/>
              </a:prstGeom>
              <a:solidFill>
                <a:srgbClr val="008000"/>
              </a:solidFill>
              <a:ln w="9525">
                <a:solidFill>
                  <a:schemeClr val="tx1"/>
                </a:solidFill>
                <a:round/>
                <a:headEnd/>
                <a:tailEnd/>
              </a:ln>
            </p:spPr>
            <p:txBody>
              <a:bodyPr wrap="none" lIns="61314" tIns="30657" rIns="61314" bIns="30657" anchor="ctr">
                <a:prstTxWarp prst="textNoShape">
                  <a:avLst/>
                </a:prstTxWarp>
              </a:bodyPr>
              <a:lstStyle/>
              <a:p>
                <a:pPr algn="ctr">
                  <a:spcBef>
                    <a:spcPct val="0"/>
                  </a:spcBef>
                </a:pPr>
                <a:r>
                  <a:rPr lang="en-US" sz="1100" b="1">
                    <a:solidFill>
                      <a:schemeClr val="bg1"/>
                    </a:solidFill>
                  </a:rPr>
                  <a:t>Promo</a:t>
                </a:r>
              </a:p>
              <a:p>
                <a:pPr algn="ctr">
                  <a:spcBef>
                    <a:spcPct val="0"/>
                  </a:spcBef>
                </a:pPr>
                <a:r>
                  <a:rPr lang="en-US" sz="1100" b="1">
                    <a:solidFill>
                      <a:schemeClr val="bg1"/>
                    </a:solidFill>
                  </a:rPr>
                  <a:t>Mix</a:t>
                </a:r>
              </a:p>
            </p:txBody>
          </p:sp>
          <p:sp>
            <p:nvSpPr>
              <p:cNvPr id="469156" name="_s469156"/>
              <p:cNvSpPr>
                <a:spLocks noChangeShapeType="1"/>
              </p:cNvSpPr>
              <p:nvPr/>
            </p:nvSpPr>
            <p:spPr bwMode="auto">
              <a:xfrm flipV="1">
                <a:off x="4765" y="1197"/>
                <a:ext cx="230" cy="230"/>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55" name="_s469155"/>
              <p:cNvSpPr>
                <a:spLocks noChangeArrowheads="1"/>
              </p:cNvSpPr>
              <p:nvPr/>
            </p:nvSpPr>
            <p:spPr bwMode="auto">
              <a:xfrm>
                <a:off x="4901" y="645"/>
                <a:ext cx="647" cy="647"/>
              </a:xfrm>
              <a:prstGeom prst="ellipse">
                <a:avLst/>
              </a:prstGeom>
              <a:solidFill>
                <a:srgbClr val="800000"/>
              </a:solidFill>
              <a:ln w="9525">
                <a:solidFill>
                  <a:schemeClr val="tx1"/>
                </a:solidFill>
                <a:round/>
                <a:headEnd/>
                <a:tailEnd/>
              </a:ln>
            </p:spPr>
            <p:txBody>
              <a:bodyPr wrap="none" lIns="61314" tIns="30657" rIns="61314" bIns="30657" anchor="ctr">
                <a:prstTxWarp prst="textNoShape">
                  <a:avLst/>
                </a:prstTxWarp>
              </a:bodyPr>
              <a:lstStyle/>
              <a:p>
                <a:pPr algn="ctr">
                  <a:spcBef>
                    <a:spcPct val="0"/>
                  </a:spcBef>
                </a:pPr>
                <a:r>
                  <a:rPr lang="en-US" sz="1100" b="1">
                    <a:solidFill>
                      <a:schemeClr val="bg1"/>
                    </a:solidFill>
                  </a:rPr>
                  <a:t>PK/PS</a:t>
                </a:r>
              </a:p>
            </p:txBody>
          </p:sp>
          <p:sp>
            <p:nvSpPr>
              <p:cNvPr id="469154" name="_s469154"/>
              <p:cNvSpPr>
                <a:spLocks noChangeShapeType="1"/>
              </p:cNvSpPr>
              <p:nvPr/>
            </p:nvSpPr>
            <p:spPr bwMode="auto">
              <a:xfrm flipV="1">
                <a:off x="4537" y="1007"/>
                <a:ext cx="0" cy="326"/>
              </a:xfrm>
              <a:prstGeom prst="line">
                <a:avLst/>
              </a:prstGeom>
              <a:noFill/>
              <a:ln w="28575">
                <a:solidFill>
                  <a:schemeClr val="tx1"/>
                </a:solidFill>
                <a:round/>
                <a:headEnd/>
                <a:tailEnd/>
              </a:ln>
            </p:spPr>
            <p:txBody>
              <a:bodyPr anchor="ctr">
                <a:prstTxWarp prst="textNoShape">
                  <a:avLst/>
                </a:prstTxWarp>
              </a:bodyPr>
              <a:lstStyle/>
              <a:p>
                <a:endParaRPr lang="en-US"/>
              </a:p>
            </p:txBody>
          </p:sp>
          <p:sp>
            <p:nvSpPr>
              <p:cNvPr id="469153" name="_s469153"/>
              <p:cNvSpPr>
                <a:spLocks noChangeArrowheads="1"/>
              </p:cNvSpPr>
              <p:nvPr/>
            </p:nvSpPr>
            <p:spPr bwMode="auto">
              <a:xfrm>
                <a:off x="4214" y="361"/>
                <a:ext cx="647" cy="647"/>
              </a:xfrm>
              <a:prstGeom prst="ellipse">
                <a:avLst/>
              </a:prstGeom>
              <a:solidFill>
                <a:schemeClr val="tx1"/>
              </a:solidFill>
              <a:ln w="9525">
                <a:solidFill>
                  <a:schemeClr val="tx1"/>
                </a:solidFill>
                <a:round/>
                <a:headEnd/>
                <a:tailEnd/>
              </a:ln>
            </p:spPr>
            <p:txBody>
              <a:bodyPr wrap="none" lIns="61314" tIns="30657" rIns="61314" bIns="30657" anchor="ctr">
                <a:prstTxWarp prst="textNoShape">
                  <a:avLst/>
                </a:prstTxWarp>
              </a:bodyPr>
              <a:lstStyle/>
              <a:p>
                <a:pPr algn="ctr">
                  <a:spcBef>
                    <a:spcPct val="0"/>
                  </a:spcBef>
                </a:pPr>
                <a:r>
                  <a:rPr lang="en-US" sz="1100" b="1">
                    <a:solidFill>
                      <a:schemeClr val="bg1"/>
                    </a:solidFill>
                  </a:rPr>
                  <a:t>BMK</a:t>
                </a:r>
              </a:p>
            </p:txBody>
          </p:sp>
          <p:sp>
            <p:nvSpPr>
              <p:cNvPr id="469152" name="_s469152"/>
              <p:cNvSpPr>
                <a:spLocks noChangeArrowheads="1"/>
              </p:cNvSpPr>
              <p:nvPr/>
            </p:nvSpPr>
            <p:spPr bwMode="auto">
              <a:xfrm>
                <a:off x="4214" y="1333"/>
                <a:ext cx="647" cy="647"/>
              </a:xfrm>
              <a:prstGeom prst="ellipse">
                <a:avLst/>
              </a:prstGeom>
              <a:solidFill>
                <a:schemeClr val="tx2"/>
              </a:solidFill>
              <a:ln w="9525">
                <a:solidFill>
                  <a:schemeClr val="tx1"/>
                </a:solidFill>
                <a:round/>
                <a:headEnd/>
                <a:tailEnd/>
              </a:ln>
            </p:spPr>
            <p:txBody>
              <a:bodyPr wrap="none" lIns="61314" tIns="30657" rIns="61314" bIns="30657" anchor="ctr">
                <a:prstTxWarp prst="textNoShape">
                  <a:avLst/>
                </a:prstTxWarp>
              </a:bodyPr>
              <a:lstStyle/>
              <a:p>
                <a:pPr algn="ctr">
                  <a:spcBef>
                    <a:spcPct val="0"/>
                  </a:spcBef>
                </a:pPr>
                <a:r>
                  <a:rPr lang="en-US" sz="1100" b="1">
                    <a:solidFill>
                      <a:schemeClr val="bg1"/>
                    </a:solidFill>
                  </a:rPr>
                  <a:t>PM/SM </a:t>
                </a:r>
              </a:p>
              <a:p>
                <a:pPr algn="ctr">
                  <a:spcBef>
                    <a:spcPct val="0"/>
                  </a:spcBef>
                </a:pPr>
                <a:r>
                  <a:rPr lang="en-US" sz="1100" b="1">
                    <a:solidFill>
                      <a:schemeClr val="bg1"/>
                    </a:solidFill>
                  </a:rPr>
                  <a:t>Role</a:t>
                </a:r>
              </a:p>
            </p:txBody>
          </p:sp>
          <p:sp>
            <p:nvSpPr>
              <p:cNvPr id="469189" name="Rectangle 197"/>
              <p:cNvSpPr>
                <a:spLocks noChangeArrowheads="1"/>
              </p:cNvSpPr>
              <p:nvPr/>
            </p:nvSpPr>
            <p:spPr bwMode="auto">
              <a:xfrm>
                <a:off x="3218" y="336"/>
                <a:ext cx="2638" cy="2640"/>
              </a:xfrm>
              <a:prstGeom prst="rect">
                <a:avLst/>
              </a:prstGeom>
              <a:noFill/>
              <a:ln w="9525">
                <a:solidFill>
                  <a:schemeClr val="tx1"/>
                </a:solidFill>
                <a:miter lim="800000"/>
                <a:headEnd/>
                <a:tailEnd/>
              </a:ln>
              <a:effectLst/>
            </p:spPr>
            <p:txBody>
              <a:bodyPr wrap="none" anchor="ctr">
                <a:prstTxWarp prst="textNoShape">
                  <a:avLst/>
                </a:prstTxWarp>
              </a:bodyPr>
              <a:lstStyle/>
              <a:p>
                <a:endParaRPr lang="en-US"/>
              </a:p>
            </p:txBody>
          </p:sp>
        </p:grpSp>
        <p:sp>
          <p:nvSpPr>
            <p:cNvPr id="469190" name="Line 198"/>
            <p:cNvSpPr>
              <a:spLocks noChangeShapeType="1"/>
            </p:cNvSpPr>
            <p:nvPr/>
          </p:nvSpPr>
          <p:spPr bwMode="auto">
            <a:xfrm flipV="1">
              <a:off x="4560" y="384"/>
              <a:ext cx="0" cy="240"/>
            </a:xfrm>
            <a:prstGeom prst="line">
              <a:avLst/>
            </a:prstGeom>
            <a:noFill/>
            <a:ln w="9525">
              <a:solidFill>
                <a:schemeClr val="tx1"/>
              </a:solidFill>
              <a:prstDash val="sysDot"/>
              <a:round/>
              <a:headEnd/>
              <a:tailEnd/>
            </a:ln>
            <a:effectLst/>
          </p:spPr>
          <p:txBody>
            <a:bodyPr>
              <a:prstTxWarp prst="textNoShape">
                <a:avLst/>
              </a:prstTxWarp>
            </a:bodyPr>
            <a:lstStyle/>
            <a:p>
              <a:endParaRPr lang="en-US"/>
            </a:p>
          </p:txBody>
        </p:sp>
        <p:sp>
          <p:nvSpPr>
            <p:cNvPr id="469191" name="Line 199"/>
            <p:cNvSpPr>
              <a:spLocks noChangeShapeType="1"/>
            </p:cNvSpPr>
            <p:nvPr/>
          </p:nvSpPr>
          <p:spPr bwMode="auto">
            <a:xfrm>
              <a:off x="528" y="384"/>
              <a:ext cx="4032" cy="0"/>
            </a:xfrm>
            <a:prstGeom prst="line">
              <a:avLst/>
            </a:prstGeom>
            <a:noFill/>
            <a:ln w="9525">
              <a:solidFill>
                <a:schemeClr val="tx1"/>
              </a:solidFill>
              <a:prstDash val="sysDot"/>
              <a:round/>
              <a:headEnd/>
              <a:tailEnd/>
            </a:ln>
            <a:effectLst/>
          </p:spPr>
          <p:txBody>
            <a:bodyPr>
              <a:prstTxWarp prst="textNoShape">
                <a:avLst/>
              </a:prstTxWarp>
            </a:bodyPr>
            <a:lstStyle/>
            <a:p>
              <a:endParaRPr lang="en-US"/>
            </a:p>
          </p:txBody>
        </p:sp>
        <p:sp>
          <p:nvSpPr>
            <p:cNvPr id="469192" name="Line 200"/>
            <p:cNvSpPr>
              <a:spLocks noChangeShapeType="1"/>
            </p:cNvSpPr>
            <p:nvPr/>
          </p:nvSpPr>
          <p:spPr bwMode="auto">
            <a:xfrm>
              <a:off x="528" y="384"/>
              <a:ext cx="0" cy="96"/>
            </a:xfrm>
            <a:prstGeom prst="line">
              <a:avLst/>
            </a:prstGeom>
            <a:noFill/>
            <a:ln w="9525">
              <a:solidFill>
                <a:schemeClr val="tx1"/>
              </a:solidFill>
              <a:round/>
              <a:headEnd/>
              <a:tailEnd type="triangle" w="med" len="med"/>
            </a:ln>
            <a:effectLst/>
          </p:spPr>
          <p:txBody>
            <a:bodyPr>
              <a:prstTxWarp prst="textNoShape">
                <a:avLst/>
              </a:prstTxWarp>
            </a:bodyPr>
            <a:lstStyle/>
            <a:p>
              <a:endParaRPr lang="en-US"/>
            </a:p>
          </p:txBody>
        </p:sp>
        <p:sp>
          <p:nvSpPr>
            <p:cNvPr id="469194" name="Line 202"/>
            <p:cNvSpPr>
              <a:spLocks noChangeShapeType="1"/>
            </p:cNvSpPr>
            <p:nvPr/>
          </p:nvSpPr>
          <p:spPr bwMode="auto">
            <a:xfrm flipH="1">
              <a:off x="2736" y="576"/>
              <a:ext cx="1824" cy="0"/>
            </a:xfrm>
            <a:prstGeom prst="line">
              <a:avLst/>
            </a:prstGeom>
            <a:noFill/>
            <a:ln w="9525">
              <a:solidFill>
                <a:schemeClr val="tx1"/>
              </a:solidFill>
              <a:prstDash val="sysDot"/>
              <a:round/>
              <a:headEnd/>
              <a:tailEnd type="triangle" w="med" len="med"/>
            </a:ln>
            <a:effectLst/>
          </p:spPr>
          <p:txBody>
            <a:bodyPr>
              <a:prstTxWarp prst="textNoShape">
                <a:avLst/>
              </a:prstTxWarp>
            </a:bodyPr>
            <a:lstStyle/>
            <a:p>
              <a:endParaRPr lang="en-US"/>
            </a:p>
          </p:txBody>
        </p:sp>
        <p:sp>
          <p:nvSpPr>
            <p:cNvPr id="469195" name="Line 203"/>
            <p:cNvSpPr>
              <a:spLocks noChangeShapeType="1"/>
            </p:cNvSpPr>
            <p:nvPr/>
          </p:nvSpPr>
          <p:spPr bwMode="auto">
            <a:xfrm flipH="1">
              <a:off x="2784" y="1200"/>
              <a:ext cx="720" cy="0"/>
            </a:xfrm>
            <a:prstGeom prst="line">
              <a:avLst/>
            </a:prstGeom>
            <a:noFill/>
            <a:ln w="9525">
              <a:solidFill>
                <a:schemeClr val="tx1"/>
              </a:solidFill>
              <a:prstDash val="sysDot"/>
              <a:round/>
              <a:headEnd/>
              <a:tailEnd type="triangle" w="med" len="med"/>
            </a:ln>
            <a:effectLst/>
          </p:spPr>
          <p:txBody>
            <a:bodyPr>
              <a:prstTxWarp prst="textNoShape">
                <a:avLst/>
              </a:prstTxWarp>
            </a:bodyPr>
            <a:lstStyle/>
            <a:p>
              <a:endParaRPr lang="en-US"/>
            </a:p>
          </p:txBody>
        </p:sp>
        <p:sp>
          <p:nvSpPr>
            <p:cNvPr id="469196" name="Line 204"/>
            <p:cNvSpPr>
              <a:spLocks noChangeShapeType="1"/>
            </p:cNvSpPr>
            <p:nvPr/>
          </p:nvSpPr>
          <p:spPr bwMode="auto">
            <a:xfrm flipH="1">
              <a:off x="2736" y="1872"/>
              <a:ext cx="720" cy="0"/>
            </a:xfrm>
            <a:prstGeom prst="line">
              <a:avLst/>
            </a:prstGeom>
            <a:noFill/>
            <a:ln w="9525">
              <a:solidFill>
                <a:schemeClr val="tx1"/>
              </a:solidFill>
              <a:prstDash val="sysDot"/>
              <a:round/>
              <a:headEnd/>
              <a:tailEnd type="triangle" w="med" len="med"/>
            </a:ln>
            <a:effectLst/>
          </p:spPr>
          <p:txBody>
            <a:bodyPr>
              <a:prstTxWarp prst="textNoShape">
                <a:avLst/>
              </a:prstTxWarp>
            </a:bodyPr>
            <a:lstStyle/>
            <a:p>
              <a:endParaRPr lang="en-US"/>
            </a:p>
          </p:txBody>
        </p:sp>
        <p:sp>
          <p:nvSpPr>
            <p:cNvPr id="469197" name="Line 205"/>
            <p:cNvSpPr>
              <a:spLocks noChangeShapeType="1"/>
            </p:cNvSpPr>
            <p:nvPr/>
          </p:nvSpPr>
          <p:spPr bwMode="auto">
            <a:xfrm flipH="1">
              <a:off x="1920" y="1872"/>
              <a:ext cx="1584" cy="528"/>
            </a:xfrm>
            <a:prstGeom prst="line">
              <a:avLst/>
            </a:prstGeom>
            <a:noFill/>
            <a:ln w="9525">
              <a:solidFill>
                <a:schemeClr val="tx1"/>
              </a:solidFill>
              <a:prstDash val="sysDot"/>
              <a:round/>
              <a:headEnd/>
              <a:tailEnd type="triangle" w="med" len="med"/>
            </a:ln>
            <a:effectLst/>
          </p:spPr>
          <p:txBody>
            <a:bodyPr>
              <a:prstTxWarp prst="textNoShape">
                <a:avLst/>
              </a:prstTxWarp>
            </a:bodyPr>
            <a:lstStyle/>
            <a:p>
              <a:endParaRPr lang="en-US"/>
            </a:p>
          </p:txBody>
        </p:sp>
      </p:grpSp>
      <p:sp>
        <p:nvSpPr>
          <p:cNvPr id="469202" name="Text Box 210"/>
          <p:cNvSpPr txBox="1">
            <a:spLocks noChangeArrowheads="1"/>
          </p:cNvSpPr>
          <p:nvPr/>
        </p:nvSpPr>
        <p:spPr bwMode="auto">
          <a:xfrm>
            <a:off x="838200" y="533400"/>
            <a:ext cx="7696200" cy="304800"/>
          </a:xfrm>
          <a:prstGeom prst="rect">
            <a:avLst/>
          </a:prstGeom>
          <a:noFill/>
          <a:ln w="9525">
            <a:noFill/>
            <a:miter lim="800000"/>
            <a:headEnd/>
            <a:tailEnd/>
          </a:ln>
          <a:effectLst/>
        </p:spPr>
        <p:txBody>
          <a:bodyPr>
            <a:prstTxWarp prst="textNoShape">
              <a:avLst/>
            </a:prstTxWarp>
            <a:spAutoFit/>
          </a:bodyPr>
          <a:lstStyle/>
          <a:p>
            <a:pPr algn="ctr"/>
            <a:r>
              <a:rPr lang="en-US" b="1"/>
              <a:t>SALES PRESENTATION  – PRODUCT AND SALES MANAGEMENT ROLE</a:t>
            </a:r>
          </a:p>
        </p:txBody>
      </p:sp>
      <p:sp>
        <p:nvSpPr>
          <p:cNvPr id="469203" name="Text Box 211"/>
          <p:cNvSpPr txBox="1">
            <a:spLocks noChangeArrowheads="1"/>
          </p:cNvSpPr>
          <p:nvPr/>
        </p:nvSpPr>
        <p:spPr bwMode="auto">
          <a:xfrm>
            <a:off x="5029200" y="3429000"/>
            <a:ext cx="609600" cy="304800"/>
          </a:xfrm>
          <a:prstGeom prst="rect">
            <a:avLst/>
          </a:prstGeom>
          <a:noFill/>
          <a:ln w="9525">
            <a:noFill/>
            <a:miter lim="800000"/>
            <a:headEnd/>
            <a:tailEnd/>
          </a:ln>
          <a:effectLst/>
        </p:spPr>
        <p:txBody>
          <a:bodyPr>
            <a:prstTxWarp prst="textNoShape">
              <a:avLst/>
            </a:prstTxWarp>
            <a:spAutoFit/>
          </a:bodyPr>
          <a:lstStyle/>
          <a:p>
            <a:r>
              <a:rPr lang="en-US"/>
              <a:t>DTC</a:t>
            </a:r>
          </a:p>
        </p:txBody>
      </p:sp>
    </p:spTree>
  </p:cSld>
  <p:clrMapOvr>
    <a:masterClrMapping/>
  </p:clrMapOv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4"/>
          <p:cNvSpPr>
            <a:spLocks noGrp="1"/>
          </p:cNvSpPr>
          <p:nvPr>
            <p:ph type="dt" sz="half" idx="10"/>
          </p:nvPr>
        </p:nvSpPr>
        <p:spPr/>
        <p:txBody>
          <a:bodyPr/>
          <a:lstStyle/>
          <a:p>
            <a:fld id="{DB9F706D-F686-6F40-9807-60BC59A88B36}" type="datetime4">
              <a:rPr lang="en-US"/>
              <a:pPr/>
              <a:t>August 24, 2020</a:t>
            </a:fld>
            <a:endParaRPr lang="en-US"/>
          </a:p>
        </p:txBody>
      </p:sp>
      <p:sp>
        <p:nvSpPr>
          <p:cNvPr id="8" name="Slide Number Placeholder 6"/>
          <p:cNvSpPr>
            <a:spLocks noGrp="1"/>
          </p:cNvSpPr>
          <p:nvPr>
            <p:ph type="sldNum" sz="quarter" idx="12"/>
          </p:nvPr>
        </p:nvSpPr>
        <p:spPr/>
        <p:txBody>
          <a:bodyPr/>
          <a:lstStyle/>
          <a:p>
            <a:fld id="{EB844B7C-25AF-E64B-B34E-812F1613E466}" type="slidenum">
              <a:rPr lang="en-US"/>
              <a:pPr/>
              <a:t>105</a:t>
            </a:fld>
            <a:endParaRPr lang="en-US"/>
          </a:p>
        </p:txBody>
      </p:sp>
      <p:sp>
        <p:nvSpPr>
          <p:cNvPr id="504834" name="Rectangle 2"/>
          <p:cNvSpPr>
            <a:spLocks noGrp="1" noChangeArrowheads="1"/>
          </p:cNvSpPr>
          <p:nvPr>
            <p:ph type="title"/>
          </p:nvPr>
        </p:nvSpPr>
        <p:spPr>
          <a:xfrm>
            <a:off x="685800" y="0"/>
            <a:ext cx="7924800" cy="838200"/>
          </a:xfrm>
        </p:spPr>
        <p:txBody>
          <a:bodyPr>
            <a:normAutofit/>
          </a:bodyPr>
          <a:lstStyle/>
          <a:p>
            <a:pPr algn="ctr"/>
            <a:r>
              <a:rPr lang="en-US" sz="3200" dirty="0"/>
              <a:t>ADVERTISING - JOURNAL</a:t>
            </a:r>
          </a:p>
        </p:txBody>
      </p:sp>
      <p:sp>
        <p:nvSpPr>
          <p:cNvPr id="504836" name="Rectangle 4"/>
          <p:cNvSpPr>
            <a:spLocks noGrp="1" noChangeArrowheads="1"/>
          </p:cNvSpPr>
          <p:nvPr>
            <p:ph type="body" sz="half" idx="1"/>
          </p:nvPr>
        </p:nvSpPr>
        <p:spPr>
          <a:xfrm>
            <a:off x="381000" y="2286000"/>
            <a:ext cx="4343400" cy="3733800"/>
          </a:xfrm>
          <a:ln>
            <a:solidFill>
              <a:schemeClr val="tx1"/>
            </a:solidFill>
          </a:ln>
        </p:spPr>
        <p:txBody>
          <a:bodyPr>
            <a:noAutofit/>
          </a:bodyPr>
          <a:lstStyle/>
          <a:p>
            <a:pPr lvl="2" algn="ctr">
              <a:buFontTx/>
              <a:buNone/>
            </a:pPr>
            <a:r>
              <a:rPr lang="en-US" sz="1600" dirty="0"/>
              <a:t>ADVANTAGES </a:t>
            </a:r>
          </a:p>
          <a:p>
            <a:pPr lvl="2"/>
            <a:r>
              <a:rPr lang="en-US" sz="1600" dirty="0"/>
              <a:t> High coverage in a short time reach inaccessible markets</a:t>
            </a:r>
          </a:p>
          <a:p>
            <a:pPr lvl="2"/>
            <a:r>
              <a:rPr lang="en-US" sz="1600" dirty="0"/>
              <a:t>Can have a great impact</a:t>
            </a:r>
          </a:p>
          <a:p>
            <a:pPr lvl="2"/>
            <a:r>
              <a:rPr lang="en-US" sz="1600" dirty="0"/>
              <a:t>Message is consistent</a:t>
            </a:r>
          </a:p>
          <a:p>
            <a:pPr lvl="2"/>
            <a:r>
              <a:rPr lang="en-US" sz="1600" dirty="0"/>
              <a:t>Possibility of repeated exposure and good reminder</a:t>
            </a:r>
          </a:p>
          <a:p>
            <a:pPr lvl="2"/>
            <a:r>
              <a:rPr lang="en-US" sz="1600" dirty="0"/>
              <a:t>Cost Per Contact is low</a:t>
            </a:r>
          </a:p>
          <a:p>
            <a:pPr lvl="2"/>
            <a:r>
              <a:rPr lang="en-US" sz="1600" dirty="0"/>
              <a:t>Can gain awareness rapidly</a:t>
            </a:r>
          </a:p>
          <a:p>
            <a:pPr lvl="2"/>
            <a:r>
              <a:rPr lang="en-US" sz="1600" dirty="0"/>
              <a:t>Ideal where positive motivation is high, resistance factor low, product is new and competitor is few.</a:t>
            </a:r>
          </a:p>
        </p:txBody>
      </p:sp>
      <p:sp>
        <p:nvSpPr>
          <p:cNvPr id="504837" name="Rectangle 5"/>
          <p:cNvSpPr>
            <a:spLocks noGrp="1" noChangeArrowheads="1"/>
          </p:cNvSpPr>
          <p:nvPr>
            <p:ph type="body" sz="half" idx="2"/>
          </p:nvPr>
        </p:nvSpPr>
        <p:spPr>
          <a:xfrm>
            <a:off x="4876800" y="2362200"/>
            <a:ext cx="3962400" cy="3657600"/>
          </a:xfrm>
          <a:ln>
            <a:solidFill>
              <a:schemeClr val="tx1"/>
            </a:solidFill>
          </a:ln>
        </p:spPr>
        <p:txBody>
          <a:bodyPr>
            <a:normAutofit/>
          </a:bodyPr>
          <a:lstStyle/>
          <a:p>
            <a:pPr algn="ctr"/>
            <a:r>
              <a:rPr lang="en-US" sz="1600"/>
              <a:t> DISADVANTAGES</a:t>
            </a:r>
          </a:p>
          <a:p>
            <a:pPr lvl="2"/>
            <a:r>
              <a:rPr lang="en-US" sz="1600"/>
              <a:t>Can not convey complex message</a:t>
            </a:r>
          </a:p>
          <a:p>
            <a:pPr lvl="2"/>
            <a:r>
              <a:rPr lang="en-US" sz="1600"/>
              <a:t>Requires frequent exposure for impact </a:t>
            </a:r>
          </a:p>
          <a:p>
            <a:pPr lvl="2"/>
            <a:r>
              <a:rPr lang="en-US" sz="1600"/>
              <a:t>Needs message with impact</a:t>
            </a:r>
          </a:p>
          <a:p>
            <a:pPr lvl="2"/>
            <a:r>
              <a:rPr lang="en-US" sz="1600"/>
              <a:t>Only one-way passive communication</a:t>
            </a:r>
          </a:p>
          <a:p>
            <a:pPr lvl="2"/>
            <a:r>
              <a:rPr lang="en-US" sz="1600"/>
              <a:t>Not suited for any situation where motivation to use is low or competition strong  </a:t>
            </a:r>
          </a:p>
        </p:txBody>
      </p:sp>
      <p:sp>
        <p:nvSpPr>
          <p:cNvPr id="504838" name="Rectangle 6"/>
          <p:cNvSpPr>
            <a:spLocks noChangeArrowheads="1"/>
          </p:cNvSpPr>
          <p:nvPr/>
        </p:nvSpPr>
        <p:spPr bwMode="auto">
          <a:xfrm>
            <a:off x="152400" y="685800"/>
            <a:ext cx="4648200" cy="1600200"/>
          </a:xfrm>
          <a:prstGeom prst="rect">
            <a:avLst/>
          </a:prstGeom>
          <a:noFill/>
          <a:ln w="9525">
            <a:noFill/>
            <a:miter lim="800000"/>
            <a:headEnd/>
            <a:tailEnd/>
          </a:ln>
          <a:effectLst/>
        </p:spPr>
        <p:txBody>
          <a:bodyPr lIns="0" tIns="0" rIns="0" bIns="0">
            <a:prstTxWarp prst="textNoShape">
              <a:avLst/>
            </a:prstTxWarp>
          </a:bodyPr>
          <a:lstStyle/>
          <a:p>
            <a:pPr marL="342900" indent="-342900" eaLnBrk="1" hangingPunct="1">
              <a:lnSpc>
                <a:spcPts val="2700"/>
              </a:lnSpc>
              <a:spcBef>
                <a:spcPct val="20000"/>
              </a:spcBef>
              <a:buFontTx/>
              <a:buChar char="•"/>
            </a:pPr>
            <a:r>
              <a:rPr lang="en-US" sz="1600" dirty="0">
                <a:solidFill>
                  <a:schemeClr val="tx2"/>
                </a:solidFill>
              </a:rPr>
              <a:t>Advertising serves as  a good reminder </a:t>
            </a:r>
          </a:p>
          <a:p>
            <a:pPr marL="342900" indent="-342900" eaLnBrk="1" hangingPunct="1">
              <a:lnSpc>
                <a:spcPts val="2700"/>
              </a:lnSpc>
              <a:spcBef>
                <a:spcPct val="20000"/>
              </a:spcBef>
              <a:buFontTx/>
              <a:buChar char="•"/>
            </a:pPr>
            <a:r>
              <a:rPr lang="en-US" sz="1600" dirty="0">
                <a:solidFill>
                  <a:schemeClr val="tx2"/>
                </a:solidFill>
              </a:rPr>
              <a:t>Has a synergistic effect to other promotional mix</a:t>
            </a:r>
          </a:p>
          <a:p>
            <a:pPr marL="342900" indent="-342900" eaLnBrk="1" hangingPunct="1">
              <a:lnSpc>
                <a:spcPts val="2700"/>
              </a:lnSpc>
              <a:spcBef>
                <a:spcPct val="20000"/>
              </a:spcBef>
              <a:buFontTx/>
              <a:buChar char="•"/>
            </a:pPr>
            <a:r>
              <a:rPr lang="en-US" sz="1600" dirty="0">
                <a:solidFill>
                  <a:schemeClr val="tx2"/>
                </a:solidFill>
              </a:rPr>
              <a:t>Can journals chosen reach target audience?</a:t>
            </a:r>
          </a:p>
          <a:p>
            <a:pPr marL="342900" indent="-342900" eaLnBrk="1" hangingPunct="1">
              <a:lnSpc>
                <a:spcPts val="2700"/>
              </a:lnSpc>
              <a:spcBef>
                <a:spcPct val="20000"/>
              </a:spcBef>
              <a:buFontTx/>
              <a:buChar char="•"/>
            </a:pPr>
            <a:r>
              <a:rPr lang="en-US" sz="1600" dirty="0">
                <a:solidFill>
                  <a:schemeClr val="tx2"/>
                </a:solidFill>
              </a:rPr>
              <a:t>Is advertising necessary for small target?</a:t>
            </a:r>
          </a:p>
        </p:txBody>
      </p:sp>
      <p:sp>
        <p:nvSpPr>
          <p:cNvPr id="504839" name="Rectangle 7"/>
          <p:cNvSpPr>
            <a:spLocks noChangeArrowheads="1"/>
          </p:cNvSpPr>
          <p:nvPr/>
        </p:nvSpPr>
        <p:spPr bwMode="auto">
          <a:xfrm>
            <a:off x="4724400" y="685800"/>
            <a:ext cx="4419600" cy="1447800"/>
          </a:xfrm>
          <a:prstGeom prst="rect">
            <a:avLst/>
          </a:prstGeom>
          <a:noFill/>
          <a:ln w="9525">
            <a:noFill/>
            <a:miter lim="800000"/>
            <a:headEnd/>
            <a:tailEnd/>
          </a:ln>
          <a:effectLst/>
        </p:spPr>
        <p:txBody>
          <a:bodyPr lIns="0" tIns="0" rIns="0" bIns="0">
            <a:prstTxWarp prst="textNoShape">
              <a:avLst/>
            </a:prstTxWarp>
          </a:bodyPr>
          <a:lstStyle/>
          <a:p>
            <a:pPr marL="342900" indent="-342900" eaLnBrk="1" hangingPunct="1">
              <a:lnSpc>
                <a:spcPts val="2700"/>
              </a:lnSpc>
              <a:spcBef>
                <a:spcPct val="20000"/>
              </a:spcBef>
              <a:buFontTx/>
              <a:buChar char="•"/>
            </a:pPr>
            <a:r>
              <a:rPr lang="en-US" sz="1600" dirty="0">
                <a:solidFill>
                  <a:schemeClr val="tx2"/>
                </a:solidFill>
              </a:rPr>
              <a:t>Are advertisement well positioned for impact?</a:t>
            </a:r>
          </a:p>
          <a:p>
            <a:pPr marL="342900" indent="-342900" eaLnBrk="1" hangingPunct="1">
              <a:lnSpc>
                <a:spcPts val="2700"/>
              </a:lnSpc>
              <a:spcBef>
                <a:spcPct val="20000"/>
              </a:spcBef>
              <a:buFontTx/>
              <a:buChar char="•"/>
            </a:pPr>
            <a:r>
              <a:rPr lang="en-US" sz="1600" dirty="0">
                <a:solidFill>
                  <a:schemeClr val="tx2"/>
                </a:solidFill>
              </a:rPr>
              <a:t>Is message clearly understood?</a:t>
            </a:r>
          </a:p>
          <a:p>
            <a:pPr marL="342900" indent="-342900" eaLnBrk="1" hangingPunct="1">
              <a:lnSpc>
                <a:spcPts val="2700"/>
              </a:lnSpc>
              <a:spcBef>
                <a:spcPct val="20000"/>
              </a:spcBef>
              <a:buFontTx/>
              <a:buChar char="•"/>
            </a:pPr>
            <a:r>
              <a:rPr lang="en-US" sz="1600" dirty="0">
                <a:solidFill>
                  <a:schemeClr val="tx2"/>
                </a:solidFill>
              </a:rPr>
              <a:t>Has it been tested?</a:t>
            </a:r>
          </a:p>
          <a:p>
            <a:pPr marL="342900" indent="-342900" eaLnBrk="1" hangingPunct="1">
              <a:lnSpc>
                <a:spcPts val="2700"/>
              </a:lnSpc>
              <a:spcBef>
                <a:spcPct val="20000"/>
              </a:spcBef>
              <a:buFontTx/>
              <a:buChar char="•"/>
            </a:pPr>
            <a:r>
              <a:rPr lang="en-US" sz="1600" dirty="0">
                <a:solidFill>
                  <a:schemeClr val="tx2"/>
                </a:solidFill>
              </a:rPr>
              <a:t>Is it applicable</a:t>
            </a:r>
          </a:p>
        </p:txBody>
      </p:sp>
    </p:spTree>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4"/>
          <p:cNvSpPr>
            <a:spLocks noGrp="1"/>
          </p:cNvSpPr>
          <p:nvPr>
            <p:ph type="dt" sz="half" idx="10"/>
          </p:nvPr>
        </p:nvSpPr>
        <p:spPr/>
        <p:txBody>
          <a:bodyPr/>
          <a:lstStyle/>
          <a:p>
            <a:fld id="{99D957EF-9ADC-7D43-8719-80D4A3754D97}" type="datetime4">
              <a:rPr lang="en-US"/>
              <a:pPr/>
              <a:t>August 24, 2020</a:t>
            </a:fld>
            <a:endParaRPr lang="en-US"/>
          </a:p>
        </p:txBody>
      </p:sp>
      <p:sp>
        <p:nvSpPr>
          <p:cNvPr id="8" name="Slide Number Placeholder 6"/>
          <p:cNvSpPr>
            <a:spLocks noGrp="1"/>
          </p:cNvSpPr>
          <p:nvPr>
            <p:ph type="sldNum" sz="quarter" idx="12"/>
          </p:nvPr>
        </p:nvSpPr>
        <p:spPr/>
        <p:txBody>
          <a:bodyPr/>
          <a:lstStyle/>
          <a:p>
            <a:fld id="{4831E869-05BB-E944-8D28-DA8440BEC076}" type="slidenum">
              <a:rPr lang="en-US"/>
              <a:pPr/>
              <a:t>106</a:t>
            </a:fld>
            <a:endParaRPr lang="en-US"/>
          </a:p>
        </p:txBody>
      </p:sp>
      <p:sp>
        <p:nvSpPr>
          <p:cNvPr id="506882" name="Rectangle 2"/>
          <p:cNvSpPr>
            <a:spLocks noGrp="1" noChangeArrowheads="1"/>
          </p:cNvSpPr>
          <p:nvPr>
            <p:ph type="title"/>
          </p:nvPr>
        </p:nvSpPr>
        <p:spPr>
          <a:xfrm>
            <a:off x="685800" y="228600"/>
            <a:ext cx="7924800" cy="762000"/>
          </a:xfrm>
        </p:spPr>
        <p:txBody>
          <a:bodyPr>
            <a:noAutofit/>
          </a:bodyPr>
          <a:lstStyle/>
          <a:p>
            <a:pPr algn="ctr"/>
            <a:r>
              <a:rPr lang="en-US" sz="2400" b="1" dirty="0"/>
              <a:t>PROMOTION MATERIAL</a:t>
            </a:r>
            <a:br>
              <a:rPr lang="en-US" sz="2400" b="1" dirty="0"/>
            </a:br>
            <a:r>
              <a:rPr lang="en-US" sz="2400" b="1" dirty="0"/>
              <a:t>( Brochure, Samples, Gimmicks etc)</a:t>
            </a:r>
          </a:p>
        </p:txBody>
      </p:sp>
      <p:sp>
        <p:nvSpPr>
          <p:cNvPr id="506884" name="Rectangle 4"/>
          <p:cNvSpPr>
            <a:spLocks noGrp="1" noChangeArrowheads="1"/>
          </p:cNvSpPr>
          <p:nvPr>
            <p:ph type="body" sz="half" idx="1"/>
          </p:nvPr>
        </p:nvSpPr>
        <p:spPr>
          <a:xfrm>
            <a:off x="2286000" y="1752600"/>
            <a:ext cx="3810000" cy="4267200"/>
          </a:xfrm>
        </p:spPr>
        <p:txBody>
          <a:bodyPr/>
          <a:lstStyle/>
          <a:p>
            <a:pPr lvl="3">
              <a:buFontTx/>
              <a:buNone/>
            </a:pPr>
            <a:r>
              <a:rPr lang="en-US" sz="1600"/>
              <a:t> </a:t>
            </a:r>
          </a:p>
        </p:txBody>
      </p:sp>
      <p:sp>
        <p:nvSpPr>
          <p:cNvPr id="506885" name="Rectangle 5"/>
          <p:cNvSpPr>
            <a:spLocks noGrp="1" noChangeArrowheads="1"/>
          </p:cNvSpPr>
          <p:nvPr>
            <p:ph type="body" sz="half" idx="2"/>
          </p:nvPr>
        </p:nvSpPr>
        <p:spPr>
          <a:xfrm>
            <a:off x="4800600" y="3276600"/>
            <a:ext cx="3810000" cy="2743200"/>
          </a:xfrm>
          <a:ln>
            <a:solidFill>
              <a:schemeClr val="tx1"/>
            </a:solidFill>
          </a:ln>
        </p:spPr>
        <p:txBody>
          <a:bodyPr>
            <a:normAutofit/>
          </a:bodyPr>
          <a:lstStyle/>
          <a:p>
            <a:pPr algn="ctr">
              <a:buNone/>
            </a:pPr>
            <a:r>
              <a:rPr lang="en-US" sz="1600" dirty="0"/>
              <a:t>DISADVANTAGES</a:t>
            </a:r>
          </a:p>
          <a:p>
            <a:pPr lvl="2"/>
            <a:r>
              <a:rPr lang="en-US" sz="1600" dirty="0"/>
              <a:t>If not practical and well designed it is very costly</a:t>
            </a:r>
          </a:p>
          <a:p>
            <a:pPr lvl="2"/>
            <a:r>
              <a:rPr lang="en-US" sz="1600" dirty="0"/>
              <a:t>If it is not seen as practical, it will not be used</a:t>
            </a:r>
          </a:p>
          <a:p>
            <a:pPr lvl="2"/>
            <a:r>
              <a:rPr lang="en-US" sz="1600" dirty="0"/>
              <a:t>It has no effect without personal interpretation</a:t>
            </a:r>
          </a:p>
        </p:txBody>
      </p:sp>
      <p:sp>
        <p:nvSpPr>
          <p:cNvPr id="506886" name="Rectangle 6"/>
          <p:cNvSpPr>
            <a:spLocks noChangeArrowheads="1"/>
          </p:cNvSpPr>
          <p:nvPr/>
        </p:nvSpPr>
        <p:spPr bwMode="auto">
          <a:xfrm>
            <a:off x="381000" y="914400"/>
            <a:ext cx="8458200" cy="2057400"/>
          </a:xfrm>
          <a:prstGeom prst="rect">
            <a:avLst/>
          </a:prstGeom>
          <a:noFill/>
          <a:ln w="9525">
            <a:noFill/>
            <a:miter lim="800000"/>
            <a:headEnd/>
            <a:tailEnd/>
          </a:ln>
          <a:effectLst/>
        </p:spPr>
        <p:txBody>
          <a:bodyPr lIns="0" tIns="0" rIns="0" bIns="0">
            <a:prstTxWarp prst="textNoShape">
              <a:avLst/>
            </a:prstTxWarp>
          </a:bodyPr>
          <a:lstStyle/>
          <a:p>
            <a:pPr marL="742950" lvl="1" indent="-285750" eaLnBrk="1" hangingPunct="1">
              <a:lnSpc>
                <a:spcPts val="2700"/>
              </a:lnSpc>
              <a:spcBef>
                <a:spcPct val="40000"/>
              </a:spcBef>
              <a:buClr>
                <a:schemeClr val="bg2"/>
              </a:buClr>
              <a:buFontTx/>
              <a:buChar char="•"/>
            </a:pPr>
            <a:r>
              <a:rPr lang="en-US" sz="1600" dirty="0">
                <a:solidFill>
                  <a:schemeClr val="tx2"/>
                </a:solidFill>
              </a:rPr>
              <a:t>Does the material support the promotion objective? </a:t>
            </a:r>
          </a:p>
          <a:p>
            <a:pPr marL="742950" lvl="1" indent="-285750" eaLnBrk="1" hangingPunct="1">
              <a:lnSpc>
                <a:spcPts val="2700"/>
              </a:lnSpc>
              <a:spcBef>
                <a:spcPct val="40000"/>
              </a:spcBef>
              <a:buClr>
                <a:schemeClr val="bg2"/>
              </a:buClr>
              <a:buFontTx/>
              <a:buChar char="•"/>
            </a:pPr>
            <a:r>
              <a:rPr lang="en-US" sz="1600" dirty="0">
                <a:solidFill>
                  <a:schemeClr val="tx2"/>
                </a:solidFill>
              </a:rPr>
              <a:t>Is it absolutely necessary?</a:t>
            </a:r>
          </a:p>
          <a:p>
            <a:pPr marL="742950" lvl="1" indent="-285750" eaLnBrk="1" hangingPunct="1">
              <a:lnSpc>
                <a:spcPts val="2700"/>
              </a:lnSpc>
              <a:spcBef>
                <a:spcPct val="40000"/>
              </a:spcBef>
              <a:buClr>
                <a:schemeClr val="bg2"/>
              </a:buClr>
              <a:buFontTx/>
              <a:buChar char="•"/>
            </a:pPr>
            <a:r>
              <a:rPr lang="en-US" sz="1600" dirty="0">
                <a:solidFill>
                  <a:schemeClr val="tx2"/>
                </a:solidFill>
              </a:rPr>
              <a:t>Is it too much, too little, too many or too few?</a:t>
            </a:r>
          </a:p>
          <a:p>
            <a:pPr marL="742950" lvl="1" indent="-285750" eaLnBrk="1" hangingPunct="1">
              <a:lnSpc>
                <a:spcPts val="2700"/>
              </a:lnSpc>
              <a:spcBef>
                <a:spcPct val="40000"/>
              </a:spcBef>
              <a:buClr>
                <a:schemeClr val="bg2"/>
              </a:buClr>
              <a:buFontTx/>
              <a:buChar char="•"/>
            </a:pPr>
            <a:r>
              <a:rPr lang="en-US" sz="1600" dirty="0">
                <a:solidFill>
                  <a:schemeClr val="tx2"/>
                </a:solidFill>
              </a:rPr>
              <a:t>Will the sales person use it; does it help or hinder him?</a:t>
            </a:r>
          </a:p>
          <a:p>
            <a:pPr marL="742950" lvl="1" indent="-285750" eaLnBrk="1" hangingPunct="1">
              <a:lnSpc>
                <a:spcPts val="2700"/>
              </a:lnSpc>
              <a:spcBef>
                <a:spcPct val="40000"/>
              </a:spcBef>
              <a:buClr>
                <a:schemeClr val="bg2"/>
              </a:buClr>
              <a:buFontTx/>
              <a:buChar char="•"/>
            </a:pPr>
            <a:r>
              <a:rPr lang="en-US" sz="1600" dirty="0">
                <a:solidFill>
                  <a:schemeClr val="tx2"/>
                </a:solidFill>
              </a:rPr>
              <a:t>Will it have a positive impact on the target audience?</a:t>
            </a:r>
          </a:p>
        </p:txBody>
      </p:sp>
      <p:sp>
        <p:nvSpPr>
          <p:cNvPr id="506887" name="Rectangle 7"/>
          <p:cNvSpPr>
            <a:spLocks noChangeArrowheads="1"/>
          </p:cNvSpPr>
          <p:nvPr/>
        </p:nvSpPr>
        <p:spPr bwMode="auto">
          <a:xfrm>
            <a:off x="304800" y="3276600"/>
            <a:ext cx="4114800" cy="2743200"/>
          </a:xfrm>
          <a:prstGeom prst="rect">
            <a:avLst/>
          </a:prstGeom>
          <a:noFill/>
          <a:ln w="9525">
            <a:solidFill>
              <a:schemeClr val="tx1"/>
            </a:solidFill>
            <a:miter lim="800000"/>
            <a:headEnd/>
            <a:tailEnd/>
          </a:ln>
          <a:effectLst/>
        </p:spPr>
        <p:txBody>
          <a:bodyPr lIns="0" tIns="0" rIns="0" bIns="0">
            <a:prstTxWarp prst="textNoShape">
              <a:avLst/>
            </a:prstTxWarp>
          </a:bodyPr>
          <a:lstStyle/>
          <a:p>
            <a:pPr marL="342900" indent="-342900" algn="ctr" eaLnBrk="1" hangingPunct="1">
              <a:lnSpc>
                <a:spcPts val="2700"/>
              </a:lnSpc>
              <a:spcBef>
                <a:spcPct val="20000"/>
              </a:spcBef>
            </a:pPr>
            <a:r>
              <a:rPr lang="en-US" sz="2000" dirty="0">
                <a:solidFill>
                  <a:schemeClr val="tx2"/>
                </a:solidFill>
              </a:rPr>
              <a:t> ADVANTAGES </a:t>
            </a:r>
          </a:p>
          <a:p>
            <a:pPr marL="742950" lvl="1" indent="-285750" eaLnBrk="1" hangingPunct="1">
              <a:lnSpc>
                <a:spcPts val="2700"/>
              </a:lnSpc>
              <a:spcBef>
                <a:spcPct val="40000"/>
              </a:spcBef>
              <a:buClr>
                <a:schemeClr val="bg2"/>
              </a:buClr>
              <a:buFontTx/>
              <a:buChar char="•"/>
            </a:pPr>
            <a:r>
              <a:rPr lang="en-US" dirty="0">
                <a:solidFill>
                  <a:schemeClr val="tx2"/>
                </a:solidFill>
              </a:rPr>
              <a:t>Adds “ visual” power to sales person’s words</a:t>
            </a:r>
          </a:p>
          <a:p>
            <a:pPr marL="742950" lvl="1" indent="-285750" eaLnBrk="1" hangingPunct="1">
              <a:lnSpc>
                <a:spcPts val="2700"/>
              </a:lnSpc>
              <a:spcBef>
                <a:spcPct val="40000"/>
              </a:spcBef>
              <a:buClr>
                <a:schemeClr val="bg2"/>
              </a:buClr>
              <a:buFontTx/>
              <a:buChar char="•"/>
            </a:pPr>
            <a:r>
              <a:rPr lang="en-US" dirty="0">
                <a:solidFill>
                  <a:schemeClr val="tx2"/>
                </a:solidFill>
              </a:rPr>
              <a:t>Samples allow doctor to try product</a:t>
            </a:r>
          </a:p>
          <a:p>
            <a:pPr marL="742950" lvl="1" indent="-285750" eaLnBrk="1" hangingPunct="1">
              <a:lnSpc>
                <a:spcPts val="2700"/>
              </a:lnSpc>
              <a:spcBef>
                <a:spcPct val="40000"/>
              </a:spcBef>
              <a:buClr>
                <a:schemeClr val="bg2"/>
              </a:buClr>
              <a:buFontTx/>
              <a:buChar char="•"/>
            </a:pPr>
            <a:r>
              <a:rPr lang="en-US" dirty="0">
                <a:solidFill>
                  <a:schemeClr val="tx2"/>
                </a:solidFill>
              </a:rPr>
              <a:t>Complements the sales visit</a:t>
            </a:r>
          </a:p>
          <a:p>
            <a:pPr marL="742950" lvl="1" indent="-285750" eaLnBrk="1" hangingPunct="1">
              <a:lnSpc>
                <a:spcPts val="2700"/>
              </a:lnSpc>
              <a:spcBef>
                <a:spcPct val="40000"/>
              </a:spcBef>
              <a:buClr>
                <a:schemeClr val="bg2"/>
              </a:buClr>
              <a:buFontTx/>
              <a:buChar char="•"/>
            </a:pPr>
            <a:r>
              <a:rPr lang="en-US" dirty="0">
                <a:solidFill>
                  <a:schemeClr val="tx2"/>
                </a:solidFill>
              </a:rPr>
              <a:t>Can be a long duration reminder</a:t>
            </a:r>
          </a:p>
        </p:txBody>
      </p:sp>
    </p:spTree>
  </p:cSld>
  <p:clrMapOvr>
    <a:masterClrMapping/>
  </p:clrMapOvr>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4"/>
          <p:cNvSpPr>
            <a:spLocks noGrp="1"/>
          </p:cNvSpPr>
          <p:nvPr>
            <p:ph type="dt" sz="half" idx="10"/>
          </p:nvPr>
        </p:nvSpPr>
        <p:spPr/>
        <p:txBody>
          <a:bodyPr/>
          <a:lstStyle/>
          <a:p>
            <a:fld id="{52675F06-B14C-E043-8FB3-77E354BF4EB3}" type="datetime4">
              <a:rPr lang="en-US"/>
              <a:pPr/>
              <a:t>August 24, 2020</a:t>
            </a:fld>
            <a:endParaRPr lang="en-US"/>
          </a:p>
        </p:txBody>
      </p:sp>
      <p:sp>
        <p:nvSpPr>
          <p:cNvPr id="8" name="Slide Number Placeholder 6"/>
          <p:cNvSpPr>
            <a:spLocks noGrp="1"/>
          </p:cNvSpPr>
          <p:nvPr>
            <p:ph type="sldNum" sz="quarter" idx="12"/>
          </p:nvPr>
        </p:nvSpPr>
        <p:spPr/>
        <p:txBody>
          <a:bodyPr/>
          <a:lstStyle/>
          <a:p>
            <a:fld id="{D5B2CD78-617D-3243-A93D-93F2B136F97B}" type="slidenum">
              <a:rPr lang="en-US"/>
              <a:pPr/>
              <a:t>107</a:t>
            </a:fld>
            <a:endParaRPr lang="en-US"/>
          </a:p>
        </p:txBody>
      </p:sp>
      <p:sp>
        <p:nvSpPr>
          <p:cNvPr id="508932" name="Rectangle 4"/>
          <p:cNvSpPr>
            <a:spLocks noGrp="1" noChangeArrowheads="1"/>
          </p:cNvSpPr>
          <p:nvPr>
            <p:ph type="title"/>
          </p:nvPr>
        </p:nvSpPr>
        <p:spPr>
          <a:xfrm>
            <a:off x="1066800" y="381000"/>
            <a:ext cx="7315200" cy="609600"/>
          </a:xfrm>
        </p:spPr>
        <p:txBody>
          <a:bodyPr>
            <a:normAutofit fontScale="90000"/>
          </a:bodyPr>
          <a:lstStyle/>
          <a:p>
            <a:pPr algn="ctr"/>
            <a:r>
              <a:rPr lang="en-US"/>
              <a:t>DIRECT MAIL</a:t>
            </a:r>
          </a:p>
        </p:txBody>
      </p:sp>
      <p:sp>
        <p:nvSpPr>
          <p:cNvPr id="508934" name="Rectangle 6"/>
          <p:cNvSpPr>
            <a:spLocks noGrp="1" noChangeArrowheads="1"/>
          </p:cNvSpPr>
          <p:nvPr>
            <p:ph type="body" sz="half" idx="2"/>
          </p:nvPr>
        </p:nvSpPr>
        <p:spPr>
          <a:xfrm>
            <a:off x="304800" y="2667000"/>
            <a:ext cx="3810000" cy="3124200"/>
          </a:xfrm>
          <a:ln>
            <a:solidFill>
              <a:schemeClr val="tx1"/>
            </a:solidFill>
          </a:ln>
        </p:spPr>
        <p:txBody>
          <a:bodyPr>
            <a:normAutofit/>
          </a:bodyPr>
          <a:lstStyle/>
          <a:p>
            <a:pPr algn="ctr">
              <a:buNone/>
            </a:pPr>
            <a:r>
              <a:rPr lang="en-US" sz="1600" dirty="0"/>
              <a:t>ADVANTAGES</a:t>
            </a:r>
          </a:p>
          <a:p>
            <a:pPr lvl="2"/>
            <a:r>
              <a:rPr lang="en-US" sz="1600" dirty="0"/>
              <a:t>Large coverage over a short time</a:t>
            </a:r>
          </a:p>
          <a:p>
            <a:pPr lvl="2"/>
            <a:r>
              <a:rPr lang="en-US" sz="1600" dirty="0"/>
              <a:t>Able to carry complex messages</a:t>
            </a:r>
          </a:p>
          <a:p>
            <a:pPr lvl="2"/>
            <a:r>
              <a:rPr lang="en-US" sz="1600" dirty="0"/>
              <a:t>Can be targeted to specific groups</a:t>
            </a:r>
          </a:p>
          <a:p>
            <a:pPr lvl="2"/>
            <a:r>
              <a:rPr lang="en-US" sz="1600" dirty="0"/>
              <a:t>Letters can be personalized</a:t>
            </a:r>
          </a:p>
          <a:p>
            <a:pPr lvl="2"/>
            <a:r>
              <a:rPr lang="en-US" sz="1600" dirty="0"/>
              <a:t>Reinforcement to other promotions</a:t>
            </a:r>
          </a:p>
        </p:txBody>
      </p:sp>
      <p:sp>
        <p:nvSpPr>
          <p:cNvPr id="508935" name="Rectangle 7"/>
          <p:cNvSpPr>
            <a:spLocks noChangeArrowheads="1"/>
          </p:cNvSpPr>
          <p:nvPr/>
        </p:nvSpPr>
        <p:spPr bwMode="auto">
          <a:xfrm>
            <a:off x="190500" y="1219200"/>
            <a:ext cx="4800600" cy="1447800"/>
          </a:xfrm>
          <a:prstGeom prst="rect">
            <a:avLst/>
          </a:prstGeom>
          <a:noFill/>
          <a:ln w="9525">
            <a:noFill/>
            <a:miter lim="800000"/>
            <a:headEnd/>
            <a:tailEnd/>
          </a:ln>
          <a:effectLst/>
        </p:spPr>
        <p:txBody>
          <a:bodyPr lIns="0" tIns="0" rIns="0" bIns="0">
            <a:prstTxWarp prst="textNoShape">
              <a:avLst/>
            </a:prstTxWarp>
          </a:bodyPr>
          <a:lstStyle/>
          <a:p>
            <a:pPr marL="742950" lvl="1" indent="-285750" eaLnBrk="1" hangingPunct="1">
              <a:lnSpc>
                <a:spcPts val="2700"/>
              </a:lnSpc>
              <a:spcBef>
                <a:spcPct val="40000"/>
              </a:spcBef>
              <a:buClr>
                <a:schemeClr val="bg2"/>
              </a:buClr>
              <a:buFontTx/>
              <a:buChar char="•"/>
            </a:pPr>
            <a:r>
              <a:rPr lang="en-US" sz="1400" dirty="0">
                <a:solidFill>
                  <a:schemeClr val="tx2"/>
                </a:solidFill>
              </a:rPr>
              <a:t>Does mailing fit in with other promotion?</a:t>
            </a:r>
          </a:p>
          <a:p>
            <a:pPr marL="742950" lvl="1" indent="-285750" eaLnBrk="1" hangingPunct="1">
              <a:lnSpc>
                <a:spcPts val="2700"/>
              </a:lnSpc>
              <a:spcBef>
                <a:spcPct val="40000"/>
              </a:spcBef>
              <a:buClr>
                <a:schemeClr val="bg2"/>
              </a:buClr>
              <a:buFontTx/>
              <a:buChar char="•"/>
            </a:pPr>
            <a:r>
              <a:rPr lang="en-US" sz="1400" dirty="0">
                <a:solidFill>
                  <a:schemeClr val="tx2"/>
                </a:solidFill>
              </a:rPr>
              <a:t>Is material fit in with other promotion?</a:t>
            </a:r>
          </a:p>
          <a:p>
            <a:pPr marL="742950" lvl="1" indent="-285750" eaLnBrk="1" hangingPunct="1">
              <a:lnSpc>
                <a:spcPts val="2700"/>
              </a:lnSpc>
              <a:spcBef>
                <a:spcPct val="40000"/>
              </a:spcBef>
              <a:buClr>
                <a:schemeClr val="bg2"/>
              </a:buClr>
              <a:buFontTx/>
              <a:buChar char="•"/>
            </a:pPr>
            <a:r>
              <a:rPr lang="en-US" sz="1400" dirty="0">
                <a:solidFill>
                  <a:schemeClr val="tx2"/>
                </a:solidFill>
              </a:rPr>
              <a:t>Is material </a:t>
            </a:r>
            <a:r>
              <a:rPr lang="en-US" sz="1400" dirty="0" err="1">
                <a:solidFill>
                  <a:schemeClr val="tx2"/>
                </a:solidFill>
              </a:rPr>
              <a:t>impactful</a:t>
            </a:r>
            <a:r>
              <a:rPr lang="en-US" sz="1400" dirty="0">
                <a:solidFill>
                  <a:schemeClr val="tx2"/>
                </a:solidFill>
              </a:rPr>
              <a:t> ? Any incentive to read?</a:t>
            </a:r>
          </a:p>
        </p:txBody>
      </p:sp>
      <p:sp>
        <p:nvSpPr>
          <p:cNvPr id="508936" name="Rectangle 8"/>
          <p:cNvSpPr>
            <a:spLocks noChangeArrowheads="1"/>
          </p:cNvSpPr>
          <p:nvPr/>
        </p:nvSpPr>
        <p:spPr bwMode="auto">
          <a:xfrm>
            <a:off x="4419600" y="1219200"/>
            <a:ext cx="4648200" cy="2209800"/>
          </a:xfrm>
          <a:prstGeom prst="rect">
            <a:avLst/>
          </a:prstGeom>
          <a:noFill/>
          <a:ln w="9525">
            <a:noFill/>
            <a:miter lim="800000"/>
            <a:headEnd/>
            <a:tailEnd/>
          </a:ln>
          <a:effectLst/>
        </p:spPr>
        <p:txBody>
          <a:bodyPr lIns="0" tIns="0" rIns="0" bIns="0">
            <a:prstTxWarp prst="textNoShape">
              <a:avLst/>
            </a:prstTxWarp>
          </a:bodyPr>
          <a:lstStyle/>
          <a:p>
            <a:pPr marL="742950" lvl="1" indent="-285750" eaLnBrk="1" hangingPunct="1">
              <a:lnSpc>
                <a:spcPts val="2700"/>
              </a:lnSpc>
              <a:spcBef>
                <a:spcPct val="40000"/>
              </a:spcBef>
              <a:buClr>
                <a:schemeClr val="bg2"/>
              </a:buClr>
            </a:pPr>
            <a:r>
              <a:rPr lang="en-US" sz="1400" dirty="0">
                <a:solidFill>
                  <a:schemeClr val="tx2"/>
                </a:solidFill>
              </a:rPr>
              <a:t>Is material </a:t>
            </a:r>
            <a:r>
              <a:rPr lang="en-US" sz="1400" dirty="0" err="1">
                <a:solidFill>
                  <a:schemeClr val="tx2"/>
                </a:solidFill>
              </a:rPr>
              <a:t>impactful</a:t>
            </a:r>
            <a:r>
              <a:rPr lang="en-US" sz="1400" dirty="0">
                <a:solidFill>
                  <a:schemeClr val="tx2"/>
                </a:solidFill>
              </a:rPr>
              <a:t> ? Any incentive to read?</a:t>
            </a:r>
          </a:p>
          <a:p>
            <a:pPr marL="742950" lvl="1" indent="-285750" eaLnBrk="1" hangingPunct="1">
              <a:lnSpc>
                <a:spcPts val="2700"/>
              </a:lnSpc>
              <a:spcBef>
                <a:spcPct val="40000"/>
              </a:spcBef>
              <a:buClr>
                <a:schemeClr val="bg2"/>
              </a:buClr>
              <a:buFontTx/>
              <a:buChar char="•"/>
            </a:pPr>
            <a:r>
              <a:rPr lang="en-US" sz="1400" dirty="0">
                <a:solidFill>
                  <a:schemeClr val="tx2"/>
                </a:solidFill>
              </a:rPr>
              <a:t>Is target list correct and up to date?</a:t>
            </a:r>
          </a:p>
          <a:p>
            <a:pPr marL="742950" lvl="1" indent="-285750" eaLnBrk="1" hangingPunct="1">
              <a:lnSpc>
                <a:spcPts val="2700"/>
              </a:lnSpc>
              <a:spcBef>
                <a:spcPct val="40000"/>
              </a:spcBef>
              <a:buClr>
                <a:schemeClr val="bg2"/>
              </a:buClr>
              <a:buFontTx/>
              <a:buChar char="•"/>
            </a:pPr>
            <a:r>
              <a:rPr lang="en-US" sz="1400" dirty="0">
                <a:solidFill>
                  <a:schemeClr val="tx2"/>
                </a:solidFill>
              </a:rPr>
              <a:t>Will it integrate with sales force activity?  </a:t>
            </a:r>
          </a:p>
        </p:txBody>
      </p:sp>
      <p:sp>
        <p:nvSpPr>
          <p:cNvPr id="508937" name="Rectangle 9"/>
          <p:cNvSpPr>
            <a:spLocks noChangeArrowheads="1"/>
          </p:cNvSpPr>
          <p:nvPr/>
        </p:nvSpPr>
        <p:spPr bwMode="auto">
          <a:xfrm>
            <a:off x="4419600" y="2667000"/>
            <a:ext cx="4343400" cy="3124200"/>
          </a:xfrm>
          <a:prstGeom prst="rect">
            <a:avLst/>
          </a:prstGeom>
          <a:noFill/>
          <a:ln w="9525">
            <a:solidFill>
              <a:schemeClr val="tx1"/>
            </a:solidFill>
            <a:miter lim="800000"/>
            <a:headEnd/>
            <a:tailEnd/>
          </a:ln>
          <a:effectLst/>
        </p:spPr>
        <p:txBody>
          <a:bodyPr lIns="0" tIns="0" rIns="0" bIns="0">
            <a:prstTxWarp prst="textNoShape">
              <a:avLst/>
            </a:prstTxWarp>
          </a:bodyPr>
          <a:lstStyle/>
          <a:p>
            <a:pPr marL="342900" indent="-342900" algn="ctr" eaLnBrk="1" hangingPunct="1">
              <a:lnSpc>
                <a:spcPts val="2700"/>
              </a:lnSpc>
              <a:spcBef>
                <a:spcPct val="20000"/>
              </a:spcBef>
            </a:pPr>
            <a:r>
              <a:rPr lang="en-US" sz="2000">
                <a:solidFill>
                  <a:schemeClr val="tx2"/>
                </a:solidFill>
              </a:rPr>
              <a:t>DISADVANTAGES</a:t>
            </a:r>
          </a:p>
          <a:p>
            <a:pPr marL="742950" lvl="1" indent="-285750" eaLnBrk="1" hangingPunct="1">
              <a:lnSpc>
                <a:spcPts val="2700"/>
              </a:lnSpc>
              <a:spcBef>
                <a:spcPct val="40000"/>
              </a:spcBef>
              <a:buClr>
                <a:schemeClr val="bg2"/>
              </a:buClr>
              <a:buFontTx/>
              <a:buChar char="•"/>
            </a:pPr>
            <a:r>
              <a:rPr lang="en-US">
                <a:solidFill>
                  <a:schemeClr val="tx2"/>
                </a:solidFill>
              </a:rPr>
              <a:t> Not received, opened or read</a:t>
            </a:r>
          </a:p>
          <a:p>
            <a:pPr marL="742950" lvl="1" indent="-285750" eaLnBrk="1" hangingPunct="1">
              <a:lnSpc>
                <a:spcPts val="2700"/>
              </a:lnSpc>
              <a:spcBef>
                <a:spcPct val="40000"/>
              </a:spcBef>
              <a:buClr>
                <a:schemeClr val="bg2"/>
              </a:buClr>
              <a:buFontTx/>
              <a:buChar char="•"/>
            </a:pPr>
            <a:r>
              <a:rPr lang="en-US">
                <a:solidFill>
                  <a:schemeClr val="tx2"/>
                </a:solidFill>
              </a:rPr>
              <a:t>“Lost” amongst other forms of promotion</a:t>
            </a:r>
          </a:p>
          <a:p>
            <a:pPr marL="742950" lvl="1" indent="-285750" eaLnBrk="1" hangingPunct="1">
              <a:lnSpc>
                <a:spcPts val="2700"/>
              </a:lnSpc>
              <a:spcBef>
                <a:spcPct val="40000"/>
              </a:spcBef>
              <a:buClr>
                <a:schemeClr val="bg2"/>
              </a:buClr>
              <a:buFontTx/>
              <a:buChar char="•"/>
            </a:pPr>
            <a:r>
              <a:rPr lang="en-US">
                <a:solidFill>
                  <a:schemeClr val="tx2"/>
                </a:solidFill>
              </a:rPr>
              <a:t>Costly to design well </a:t>
            </a:r>
          </a:p>
          <a:p>
            <a:pPr marL="742950" lvl="1" indent="-285750" eaLnBrk="1" hangingPunct="1">
              <a:lnSpc>
                <a:spcPts val="2700"/>
              </a:lnSpc>
              <a:spcBef>
                <a:spcPct val="40000"/>
              </a:spcBef>
              <a:buClr>
                <a:schemeClr val="bg2"/>
              </a:buClr>
              <a:buFontTx/>
              <a:buChar char="•"/>
            </a:pPr>
            <a:r>
              <a:rPr lang="en-US">
                <a:solidFill>
                  <a:schemeClr val="tx2"/>
                </a:solidFill>
              </a:rPr>
              <a:t>Difficult to implement properly</a:t>
            </a:r>
          </a:p>
          <a:p>
            <a:pPr marL="1143000" lvl="2" indent="-228600" eaLnBrk="1" hangingPunct="1">
              <a:lnSpc>
                <a:spcPts val="2700"/>
              </a:lnSpc>
              <a:buClr>
                <a:schemeClr val="bg2"/>
              </a:buClr>
              <a:buFontTx/>
              <a:buChar char="•"/>
            </a:pPr>
            <a:endParaRPr lang="en-US">
              <a:solidFill>
                <a:schemeClr val="tx2"/>
              </a:solidFill>
            </a:endParaRPr>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E3ECCB7-33A3-824C-9CB5-025C247A033C}" type="datetime4">
              <a:rPr lang="en-US"/>
              <a:pPr/>
              <a:t>August 24, 2020</a:t>
            </a:fld>
            <a:endParaRPr lang="en-US"/>
          </a:p>
        </p:txBody>
      </p:sp>
      <p:sp>
        <p:nvSpPr>
          <p:cNvPr id="6" name="Slide Number Placeholder 6"/>
          <p:cNvSpPr>
            <a:spLocks noGrp="1"/>
          </p:cNvSpPr>
          <p:nvPr>
            <p:ph type="sldNum" sz="quarter" idx="12"/>
          </p:nvPr>
        </p:nvSpPr>
        <p:spPr/>
        <p:txBody>
          <a:bodyPr/>
          <a:lstStyle/>
          <a:p>
            <a:fld id="{E68F82DB-14C8-B647-9563-04CA9F8433F4}" type="slidenum">
              <a:rPr lang="en-US"/>
              <a:pPr/>
              <a:t>108</a:t>
            </a:fld>
            <a:endParaRPr lang="en-US"/>
          </a:p>
        </p:txBody>
      </p:sp>
      <p:sp>
        <p:nvSpPr>
          <p:cNvPr id="510978" name="Rectangle 2"/>
          <p:cNvSpPr>
            <a:spLocks noGrp="1" noChangeArrowheads="1"/>
          </p:cNvSpPr>
          <p:nvPr>
            <p:ph type="title"/>
          </p:nvPr>
        </p:nvSpPr>
        <p:spPr>
          <a:xfrm>
            <a:off x="685800" y="381000"/>
            <a:ext cx="7924800" cy="457200"/>
          </a:xfrm>
        </p:spPr>
        <p:txBody>
          <a:bodyPr>
            <a:normAutofit fontScale="90000"/>
          </a:bodyPr>
          <a:lstStyle/>
          <a:p>
            <a:pPr algn="ctr"/>
            <a:r>
              <a:rPr lang="en-US"/>
              <a:t>SYMPOSIA</a:t>
            </a:r>
          </a:p>
        </p:txBody>
      </p:sp>
      <p:sp>
        <p:nvSpPr>
          <p:cNvPr id="510980" name="Rectangle 4"/>
          <p:cNvSpPr>
            <a:spLocks noGrp="1" noChangeArrowheads="1"/>
          </p:cNvSpPr>
          <p:nvPr>
            <p:ph type="body" sz="half" idx="1"/>
          </p:nvPr>
        </p:nvSpPr>
        <p:spPr>
          <a:xfrm>
            <a:off x="381000" y="1295400"/>
            <a:ext cx="3962400" cy="5060950"/>
          </a:xfrm>
          <a:ln>
            <a:solidFill>
              <a:schemeClr val="tx1"/>
            </a:solidFill>
          </a:ln>
        </p:spPr>
        <p:txBody>
          <a:bodyPr>
            <a:noAutofit/>
          </a:bodyPr>
          <a:lstStyle/>
          <a:p>
            <a:pPr algn="ctr"/>
            <a:r>
              <a:rPr lang="en-US" sz="2000" dirty="0"/>
              <a:t>ADVANTAGES</a:t>
            </a:r>
          </a:p>
          <a:p>
            <a:pPr lvl="2"/>
            <a:r>
              <a:rPr lang="en-US" dirty="0"/>
              <a:t>Allows direct contact</a:t>
            </a:r>
          </a:p>
          <a:p>
            <a:pPr lvl="2"/>
            <a:r>
              <a:rPr lang="en-US" dirty="0"/>
              <a:t>A two way communication</a:t>
            </a:r>
          </a:p>
          <a:p>
            <a:pPr lvl="2"/>
            <a:r>
              <a:rPr lang="en-US" dirty="0"/>
              <a:t>Large coverage in short time</a:t>
            </a:r>
          </a:p>
          <a:p>
            <a:pPr lvl="2"/>
            <a:r>
              <a:rPr lang="en-US" dirty="0"/>
              <a:t>Allows for demonstration of proof     (</a:t>
            </a:r>
            <a:r>
              <a:rPr lang="en-US" dirty="0" err="1"/>
              <a:t>eg</a:t>
            </a:r>
            <a:r>
              <a:rPr lang="en-US" dirty="0"/>
              <a:t>. Scientific meetings) opinion leader support</a:t>
            </a:r>
          </a:p>
          <a:p>
            <a:pPr lvl="2"/>
            <a:r>
              <a:rPr lang="en-US" dirty="0"/>
              <a:t>Information more credible from third party</a:t>
            </a:r>
          </a:p>
          <a:p>
            <a:pPr lvl="2"/>
            <a:r>
              <a:rPr lang="en-US" dirty="0"/>
              <a:t>Segmented audience or general coverage</a:t>
            </a:r>
          </a:p>
          <a:p>
            <a:pPr lvl="2"/>
            <a:endParaRPr lang="en-US" dirty="0"/>
          </a:p>
          <a:p>
            <a:pPr lvl="2"/>
            <a:endParaRPr lang="en-US" dirty="0"/>
          </a:p>
        </p:txBody>
      </p:sp>
      <p:sp>
        <p:nvSpPr>
          <p:cNvPr id="510981" name="Rectangle 5"/>
          <p:cNvSpPr>
            <a:spLocks noGrp="1" noChangeArrowheads="1"/>
          </p:cNvSpPr>
          <p:nvPr>
            <p:ph type="body" sz="half" idx="2"/>
          </p:nvPr>
        </p:nvSpPr>
        <p:spPr>
          <a:xfrm>
            <a:off x="4724400" y="1371600"/>
            <a:ext cx="3810000" cy="4984750"/>
          </a:xfrm>
          <a:ln>
            <a:solidFill>
              <a:schemeClr val="tx1"/>
            </a:solidFill>
          </a:ln>
        </p:spPr>
        <p:txBody>
          <a:bodyPr>
            <a:normAutofit/>
          </a:bodyPr>
          <a:lstStyle/>
          <a:p>
            <a:pPr algn="ctr"/>
            <a:r>
              <a:rPr lang="en-US" sz="2400" dirty="0"/>
              <a:t>DISADVANTAGES</a:t>
            </a:r>
          </a:p>
          <a:p>
            <a:pPr lvl="2"/>
            <a:r>
              <a:rPr lang="en-US" sz="2400" dirty="0"/>
              <a:t>Complex to organize and control </a:t>
            </a:r>
          </a:p>
          <a:p>
            <a:pPr lvl="2"/>
            <a:r>
              <a:rPr lang="en-US" sz="2400" dirty="0"/>
              <a:t>Difficult to measure the effect</a:t>
            </a:r>
          </a:p>
          <a:p>
            <a:pPr lvl="2"/>
            <a:r>
              <a:rPr lang="en-US" sz="2400" dirty="0"/>
              <a:t>Phenomenon of “escalating” costs  </a:t>
            </a:r>
          </a:p>
        </p:txBody>
      </p:sp>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Date Placeholder 3"/>
          <p:cNvSpPr>
            <a:spLocks noGrp="1"/>
          </p:cNvSpPr>
          <p:nvPr>
            <p:ph type="dt" sz="half" idx="10"/>
          </p:nvPr>
        </p:nvSpPr>
        <p:spPr/>
        <p:txBody>
          <a:bodyPr/>
          <a:lstStyle/>
          <a:p>
            <a:fld id="{D8A91075-55C8-574E-B8AA-032A0D48516D}" type="datetime4">
              <a:rPr lang="en-US"/>
              <a:pPr/>
              <a:t>August 24, 2020</a:t>
            </a:fld>
            <a:endParaRPr lang="en-US"/>
          </a:p>
        </p:txBody>
      </p:sp>
      <p:sp>
        <p:nvSpPr>
          <p:cNvPr id="44" name="Slide Number Placeholder 5"/>
          <p:cNvSpPr>
            <a:spLocks noGrp="1"/>
          </p:cNvSpPr>
          <p:nvPr>
            <p:ph type="sldNum" sz="quarter" idx="12"/>
          </p:nvPr>
        </p:nvSpPr>
        <p:spPr/>
        <p:txBody>
          <a:bodyPr/>
          <a:lstStyle/>
          <a:p>
            <a:fld id="{41870D30-6A3D-FA4A-93D7-484D8C48DF0F}" type="slidenum">
              <a:rPr lang="en-US"/>
              <a:pPr/>
              <a:t>109</a:t>
            </a:fld>
            <a:endParaRPr lang="en-US"/>
          </a:p>
        </p:txBody>
      </p:sp>
      <p:sp>
        <p:nvSpPr>
          <p:cNvPr id="465922" name="Rectangle 2"/>
          <p:cNvSpPr>
            <a:spLocks noGrp="1" noChangeArrowheads="1"/>
          </p:cNvSpPr>
          <p:nvPr>
            <p:ph type="title"/>
          </p:nvPr>
        </p:nvSpPr>
        <p:spPr>
          <a:xfrm>
            <a:off x="609600" y="304800"/>
            <a:ext cx="7924800" cy="304800"/>
          </a:xfrm>
        </p:spPr>
        <p:txBody>
          <a:bodyPr>
            <a:noAutofit/>
          </a:bodyPr>
          <a:lstStyle/>
          <a:p>
            <a:r>
              <a:rPr lang="en-US" sz="3600" b="1" dirty="0"/>
              <a:t> PROMOTION PLANNING</a:t>
            </a:r>
          </a:p>
        </p:txBody>
      </p:sp>
      <p:grpSp>
        <p:nvGrpSpPr>
          <p:cNvPr id="2" name="Group 42"/>
          <p:cNvGrpSpPr>
            <a:grpSpLocks/>
          </p:cNvGrpSpPr>
          <p:nvPr/>
        </p:nvGrpSpPr>
        <p:grpSpPr bwMode="auto">
          <a:xfrm>
            <a:off x="152400" y="762000"/>
            <a:ext cx="8915400" cy="5181600"/>
            <a:chOff x="48" y="480"/>
            <a:chExt cx="5616" cy="3264"/>
          </a:xfrm>
        </p:grpSpPr>
        <p:grpSp>
          <p:nvGrpSpPr>
            <p:cNvPr id="3" name="Group 37"/>
            <p:cNvGrpSpPr>
              <a:grpSpLocks/>
            </p:cNvGrpSpPr>
            <p:nvPr/>
          </p:nvGrpSpPr>
          <p:grpSpPr bwMode="auto">
            <a:xfrm>
              <a:off x="144" y="528"/>
              <a:ext cx="1968" cy="3120"/>
              <a:chOff x="48" y="768"/>
              <a:chExt cx="1968" cy="3120"/>
            </a:xfrm>
          </p:grpSpPr>
          <p:sp>
            <p:nvSpPr>
              <p:cNvPr id="465924" name="Text Box 4"/>
              <p:cNvSpPr txBox="1">
                <a:spLocks noChangeArrowheads="1"/>
              </p:cNvSpPr>
              <p:nvPr/>
            </p:nvSpPr>
            <p:spPr bwMode="auto">
              <a:xfrm>
                <a:off x="384" y="864"/>
                <a:ext cx="1296" cy="198"/>
              </a:xfrm>
              <a:prstGeom prst="rect">
                <a:avLst/>
              </a:prstGeom>
              <a:solidFill>
                <a:schemeClr val="accent1"/>
              </a:solidFill>
              <a:ln w="9525">
                <a:solidFill>
                  <a:schemeClr val="tx1"/>
                </a:solidFill>
                <a:miter lim="800000"/>
                <a:headEnd/>
                <a:tailEnd/>
              </a:ln>
              <a:effectLst/>
            </p:spPr>
            <p:txBody>
              <a:bodyPr>
                <a:prstTxWarp prst="textNoShape">
                  <a:avLst/>
                </a:prstTxWarp>
                <a:spAutoFit/>
              </a:bodyPr>
              <a:lstStyle/>
              <a:p>
                <a:pPr algn="ctr"/>
                <a:r>
                  <a:rPr lang="en-US" b="1"/>
                  <a:t>BRAND/PRODUCT</a:t>
                </a:r>
              </a:p>
            </p:txBody>
          </p:sp>
          <p:sp>
            <p:nvSpPr>
              <p:cNvPr id="465925" name="Text Box 5"/>
              <p:cNvSpPr txBox="1">
                <a:spLocks noChangeArrowheads="1"/>
              </p:cNvSpPr>
              <p:nvPr/>
            </p:nvSpPr>
            <p:spPr bwMode="auto">
              <a:xfrm>
                <a:off x="384" y="1770"/>
                <a:ext cx="1296" cy="198"/>
              </a:xfrm>
              <a:prstGeom prst="rect">
                <a:avLst/>
              </a:prstGeom>
              <a:solidFill>
                <a:schemeClr val="accent2"/>
              </a:solidFill>
              <a:ln w="9525">
                <a:solidFill>
                  <a:schemeClr val="tx1"/>
                </a:solidFill>
                <a:miter lim="800000"/>
                <a:headEnd/>
                <a:tailEnd/>
              </a:ln>
              <a:effectLst/>
            </p:spPr>
            <p:txBody>
              <a:bodyPr>
                <a:prstTxWarp prst="textNoShape">
                  <a:avLst/>
                </a:prstTxWarp>
                <a:spAutoFit/>
              </a:bodyPr>
              <a:lstStyle/>
              <a:p>
                <a:pPr algn="ctr"/>
                <a:r>
                  <a:rPr lang="en-US" b="1"/>
                  <a:t>PROMOTION MIX</a:t>
                </a:r>
              </a:p>
            </p:txBody>
          </p:sp>
          <p:sp>
            <p:nvSpPr>
              <p:cNvPr id="465926" name="Text Box 6"/>
              <p:cNvSpPr txBox="1">
                <a:spLocks noChangeArrowheads="1"/>
              </p:cNvSpPr>
              <p:nvPr/>
            </p:nvSpPr>
            <p:spPr bwMode="auto">
              <a:xfrm>
                <a:off x="384" y="2202"/>
                <a:ext cx="1296" cy="198"/>
              </a:xfrm>
              <a:prstGeom prst="rect">
                <a:avLst/>
              </a:prstGeom>
              <a:solidFill>
                <a:srgbClr val="FF0000"/>
              </a:solidFill>
              <a:ln w="9525">
                <a:solidFill>
                  <a:schemeClr val="tx1"/>
                </a:solidFill>
                <a:miter lim="800000"/>
                <a:headEnd/>
                <a:tailEnd/>
              </a:ln>
              <a:effectLst/>
            </p:spPr>
            <p:txBody>
              <a:bodyPr>
                <a:prstTxWarp prst="textNoShape">
                  <a:avLst/>
                </a:prstTxWarp>
                <a:spAutoFit/>
              </a:bodyPr>
              <a:lstStyle/>
              <a:p>
                <a:pPr algn="ctr"/>
                <a:r>
                  <a:rPr lang="en-US" b="1"/>
                  <a:t>OBJECTIVE</a:t>
                </a:r>
              </a:p>
            </p:txBody>
          </p:sp>
          <p:sp>
            <p:nvSpPr>
              <p:cNvPr id="465927" name="Text Box 7"/>
              <p:cNvSpPr txBox="1">
                <a:spLocks noChangeArrowheads="1"/>
              </p:cNvSpPr>
              <p:nvPr/>
            </p:nvSpPr>
            <p:spPr bwMode="auto">
              <a:xfrm>
                <a:off x="384" y="2634"/>
                <a:ext cx="1296" cy="198"/>
              </a:xfrm>
              <a:prstGeom prst="rect">
                <a:avLst/>
              </a:prstGeom>
              <a:solidFill>
                <a:srgbClr val="9BDBC1"/>
              </a:solidFill>
              <a:ln w="9525">
                <a:solidFill>
                  <a:schemeClr val="tx1"/>
                </a:solidFill>
                <a:miter lim="800000"/>
                <a:headEnd/>
                <a:tailEnd/>
              </a:ln>
              <a:effectLst/>
            </p:spPr>
            <p:txBody>
              <a:bodyPr>
                <a:prstTxWarp prst="textNoShape">
                  <a:avLst/>
                </a:prstTxWarp>
                <a:spAutoFit/>
              </a:bodyPr>
              <a:lstStyle/>
              <a:p>
                <a:pPr algn="ctr"/>
                <a:r>
                  <a:rPr lang="en-US" b="1"/>
                  <a:t>FREQUENCY</a:t>
                </a:r>
              </a:p>
            </p:txBody>
          </p:sp>
          <p:sp>
            <p:nvSpPr>
              <p:cNvPr id="465928" name="Text Box 8"/>
              <p:cNvSpPr txBox="1">
                <a:spLocks noChangeArrowheads="1"/>
              </p:cNvSpPr>
              <p:nvPr/>
            </p:nvSpPr>
            <p:spPr bwMode="auto">
              <a:xfrm>
                <a:off x="384" y="3120"/>
                <a:ext cx="1296" cy="198"/>
              </a:xfrm>
              <a:prstGeom prst="rect">
                <a:avLst/>
              </a:prstGeom>
              <a:solidFill>
                <a:srgbClr val="FFFF00"/>
              </a:solidFill>
              <a:ln w="9525">
                <a:solidFill>
                  <a:schemeClr val="tx1"/>
                </a:solidFill>
                <a:miter lim="800000"/>
                <a:headEnd/>
                <a:tailEnd/>
              </a:ln>
              <a:effectLst/>
            </p:spPr>
            <p:txBody>
              <a:bodyPr>
                <a:prstTxWarp prst="textNoShape">
                  <a:avLst/>
                </a:prstTxWarp>
                <a:spAutoFit/>
              </a:bodyPr>
              <a:lstStyle/>
              <a:p>
                <a:pPr algn="ctr"/>
                <a:r>
                  <a:rPr lang="en-US" b="1"/>
                  <a:t>COST VALUE</a:t>
                </a:r>
              </a:p>
            </p:txBody>
          </p:sp>
          <p:sp>
            <p:nvSpPr>
              <p:cNvPr id="465929" name="Text Box 9"/>
              <p:cNvSpPr txBox="1">
                <a:spLocks noChangeArrowheads="1"/>
              </p:cNvSpPr>
              <p:nvPr/>
            </p:nvSpPr>
            <p:spPr bwMode="auto">
              <a:xfrm>
                <a:off x="384" y="3594"/>
                <a:ext cx="1296" cy="198"/>
              </a:xfrm>
              <a:prstGeom prst="rect">
                <a:avLst/>
              </a:prstGeom>
              <a:solidFill>
                <a:srgbClr val="CC99FF"/>
              </a:solidFill>
              <a:ln w="9525">
                <a:solidFill>
                  <a:schemeClr val="tx1"/>
                </a:solidFill>
                <a:miter lim="800000"/>
                <a:headEnd/>
                <a:tailEnd/>
              </a:ln>
              <a:effectLst/>
            </p:spPr>
            <p:txBody>
              <a:bodyPr>
                <a:prstTxWarp prst="textNoShape">
                  <a:avLst/>
                </a:prstTxWarp>
                <a:spAutoFit/>
              </a:bodyPr>
              <a:lstStyle/>
              <a:p>
                <a:pPr algn="ctr"/>
                <a:r>
                  <a:rPr lang="en-US" b="1"/>
                  <a:t>% COST RATIO</a:t>
                </a:r>
              </a:p>
            </p:txBody>
          </p:sp>
          <p:sp>
            <p:nvSpPr>
              <p:cNvPr id="465930" name="Text Box 10"/>
              <p:cNvSpPr txBox="1">
                <a:spLocks noChangeArrowheads="1"/>
              </p:cNvSpPr>
              <p:nvPr/>
            </p:nvSpPr>
            <p:spPr bwMode="auto">
              <a:xfrm>
                <a:off x="384" y="1296"/>
                <a:ext cx="1296" cy="198"/>
              </a:xfrm>
              <a:prstGeom prst="rect">
                <a:avLst/>
              </a:prstGeom>
              <a:solidFill>
                <a:srgbClr val="FF33CC"/>
              </a:solidFill>
              <a:ln w="9525">
                <a:solidFill>
                  <a:schemeClr val="tx1"/>
                </a:solidFill>
                <a:miter lim="800000"/>
                <a:headEnd/>
                <a:tailEnd/>
              </a:ln>
              <a:effectLst/>
            </p:spPr>
            <p:txBody>
              <a:bodyPr>
                <a:prstTxWarp prst="textNoShape">
                  <a:avLst/>
                </a:prstTxWarp>
                <a:spAutoFit/>
              </a:bodyPr>
              <a:lstStyle/>
              <a:p>
                <a:pPr algn="ctr"/>
                <a:r>
                  <a:rPr lang="en-US" b="1"/>
                  <a:t>SALES VALUE</a:t>
                </a:r>
              </a:p>
            </p:txBody>
          </p:sp>
          <p:sp>
            <p:nvSpPr>
              <p:cNvPr id="465931" name="Line 11"/>
              <p:cNvSpPr>
                <a:spLocks noChangeShapeType="1"/>
              </p:cNvSpPr>
              <p:nvPr/>
            </p:nvSpPr>
            <p:spPr bwMode="auto">
              <a:xfrm>
                <a:off x="1056" y="1104"/>
                <a:ext cx="0" cy="192"/>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465932" name="Line 12"/>
              <p:cNvSpPr>
                <a:spLocks noChangeShapeType="1"/>
              </p:cNvSpPr>
              <p:nvPr/>
            </p:nvSpPr>
            <p:spPr bwMode="auto">
              <a:xfrm>
                <a:off x="1056" y="1536"/>
                <a:ext cx="0" cy="192"/>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465933" name="Line 13"/>
              <p:cNvSpPr>
                <a:spLocks noChangeShapeType="1"/>
              </p:cNvSpPr>
              <p:nvPr/>
            </p:nvSpPr>
            <p:spPr bwMode="auto">
              <a:xfrm>
                <a:off x="1056" y="1968"/>
                <a:ext cx="0" cy="192"/>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465934" name="Line 14"/>
              <p:cNvSpPr>
                <a:spLocks noChangeShapeType="1"/>
              </p:cNvSpPr>
              <p:nvPr/>
            </p:nvSpPr>
            <p:spPr bwMode="auto">
              <a:xfrm>
                <a:off x="1056" y="2448"/>
                <a:ext cx="0" cy="192"/>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465935" name="Line 15"/>
              <p:cNvSpPr>
                <a:spLocks noChangeShapeType="1"/>
              </p:cNvSpPr>
              <p:nvPr/>
            </p:nvSpPr>
            <p:spPr bwMode="auto">
              <a:xfrm>
                <a:off x="1056" y="2880"/>
                <a:ext cx="0" cy="192"/>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465936" name="Line 16"/>
              <p:cNvSpPr>
                <a:spLocks noChangeShapeType="1"/>
              </p:cNvSpPr>
              <p:nvPr/>
            </p:nvSpPr>
            <p:spPr bwMode="auto">
              <a:xfrm>
                <a:off x="1056" y="3360"/>
                <a:ext cx="0" cy="192"/>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465937" name="Rectangle 17"/>
              <p:cNvSpPr>
                <a:spLocks noChangeArrowheads="1"/>
              </p:cNvSpPr>
              <p:nvPr/>
            </p:nvSpPr>
            <p:spPr bwMode="auto">
              <a:xfrm>
                <a:off x="48" y="768"/>
                <a:ext cx="1968" cy="3120"/>
              </a:xfrm>
              <a:prstGeom prst="rect">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grpSp>
        <p:grpSp>
          <p:nvGrpSpPr>
            <p:cNvPr id="4" name="Group 36"/>
            <p:cNvGrpSpPr>
              <a:grpSpLocks/>
            </p:cNvGrpSpPr>
            <p:nvPr/>
          </p:nvGrpSpPr>
          <p:grpSpPr bwMode="auto">
            <a:xfrm>
              <a:off x="2496" y="528"/>
              <a:ext cx="768" cy="3120"/>
              <a:chOff x="2064" y="768"/>
              <a:chExt cx="768" cy="3120"/>
            </a:xfrm>
          </p:grpSpPr>
          <p:sp>
            <p:nvSpPr>
              <p:cNvPr id="465938" name="Rectangle 18"/>
              <p:cNvSpPr>
                <a:spLocks noChangeArrowheads="1"/>
              </p:cNvSpPr>
              <p:nvPr/>
            </p:nvSpPr>
            <p:spPr bwMode="auto">
              <a:xfrm>
                <a:off x="2064" y="768"/>
                <a:ext cx="768" cy="3120"/>
              </a:xfrm>
              <a:prstGeom prst="rect">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grpSp>
            <p:nvGrpSpPr>
              <p:cNvPr id="5" name="Group 32"/>
              <p:cNvGrpSpPr>
                <a:grpSpLocks/>
              </p:cNvGrpSpPr>
              <p:nvPr/>
            </p:nvGrpSpPr>
            <p:grpSpPr bwMode="auto">
              <a:xfrm>
                <a:off x="2112" y="1104"/>
                <a:ext cx="624" cy="864"/>
                <a:chOff x="2112" y="1104"/>
                <a:chExt cx="624" cy="864"/>
              </a:xfrm>
            </p:grpSpPr>
            <p:sp>
              <p:nvSpPr>
                <p:cNvPr id="465939" name="Text Box 19"/>
                <p:cNvSpPr txBox="1">
                  <a:spLocks noChangeArrowheads="1"/>
                </p:cNvSpPr>
                <p:nvPr/>
              </p:nvSpPr>
              <p:spPr bwMode="auto">
                <a:xfrm>
                  <a:off x="2112" y="1104"/>
                  <a:ext cx="624" cy="198"/>
                </a:xfrm>
                <a:prstGeom prst="rect">
                  <a:avLst/>
                </a:prstGeom>
                <a:solidFill>
                  <a:srgbClr val="800000"/>
                </a:solidFill>
                <a:ln w="9525">
                  <a:solidFill>
                    <a:schemeClr val="tx1"/>
                  </a:solidFill>
                  <a:miter lim="800000"/>
                  <a:headEnd/>
                  <a:tailEnd/>
                </a:ln>
                <a:effectLst/>
              </p:spPr>
              <p:txBody>
                <a:bodyPr>
                  <a:prstTxWarp prst="textNoShape">
                    <a:avLst/>
                  </a:prstTxWarp>
                  <a:spAutoFit/>
                </a:bodyPr>
                <a:lstStyle/>
                <a:p>
                  <a:pPr algn="ctr"/>
                  <a:r>
                    <a:rPr lang="en-US" b="1">
                      <a:solidFill>
                        <a:schemeClr val="bg1"/>
                      </a:solidFill>
                    </a:rPr>
                    <a:t>PERIOD</a:t>
                  </a:r>
                </a:p>
              </p:txBody>
            </p:sp>
            <p:sp>
              <p:nvSpPr>
                <p:cNvPr id="465940" name="Text Box 20"/>
                <p:cNvSpPr txBox="1">
                  <a:spLocks noChangeArrowheads="1"/>
                </p:cNvSpPr>
                <p:nvPr/>
              </p:nvSpPr>
              <p:spPr bwMode="auto">
                <a:xfrm>
                  <a:off x="2112" y="1309"/>
                  <a:ext cx="624" cy="179"/>
                </a:xfrm>
                <a:prstGeom prst="rect">
                  <a:avLst/>
                </a:prstGeom>
                <a:noFill/>
                <a:ln w="9525">
                  <a:solidFill>
                    <a:schemeClr val="tx1"/>
                  </a:solidFill>
                  <a:miter lim="800000"/>
                  <a:headEnd/>
                  <a:tailEnd/>
                </a:ln>
                <a:effectLst/>
              </p:spPr>
              <p:txBody>
                <a:bodyPr>
                  <a:prstTxWarp prst="textNoShape">
                    <a:avLst/>
                  </a:prstTxWarp>
                  <a:spAutoFit/>
                </a:bodyPr>
                <a:lstStyle/>
                <a:p>
                  <a:r>
                    <a:rPr lang="en-US" sz="1200"/>
                    <a:t>MONTHLY</a:t>
                  </a:r>
                </a:p>
              </p:txBody>
            </p:sp>
            <p:sp>
              <p:nvSpPr>
                <p:cNvPr id="465941" name="Text Box 21"/>
                <p:cNvSpPr txBox="1">
                  <a:spLocks noChangeArrowheads="1"/>
                </p:cNvSpPr>
                <p:nvPr/>
              </p:nvSpPr>
              <p:spPr bwMode="auto">
                <a:xfrm>
                  <a:off x="2112" y="1472"/>
                  <a:ext cx="624" cy="160"/>
                </a:xfrm>
                <a:prstGeom prst="rect">
                  <a:avLst/>
                </a:prstGeom>
                <a:noFill/>
                <a:ln w="9525">
                  <a:solidFill>
                    <a:schemeClr val="tx1"/>
                  </a:solidFill>
                  <a:miter lim="800000"/>
                  <a:headEnd/>
                  <a:tailEnd/>
                </a:ln>
                <a:effectLst/>
              </p:spPr>
              <p:txBody>
                <a:bodyPr>
                  <a:prstTxWarp prst="textNoShape">
                    <a:avLst/>
                  </a:prstTxWarp>
                  <a:spAutoFit/>
                </a:bodyPr>
                <a:lstStyle/>
                <a:p>
                  <a:r>
                    <a:rPr lang="en-US" sz="1000"/>
                    <a:t>QUARTERLY</a:t>
                  </a:r>
                </a:p>
              </p:txBody>
            </p:sp>
            <p:sp>
              <p:nvSpPr>
                <p:cNvPr id="465942" name="Text Box 22"/>
                <p:cNvSpPr txBox="1">
                  <a:spLocks noChangeArrowheads="1"/>
                </p:cNvSpPr>
                <p:nvPr/>
              </p:nvSpPr>
              <p:spPr bwMode="auto">
                <a:xfrm>
                  <a:off x="2112" y="1632"/>
                  <a:ext cx="624" cy="160"/>
                </a:xfrm>
                <a:prstGeom prst="rect">
                  <a:avLst/>
                </a:prstGeom>
                <a:noFill/>
                <a:ln w="9525">
                  <a:solidFill>
                    <a:schemeClr val="tx1"/>
                  </a:solidFill>
                  <a:miter lim="800000"/>
                  <a:headEnd/>
                  <a:tailEnd/>
                </a:ln>
                <a:effectLst/>
              </p:spPr>
              <p:txBody>
                <a:bodyPr>
                  <a:prstTxWarp prst="textNoShape">
                    <a:avLst/>
                  </a:prstTxWarp>
                  <a:spAutoFit/>
                </a:bodyPr>
                <a:lstStyle/>
                <a:p>
                  <a:r>
                    <a:rPr lang="en-US" sz="1000"/>
                    <a:t>SEMESTER</a:t>
                  </a:r>
                </a:p>
              </p:txBody>
            </p:sp>
            <p:sp>
              <p:nvSpPr>
                <p:cNvPr id="465943" name="Text Box 23"/>
                <p:cNvSpPr txBox="1">
                  <a:spLocks noChangeArrowheads="1"/>
                </p:cNvSpPr>
                <p:nvPr/>
              </p:nvSpPr>
              <p:spPr bwMode="auto">
                <a:xfrm>
                  <a:off x="2112" y="1789"/>
                  <a:ext cx="624" cy="179"/>
                </a:xfrm>
                <a:prstGeom prst="rect">
                  <a:avLst/>
                </a:prstGeom>
                <a:noFill/>
                <a:ln w="9525">
                  <a:solidFill>
                    <a:schemeClr val="tx1"/>
                  </a:solidFill>
                  <a:miter lim="800000"/>
                  <a:headEnd/>
                  <a:tailEnd/>
                </a:ln>
                <a:effectLst/>
              </p:spPr>
              <p:txBody>
                <a:bodyPr>
                  <a:prstTxWarp prst="textNoShape">
                    <a:avLst/>
                  </a:prstTxWarp>
                  <a:spAutoFit/>
                </a:bodyPr>
                <a:lstStyle/>
                <a:p>
                  <a:r>
                    <a:rPr lang="en-US" sz="1200"/>
                    <a:t>ANUALLY</a:t>
                  </a:r>
                </a:p>
              </p:txBody>
            </p:sp>
          </p:grpSp>
          <p:sp>
            <p:nvSpPr>
              <p:cNvPr id="465944" name="Line 24"/>
              <p:cNvSpPr>
                <a:spLocks noChangeShapeType="1"/>
              </p:cNvSpPr>
              <p:nvPr/>
            </p:nvSpPr>
            <p:spPr bwMode="auto">
              <a:xfrm>
                <a:off x="2064" y="2304"/>
                <a:ext cx="768" cy="0"/>
              </a:xfrm>
              <a:prstGeom prst="line">
                <a:avLst/>
              </a:prstGeom>
              <a:noFill/>
              <a:ln w="9525">
                <a:solidFill>
                  <a:schemeClr val="tx1"/>
                </a:solidFill>
                <a:round/>
                <a:headEnd/>
                <a:tailEnd/>
              </a:ln>
              <a:effectLst/>
            </p:spPr>
            <p:txBody>
              <a:bodyPr>
                <a:prstTxWarp prst="textNoShape">
                  <a:avLst/>
                </a:prstTxWarp>
                <a:spAutoFit/>
              </a:bodyPr>
              <a:lstStyle/>
              <a:p>
                <a:endParaRPr lang="en-US"/>
              </a:p>
            </p:txBody>
          </p:sp>
          <p:grpSp>
            <p:nvGrpSpPr>
              <p:cNvPr id="6" name="Group 33"/>
              <p:cNvGrpSpPr>
                <a:grpSpLocks/>
              </p:cNvGrpSpPr>
              <p:nvPr/>
            </p:nvGrpSpPr>
            <p:grpSpPr bwMode="auto">
              <a:xfrm>
                <a:off x="2112" y="2688"/>
                <a:ext cx="624" cy="784"/>
                <a:chOff x="2112" y="2688"/>
                <a:chExt cx="624" cy="784"/>
              </a:xfrm>
            </p:grpSpPr>
            <p:sp>
              <p:nvSpPr>
                <p:cNvPr id="465947" name="Text Box 27"/>
                <p:cNvSpPr txBox="1">
                  <a:spLocks noChangeArrowheads="1"/>
                </p:cNvSpPr>
                <p:nvPr/>
              </p:nvSpPr>
              <p:spPr bwMode="auto">
                <a:xfrm>
                  <a:off x="2112" y="2688"/>
                  <a:ext cx="624" cy="198"/>
                </a:xfrm>
                <a:prstGeom prst="rect">
                  <a:avLst/>
                </a:prstGeom>
                <a:solidFill>
                  <a:srgbClr val="008000"/>
                </a:solidFill>
                <a:ln w="9525">
                  <a:solidFill>
                    <a:schemeClr val="tx1"/>
                  </a:solidFill>
                  <a:miter lim="800000"/>
                  <a:headEnd/>
                  <a:tailEnd/>
                </a:ln>
                <a:effectLst/>
              </p:spPr>
              <p:txBody>
                <a:bodyPr>
                  <a:prstTxWarp prst="textNoShape">
                    <a:avLst/>
                  </a:prstTxWarp>
                  <a:spAutoFit/>
                </a:bodyPr>
                <a:lstStyle/>
                <a:p>
                  <a:pPr algn="ctr"/>
                  <a:r>
                    <a:rPr lang="en-US" b="1">
                      <a:solidFill>
                        <a:schemeClr val="bg1"/>
                      </a:solidFill>
                    </a:rPr>
                    <a:t>AREA</a:t>
                  </a:r>
                </a:p>
              </p:txBody>
            </p:sp>
            <p:sp>
              <p:nvSpPr>
                <p:cNvPr id="465948" name="Text Box 28"/>
                <p:cNvSpPr txBox="1">
                  <a:spLocks noChangeArrowheads="1"/>
                </p:cNvSpPr>
                <p:nvPr/>
              </p:nvSpPr>
              <p:spPr bwMode="auto">
                <a:xfrm>
                  <a:off x="2112" y="2880"/>
                  <a:ext cx="624" cy="160"/>
                </a:xfrm>
                <a:prstGeom prst="rect">
                  <a:avLst/>
                </a:prstGeom>
                <a:noFill/>
                <a:ln w="9525">
                  <a:solidFill>
                    <a:schemeClr val="tx1"/>
                  </a:solidFill>
                  <a:miter lim="800000"/>
                  <a:headEnd/>
                  <a:tailEnd/>
                </a:ln>
                <a:effectLst/>
              </p:spPr>
              <p:txBody>
                <a:bodyPr>
                  <a:prstTxWarp prst="textNoShape">
                    <a:avLst/>
                  </a:prstTxWarp>
                  <a:spAutoFit/>
                </a:bodyPr>
                <a:lstStyle/>
                <a:p>
                  <a:r>
                    <a:rPr lang="en-US" sz="1000"/>
                    <a:t>TERRITORY</a:t>
                  </a:r>
                </a:p>
              </p:txBody>
            </p:sp>
            <p:sp>
              <p:nvSpPr>
                <p:cNvPr id="465949" name="Text Box 29"/>
                <p:cNvSpPr txBox="1">
                  <a:spLocks noChangeArrowheads="1"/>
                </p:cNvSpPr>
                <p:nvPr/>
              </p:nvSpPr>
              <p:spPr bwMode="auto">
                <a:xfrm>
                  <a:off x="2112" y="3024"/>
                  <a:ext cx="624" cy="160"/>
                </a:xfrm>
                <a:prstGeom prst="rect">
                  <a:avLst/>
                </a:prstGeom>
                <a:noFill/>
                <a:ln w="9525">
                  <a:solidFill>
                    <a:schemeClr val="tx1"/>
                  </a:solidFill>
                  <a:miter lim="800000"/>
                  <a:headEnd/>
                  <a:tailEnd/>
                </a:ln>
                <a:effectLst/>
              </p:spPr>
              <p:txBody>
                <a:bodyPr>
                  <a:prstTxWarp prst="textNoShape">
                    <a:avLst/>
                  </a:prstTxWarp>
                  <a:spAutoFit/>
                </a:bodyPr>
                <a:lstStyle/>
                <a:p>
                  <a:r>
                    <a:rPr lang="en-US" sz="1000"/>
                    <a:t> DISTRICT</a:t>
                  </a:r>
                </a:p>
              </p:txBody>
            </p:sp>
            <p:sp>
              <p:nvSpPr>
                <p:cNvPr id="465950" name="Text Box 30"/>
                <p:cNvSpPr txBox="1">
                  <a:spLocks noChangeArrowheads="1"/>
                </p:cNvSpPr>
                <p:nvPr/>
              </p:nvSpPr>
              <p:spPr bwMode="auto">
                <a:xfrm>
                  <a:off x="2112" y="3168"/>
                  <a:ext cx="624" cy="160"/>
                </a:xfrm>
                <a:prstGeom prst="rect">
                  <a:avLst/>
                </a:prstGeom>
                <a:noFill/>
                <a:ln w="9525">
                  <a:solidFill>
                    <a:schemeClr val="tx1"/>
                  </a:solidFill>
                  <a:miter lim="800000"/>
                  <a:headEnd/>
                  <a:tailEnd/>
                </a:ln>
                <a:effectLst/>
              </p:spPr>
              <p:txBody>
                <a:bodyPr>
                  <a:prstTxWarp prst="textNoShape">
                    <a:avLst/>
                  </a:prstTxWarp>
                  <a:spAutoFit/>
                </a:bodyPr>
                <a:lstStyle/>
                <a:p>
                  <a:r>
                    <a:rPr lang="en-US" sz="1000"/>
                    <a:t>BRANCH</a:t>
                  </a:r>
                </a:p>
              </p:txBody>
            </p:sp>
            <p:sp>
              <p:nvSpPr>
                <p:cNvPr id="465951" name="Text Box 31"/>
                <p:cNvSpPr txBox="1">
                  <a:spLocks noChangeArrowheads="1"/>
                </p:cNvSpPr>
                <p:nvPr/>
              </p:nvSpPr>
              <p:spPr bwMode="auto">
                <a:xfrm>
                  <a:off x="2112" y="3312"/>
                  <a:ext cx="624" cy="160"/>
                </a:xfrm>
                <a:prstGeom prst="rect">
                  <a:avLst/>
                </a:prstGeom>
                <a:noFill/>
                <a:ln w="9525">
                  <a:solidFill>
                    <a:schemeClr val="tx1"/>
                  </a:solidFill>
                  <a:miter lim="800000"/>
                  <a:headEnd/>
                  <a:tailEnd/>
                </a:ln>
                <a:effectLst/>
              </p:spPr>
              <p:txBody>
                <a:bodyPr>
                  <a:prstTxWarp prst="textNoShape">
                    <a:avLst/>
                  </a:prstTxWarp>
                  <a:spAutoFit/>
                </a:bodyPr>
                <a:lstStyle/>
                <a:p>
                  <a:r>
                    <a:rPr lang="en-US" sz="1000"/>
                    <a:t>NATIONAL</a:t>
                  </a:r>
                </a:p>
              </p:txBody>
            </p:sp>
          </p:grpSp>
        </p:grpSp>
        <p:sp>
          <p:nvSpPr>
            <p:cNvPr id="465955" name="AutoShape 35"/>
            <p:cNvSpPr>
              <a:spLocks noChangeArrowheads="1"/>
            </p:cNvSpPr>
            <p:nvPr/>
          </p:nvSpPr>
          <p:spPr bwMode="auto">
            <a:xfrm>
              <a:off x="2208" y="1152"/>
              <a:ext cx="192" cy="288"/>
            </a:xfrm>
            <a:prstGeom prst="leftArrow">
              <a:avLst>
                <a:gd name="adj1" fmla="val 50000"/>
                <a:gd name="adj2" fmla="val 25000"/>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sp>
          <p:nvSpPr>
            <p:cNvPr id="465958" name="AutoShape 38"/>
            <p:cNvSpPr>
              <a:spLocks noChangeArrowheads="1"/>
            </p:cNvSpPr>
            <p:nvPr/>
          </p:nvSpPr>
          <p:spPr bwMode="auto">
            <a:xfrm>
              <a:off x="2208" y="2640"/>
              <a:ext cx="192" cy="288"/>
            </a:xfrm>
            <a:prstGeom prst="leftArrow">
              <a:avLst>
                <a:gd name="adj1" fmla="val 50000"/>
                <a:gd name="adj2" fmla="val 25000"/>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sp>
          <p:nvSpPr>
            <p:cNvPr id="465959" name="Rectangle 39"/>
            <p:cNvSpPr>
              <a:spLocks noChangeArrowheads="1"/>
            </p:cNvSpPr>
            <p:nvPr/>
          </p:nvSpPr>
          <p:spPr bwMode="auto">
            <a:xfrm>
              <a:off x="48" y="480"/>
              <a:ext cx="3360" cy="3264"/>
            </a:xfrm>
            <a:prstGeom prst="rect">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sp>
          <p:nvSpPr>
            <p:cNvPr id="465960" name="AutoShape 40"/>
            <p:cNvSpPr>
              <a:spLocks noChangeArrowheads="1"/>
            </p:cNvSpPr>
            <p:nvPr/>
          </p:nvSpPr>
          <p:spPr bwMode="auto">
            <a:xfrm>
              <a:off x="3456" y="1488"/>
              <a:ext cx="336" cy="720"/>
            </a:xfrm>
            <a:prstGeom prst="rightArrow">
              <a:avLst>
                <a:gd name="adj1" fmla="val 50000"/>
                <a:gd name="adj2" fmla="val 25000"/>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sp>
          <p:nvSpPr>
            <p:cNvPr id="465961" name="Text Box 41"/>
            <p:cNvSpPr txBox="1">
              <a:spLocks noChangeArrowheads="1"/>
            </p:cNvSpPr>
            <p:nvPr/>
          </p:nvSpPr>
          <p:spPr bwMode="auto">
            <a:xfrm>
              <a:off x="3888" y="1680"/>
              <a:ext cx="1776" cy="399"/>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b="1"/>
                <a:t>RETURN ON INVESTMENT</a:t>
              </a:r>
            </a:p>
            <a:p>
              <a:pPr algn="ctr"/>
              <a:r>
                <a:rPr lang="en-US" b="1"/>
                <a:t>ROI</a:t>
              </a:r>
            </a:p>
          </p:txBody>
        </p:sp>
      </p:grpSp>
      <p:sp>
        <p:nvSpPr>
          <p:cNvPr id="465963" name="Text Box 43"/>
          <p:cNvSpPr txBox="1">
            <a:spLocks noChangeArrowheads="1"/>
          </p:cNvSpPr>
          <p:nvPr/>
        </p:nvSpPr>
        <p:spPr bwMode="auto">
          <a:xfrm>
            <a:off x="6705600" y="3429000"/>
            <a:ext cx="1828800" cy="314325"/>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a:t>SALES GROWTH</a:t>
            </a:r>
          </a:p>
        </p:txBody>
      </p:sp>
      <p:sp>
        <p:nvSpPr>
          <p:cNvPr id="465964" name="Text Box 44"/>
          <p:cNvSpPr txBox="1">
            <a:spLocks noChangeArrowheads="1"/>
          </p:cNvSpPr>
          <p:nvPr/>
        </p:nvSpPr>
        <p:spPr bwMode="auto">
          <a:xfrm>
            <a:off x="6705600" y="3810000"/>
            <a:ext cx="1828800" cy="284163"/>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200"/>
              <a:t>% MARKET SHARE</a:t>
            </a:r>
          </a:p>
        </p:txBody>
      </p:sp>
      <p:sp>
        <p:nvSpPr>
          <p:cNvPr id="465965" name="Text Box 45"/>
          <p:cNvSpPr txBox="1">
            <a:spLocks noChangeArrowheads="1"/>
          </p:cNvSpPr>
          <p:nvPr/>
        </p:nvSpPr>
        <p:spPr bwMode="auto">
          <a:xfrm>
            <a:off x="6705600" y="4191000"/>
            <a:ext cx="1828800" cy="284163"/>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200"/>
              <a:t>FF PRODUCTIVITY</a:t>
            </a:r>
          </a:p>
        </p:txBody>
      </p:sp>
      <p:sp>
        <p:nvSpPr>
          <p:cNvPr id="465966" name="Text Box 46"/>
          <p:cNvSpPr txBox="1">
            <a:spLocks noChangeArrowheads="1"/>
          </p:cNvSpPr>
          <p:nvPr/>
        </p:nvSpPr>
        <p:spPr bwMode="auto">
          <a:xfrm>
            <a:off x="6705600" y="4572000"/>
            <a:ext cx="1828800" cy="284163"/>
          </a:xfrm>
          <a:prstGeom prst="rect">
            <a:avLst/>
          </a:prstGeom>
          <a:noFill/>
          <a:ln w="9525">
            <a:solidFill>
              <a:schemeClr val="tx1"/>
            </a:solidFill>
            <a:miter lim="800000"/>
            <a:headEnd/>
            <a:tailEnd/>
          </a:ln>
          <a:effectLst/>
        </p:spPr>
        <p:txBody>
          <a:bodyPr>
            <a:prstTxWarp prst="textNoShape">
              <a:avLst/>
            </a:prstTxWarp>
            <a:spAutoFit/>
          </a:bodyPr>
          <a:lstStyle/>
          <a:p>
            <a:pPr algn="ctr"/>
            <a:r>
              <a:rPr lang="en-US" sz="1200"/>
              <a:t>MEGA BRAND</a:t>
            </a:r>
          </a:p>
        </p:txBody>
      </p:sp>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D20357-D037-5249-9930-6477EAB556FF}" type="datetime4">
              <a:rPr lang="en-US"/>
              <a:pPr/>
              <a:t>August 24, 2020</a:t>
            </a:fld>
            <a:endParaRPr lang="en-US"/>
          </a:p>
        </p:txBody>
      </p:sp>
      <p:sp>
        <p:nvSpPr>
          <p:cNvPr id="5" name="Slide Number Placeholder 5"/>
          <p:cNvSpPr>
            <a:spLocks noGrp="1"/>
          </p:cNvSpPr>
          <p:nvPr>
            <p:ph type="sldNum" sz="quarter" idx="12"/>
          </p:nvPr>
        </p:nvSpPr>
        <p:spPr/>
        <p:txBody>
          <a:bodyPr/>
          <a:lstStyle/>
          <a:p>
            <a:fld id="{C7202727-132E-E94C-8B93-FFD2670D69EE}" type="slidenum">
              <a:rPr lang="en-US"/>
              <a:pPr/>
              <a:t>110</a:t>
            </a:fld>
            <a:endParaRPr lang="en-US"/>
          </a:p>
        </p:txBody>
      </p:sp>
      <p:sp>
        <p:nvSpPr>
          <p:cNvPr id="513026" name="Rectangle 2"/>
          <p:cNvSpPr>
            <a:spLocks noGrp="1" noChangeArrowheads="1"/>
          </p:cNvSpPr>
          <p:nvPr>
            <p:ph type="title"/>
          </p:nvPr>
        </p:nvSpPr>
        <p:spPr/>
        <p:txBody>
          <a:bodyPr/>
          <a:lstStyle/>
          <a:p>
            <a:r>
              <a:rPr lang="en-US"/>
              <a:t>REVIEW MARKET PRICE</a:t>
            </a:r>
          </a:p>
        </p:txBody>
      </p:sp>
      <p:sp>
        <p:nvSpPr>
          <p:cNvPr id="513027" name="Rectangle 3"/>
          <p:cNvSpPr>
            <a:spLocks noGrp="1" noChangeArrowheads="1"/>
          </p:cNvSpPr>
          <p:nvPr>
            <p:ph type="body" idx="1"/>
          </p:nvPr>
        </p:nvSpPr>
        <p:spPr>
          <a:xfrm>
            <a:off x="685800" y="1752600"/>
            <a:ext cx="5715000" cy="2590800"/>
          </a:xfrm>
        </p:spPr>
        <p:txBody>
          <a:bodyPr/>
          <a:lstStyle/>
          <a:p>
            <a:pPr>
              <a:buFontTx/>
              <a:buChar char="•"/>
            </a:pPr>
            <a:r>
              <a:rPr lang="en-US"/>
              <a:t> PRICE INDEX  </a:t>
            </a:r>
          </a:p>
          <a:p>
            <a:pPr lvl="2"/>
            <a:r>
              <a:rPr lang="en-US"/>
              <a:t> in therapeutic class</a:t>
            </a:r>
          </a:p>
          <a:p>
            <a:pPr lvl="2"/>
            <a:r>
              <a:rPr lang="en-US"/>
              <a:t> the same ingredient drugs</a:t>
            </a:r>
          </a:p>
          <a:p>
            <a:pPr lvl="1"/>
            <a:r>
              <a:rPr lang="en-US"/>
              <a:t>PRICE DEVELOPMENT</a:t>
            </a:r>
          </a:p>
          <a:p>
            <a:pPr lvl="1"/>
            <a:r>
              <a:rPr lang="en-US"/>
              <a:t>AVERAGE PRICE INCREASE</a:t>
            </a:r>
          </a:p>
        </p:txBody>
      </p:sp>
    </p:spTree>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ate Placeholder 3"/>
          <p:cNvSpPr>
            <a:spLocks noGrp="1"/>
          </p:cNvSpPr>
          <p:nvPr>
            <p:ph type="dt" sz="half" idx="10"/>
          </p:nvPr>
        </p:nvSpPr>
        <p:spPr/>
        <p:txBody>
          <a:bodyPr/>
          <a:lstStyle/>
          <a:p>
            <a:fld id="{9140BE55-7870-AA47-B075-50D868C83229}" type="datetime4">
              <a:rPr lang="en-US"/>
              <a:pPr/>
              <a:t>August 24, 2020</a:t>
            </a:fld>
            <a:endParaRPr lang="en-US"/>
          </a:p>
        </p:txBody>
      </p:sp>
      <p:sp>
        <p:nvSpPr>
          <p:cNvPr id="19" name="Slide Number Placeholder 5"/>
          <p:cNvSpPr>
            <a:spLocks noGrp="1"/>
          </p:cNvSpPr>
          <p:nvPr>
            <p:ph type="sldNum" sz="quarter" idx="12"/>
          </p:nvPr>
        </p:nvSpPr>
        <p:spPr/>
        <p:txBody>
          <a:bodyPr/>
          <a:lstStyle/>
          <a:p>
            <a:fld id="{6C047076-4B62-3E4A-8852-8F7E9BC33D4F}" type="slidenum">
              <a:rPr lang="en-US"/>
              <a:pPr/>
              <a:t>111</a:t>
            </a:fld>
            <a:endParaRPr lang="en-US"/>
          </a:p>
        </p:txBody>
      </p:sp>
      <p:sp>
        <p:nvSpPr>
          <p:cNvPr id="514050" name="Rectangle 2"/>
          <p:cNvSpPr>
            <a:spLocks noGrp="1" noChangeArrowheads="1"/>
          </p:cNvSpPr>
          <p:nvPr>
            <p:ph type="title"/>
          </p:nvPr>
        </p:nvSpPr>
        <p:spPr/>
        <p:txBody>
          <a:bodyPr/>
          <a:lstStyle/>
          <a:p>
            <a:r>
              <a:rPr lang="en-US"/>
              <a:t>PRICING VARIABLE</a:t>
            </a:r>
          </a:p>
        </p:txBody>
      </p:sp>
      <p:sp>
        <p:nvSpPr>
          <p:cNvPr id="514053" name="Text Box 5"/>
          <p:cNvSpPr txBox="1">
            <a:spLocks noChangeArrowheads="1"/>
          </p:cNvSpPr>
          <p:nvPr/>
        </p:nvSpPr>
        <p:spPr bwMode="auto">
          <a:xfrm>
            <a:off x="1763713" y="2016125"/>
            <a:ext cx="3924300" cy="396875"/>
          </a:xfrm>
          <a:prstGeom prst="rect">
            <a:avLst/>
          </a:prstGeom>
          <a:noFill/>
          <a:ln w="9525">
            <a:noFill/>
            <a:miter lim="800000"/>
            <a:headEnd/>
            <a:tailEnd/>
          </a:ln>
          <a:effectLst/>
        </p:spPr>
        <p:txBody>
          <a:bodyPr>
            <a:prstTxWarp prst="textNoShape">
              <a:avLst/>
            </a:prstTxWarp>
            <a:spAutoFit/>
          </a:bodyPr>
          <a:lstStyle/>
          <a:p>
            <a:endParaRPr lang="en-US" sz="2000">
              <a:latin typeface="Times New Roman" pitchFamily="-112" charset="0"/>
            </a:endParaRPr>
          </a:p>
        </p:txBody>
      </p:sp>
      <p:sp>
        <p:nvSpPr>
          <p:cNvPr id="514054" name="Rectangle 6"/>
          <p:cNvSpPr>
            <a:spLocks noChangeArrowheads="1"/>
          </p:cNvSpPr>
          <p:nvPr/>
        </p:nvSpPr>
        <p:spPr bwMode="auto">
          <a:xfrm>
            <a:off x="1663700" y="1493838"/>
            <a:ext cx="3313113" cy="539750"/>
          </a:xfrm>
          <a:prstGeom prst="rect">
            <a:avLst/>
          </a:prstGeom>
          <a:solidFill>
            <a:srgbClr val="FDDBA6"/>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Ingredient Generation</a:t>
            </a:r>
          </a:p>
        </p:txBody>
      </p:sp>
      <p:sp>
        <p:nvSpPr>
          <p:cNvPr id="514055" name="Rectangle 7"/>
          <p:cNvSpPr>
            <a:spLocks noChangeArrowheads="1"/>
          </p:cNvSpPr>
          <p:nvPr/>
        </p:nvSpPr>
        <p:spPr bwMode="auto">
          <a:xfrm>
            <a:off x="2414588" y="2265363"/>
            <a:ext cx="3314700" cy="539750"/>
          </a:xfrm>
          <a:prstGeom prst="rect">
            <a:avLst/>
          </a:prstGeom>
          <a:solidFill>
            <a:srgbClr val="63C9C4"/>
          </a:solidFill>
          <a:ln w="12700">
            <a:solidFill>
              <a:srgbClr val="000000"/>
            </a:solidFill>
            <a:miter lim="800000"/>
            <a:headEnd/>
            <a:tailEnd/>
          </a:ln>
          <a:effectLst>
            <a:outerShdw blurRad="63500" dist="89803" dir="2700000" algn="ctr" rotWithShape="0">
              <a:schemeClr val="bg2">
                <a:alpha val="74998"/>
              </a:scheme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Product Benefits</a:t>
            </a:r>
          </a:p>
        </p:txBody>
      </p:sp>
      <p:sp>
        <p:nvSpPr>
          <p:cNvPr id="514056" name="Rectangle 8"/>
          <p:cNvSpPr>
            <a:spLocks noChangeArrowheads="1"/>
          </p:cNvSpPr>
          <p:nvPr/>
        </p:nvSpPr>
        <p:spPr bwMode="auto">
          <a:xfrm>
            <a:off x="3044825" y="3036888"/>
            <a:ext cx="3313113" cy="539750"/>
          </a:xfrm>
          <a:prstGeom prst="rect">
            <a:avLst/>
          </a:prstGeom>
          <a:solidFill>
            <a:srgbClr val="FCB2D3"/>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Competitor Price</a:t>
            </a:r>
          </a:p>
        </p:txBody>
      </p:sp>
      <p:sp>
        <p:nvSpPr>
          <p:cNvPr id="514057" name="Rectangle 9"/>
          <p:cNvSpPr>
            <a:spLocks noChangeArrowheads="1"/>
          </p:cNvSpPr>
          <p:nvPr/>
        </p:nvSpPr>
        <p:spPr bwMode="auto">
          <a:xfrm>
            <a:off x="3746500" y="3808413"/>
            <a:ext cx="3314700" cy="539750"/>
          </a:xfrm>
          <a:prstGeom prst="rect">
            <a:avLst/>
          </a:prstGeom>
          <a:solidFill>
            <a:srgbClr val="FF7C80"/>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Cost of Therapy</a:t>
            </a:r>
          </a:p>
        </p:txBody>
      </p:sp>
      <p:sp>
        <p:nvSpPr>
          <p:cNvPr id="514058" name="Rectangle 10"/>
          <p:cNvSpPr>
            <a:spLocks noChangeArrowheads="1"/>
          </p:cNvSpPr>
          <p:nvPr/>
        </p:nvSpPr>
        <p:spPr bwMode="auto">
          <a:xfrm>
            <a:off x="4479925" y="4579938"/>
            <a:ext cx="3314700" cy="539750"/>
          </a:xfrm>
          <a:prstGeom prst="rect">
            <a:avLst/>
          </a:prstGeom>
          <a:solidFill>
            <a:schemeClr val="folHlink"/>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New Invention</a:t>
            </a:r>
          </a:p>
        </p:txBody>
      </p:sp>
      <p:sp>
        <p:nvSpPr>
          <p:cNvPr id="514059" name="Rectangle 11"/>
          <p:cNvSpPr>
            <a:spLocks noChangeArrowheads="1"/>
          </p:cNvSpPr>
          <p:nvPr/>
        </p:nvSpPr>
        <p:spPr bwMode="auto">
          <a:xfrm>
            <a:off x="5373688" y="5351463"/>
            <a:ext cx="3313112" cy="538162"/>
          </a:xfrm>
          <a:prstGeom prst="rect">
            <a:avLst/>
          </a:prstGeom>
          <a:solidFill>
            <a:schemeClr val="accent1"/>
          </a:solidFill>
          <a:ln w="12700">
            <a:solidFill>
              <a:srgbClr val="000000"/>
            </a:solidFill>
            <a:miter lim="800000"/>
            <a:headEnd/>
            <a:tailEnd/>
          </a:ln>
          <a:effectLst>
            <a:outerShdw blurRad="63500" dist="89803" dir="2700000" algn="ctr" rotWithShape="0">
              <a:srgbClr val="5F5F5F">
                <a:alpha val="74998"/>
              </a:srgbClr>
            </a:outerShdw>
          </a:effectLst>
        </p:spPr>
        <p:txBody>
          <a:bodyPr wrap="none" lIns="90488" tIns="44450" rIns="90488" bIns="44450" anchor="ctr">
            <a:prstTxWarp prst="textNoShape">
              <a:avLst/>
            </a:prstTxWarp>
          </a:bodyPr>
          <a:lstStyle/>
          <a:p>
            <a:pPr algn="ctr">
              <a:spcBef>
                <a:spcPct val="0"/>
              </a:spcBef>
            </a:pPr>
            <a:r>
              <a:rPr lang="en-US" sz="2000" b="1">
                <a:solidFill>
                  <a:srgbClr val="000000"/>
                </a:solidFill>
                <a:latin typeface="Arial" pitchFamily="-112" charset="0"/>
              </a:rPr>
              <a:t>Government Policy</a:t>
            </a:r>
          </a:p>
        </p:txBody>
      </p:sp>
      <p:sp>
        <p:nvSpPr>
          <p:cNvPr id="514060" name="AutoShape 12"/>
          <p:cNvSpPr>
            <a:spLocks noChangeArrowheads="1"/>
          </p:cNvSpPr>
          <p:nvPr/>
        </p:nvSpPr>
        <p:spPr bwMode="auto">
          <a:xfrm>
            <a:off x="457200" y="1371600"/>
            <a:ext cx="4583113" cy="4572000"/>
          </a:xfrm>
          <a:prstGeom prst="rtTriangle">
            <a:avLst/>
          </a:prstGeom>
          <a:solidFill>
            <a:srgbClr val="FDE8CF"/>
          </a:solidFill>
          <a:ln w="12700">
            <a:solidFill>
              <a:srgbClr val="000000"/>
            </a:solidFill>
            <a:miter lim="800000"/>
            <a:headEnd/>
            <a:tailEnd/>
          </a:ln>
          <a:effectLst>
            <a:outerShdw blurRad="63500" dist="71842" dir="2700000" algn="ctr" rotWithShape="0">
              <a:schemeClr val="bg2">
                <a:alpha val="74998"/>
              </a:schemeClr>
            </a:outerShdw>
          </a:effectLst>
        </p:spPr>
        <p:txBody>
          <a:bodyPr wrap="none" lIns="90488" tIns="44450" rIns="90488" bIns="44450" anchor="ctr">
            <a:prstTxWarp prst="textNoShape">
              <a:avLst/>
            </a:prstTxWarp>
          </a:bodyPr>
          <a:lstStyle/>
          <a:p>
            <a:pPr algn="ctr">
              <a:lnSpc>
                <a:spcPct val="90000"/>
              </a:lnSpc>
              <a:spcBef>
                <a:spcPct val="0"/>
              </a:spcBef>
            </a:pPr>
            <a:endParaRPr lang="en-US" sz="2000" b="1">
              <a:solidFill>
                <a:srgbClr val="000000"/>
              </a:solidFill>
              <a:effectLst>
                <a:outerShdw blurRad="38100" dist="38100" dir="2700000" algn="tl">
                  <a:srgbClr val="FFFFFF"/>
                </a:outerShdw>
              </a:effectLst>
              <a:latin typeface="Arial" pitchFamily="-112" charset="0"/>
            </a:endParaRPr>
          </a:p>
          <a:p>
            <a:pPr algn="ctr">
              <a:lnSpc>
                <a:spcPct val="90000"/>
              </a:lnSpc>
              <a:spcBef>
                <a:spcPct val="0"/>
              </a:spcBef>
            </a:pPr>
            <a:r>
              <a:rPr lang="en-US" sz="2000" b="1">
                <a:solidFill>
                  <a:srgbClr val="000000"/>
                </a:solidFill>
                <a:effectLst>
                  <a:outerShdw blurRad="38100" dist="38100" dir="2700000" algn="tl">
                    <a:srgbClr val="FFFFFF"/>
                  </a:outerShdw>
                </a:effectLst>
                <a:latin typeface="Arial" pitchFamily="-112" charset="0"/>
              </a:rPr>
              <a:t>Pricing Variable </a:t>
            </a:r>
          </a:p>
          <a:p>
            <a:pPr algn="ctr" latinLnBrk="1">
              <a:lnSpc>
                <a:spcPct val="90000"/>
              </a:lnSpc>
              <a:spcBef>
                <a:spcPct val="0"/>
              </a:spcBef>
            </a:pPr>
            <a:endParaRPr lang="en-US" sz="2000" b="1">
              <a:solidFill>
                <a:srgbClr val="000000"/>
              </a:solidFill>
              <a:effectLst>
                <a:outerShdw blurRad="38100" dist="38100" dir="2700000" algn="tl">
                  <a:srgbClr val="FFFFFF"/>
                </a:outerShdw>
              </a:effectLst>
              <a:latin typeface="Arial" pitchFamily="-112" charset="0"/>
            </a:endParaRPr>
          </a:p>
        </p:txBody>
      </p:sp>
      <p:sp>
        <p:nvSpPr>
          <p:cNvPr id="514061" name="AutoShape 13"/>
          <p:cNvSpPr>
            <a:spLocks noChangeArrowheads="1"/>
          </p:cNvSpPr>
          <p:nvPr/>
        </p:nvSpPr>
        <p:spPr bwMode="auto">
          <a:xfrm>
            <a:off x="646113" y="1550988"/>
            <a:ext cx="906462" cy="357187"/>
          </a:xfrm>
          <a:prstGeom prst="rightArrow">
            <a:avLst>
              <a:gd name="adj1" fmla="val 50000"/>
              <a:gd name="adj2" fmla="val 92852"/>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514062" name="AutoShape 14"/>
          <p:cNvSpPr>
            <a:spLocks noChangeArrowheads="1"/>
          </p:cNvSpPr>
          <p:nvPr/>
        </p:nvSpPr>
        <p:spPr bwMode="auto">
          <a:xfrm>
            <a:off x="1416050" y="2408238"/>
            <a:ext cx="906463" cy="357187"/>
          </a:xfrm>
          <a:prstGeom prst="rightArrow">
            <a:avLst>
              <a:gd name="adj1" fmla="val 50000"/>
              <a:gd name="adj2" fmla="val 92852"/>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514063" name="AutoShape 15"/>
          <p:cNvSpPr>
            <a:spLocks noChangeArrowheads="1"/>
          </p:cNvSpPr>
          <p:nvPr/>
        </p:nvSpPr>
        <p:spPr bwMode="auto">
          <a:xfrm>
            <a:off x="2030413" y="3122613"/>
            <a:ext cx="906462" cy="357187"/>
          </a:xfrm>
          <a:prstGeom prst="rightArrow">
            <a:avLst>
              <a:gd name="adj1" fmla="val 50000"/>
              <a:gd name="adj2" fmla="val 92852"/>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514064" name="AutoShape 16"/>
          <p:cNvSpPr>
            <a:spLocks noChangeArrowheads="1"/>
          </p:cNvSpPr>
          <p:nvPr/>
        </p:nvSpPr>
        <p:spPr bwMode="auto">
          <a:xfrm>
            <a:off x="2800350" y="3908425"/>
            <a:ext cx="906463" cy="357188"/>
          </a:xfrm>
          <a:prstGeom prst="rightArrow">
            <a:avLst>
              <a:gd name="adj1" fmla="val 50000"/>
              <a:gd name="adj2" fmla="val 92852"/>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514065" name="AutoShape 17"/>
          <p:cNvSpPr>
            <a:spLocks noChangeArrowheads="1"/>
          </p:cNvSpPr>
          <p:nvPr/>
        </p:nvSpPr>
        <p:spPr bwMode="auto">
          <a:xfrm>
            <a:off x="3492500" y="4694238"/>
            <a:ext cx="906463" cy="357187"/>
          </a:xfrm>
          <a:prstGeom prst="rightArrow">
            <a:avLst>
              <a:gd name="adj1" fmla="val 50000"/>
              <a:gd name="adj2" fmla="val 92852"/>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514066" name="AutoShape 18"/>
          <p:cNvSpPr>
            <a:spLocks noChangeArrowheads="1"/>
          </p:cNvSpPr>
          <p:nvPr/>
        </p:nvSpPr>
        <p:spPr bwMode="auto">
          <a:xfrm>
            <a:off x="4414838" y="5408613"/>
            <a:ext cx="906462" cy="357187"/>
          </a:xfrm>
          <a:prstGeom prst="rightArrow">
            <a:avLst>
              <a:gd name="adj1" fmla="val 50000"/>
              <a:gd name="adj2" fmla="val 92852"/>
            </a:avLst>
          </a:prstGeom>
          <a:solidFill>
            <a:srgbClr val="0902F6"/>
          </a:solidFill>
          <a:ln w="12700">
            <a:solidFill>
              <a:srgbClr val="000000"/>
            </a:solidFill>
            <a:miter lim="800000"/>
            <a:headEnd/>
            <a:tailEnd/>
          </a:ln>
          <a:effectLst/>
        </p:spPr>
        <p:txBody>
          <a:bodyPr wrap="none" anchor="ctr">
            <a:prstTxWarp prst="textNoShape">
              <a:avLst/>
            </a:prstTxWarp>
          </a:bodyPr>
          <a:lstStyle/>
          <a:p>
            <a:endParaRPr lang="en-US"/>
          </a:p>
        </p:txBody>
      </p:sp>
      <p:sp>
        <p:nvSpPr>
          <p:cNvPr id="514067" name="Text Box 19"/>
          <p:cNvSpPr txBox="1">
            <a:spLocks noChangeArrowheads="1"/>
          </p:cNvSpPr>
          <p:nvPr/>
        </p:nvSpPr>
        <p:spPr bwMode="auto">
          <a:xfrm>
            <a:off x="1763713" y="2016125"/>
            <a:ext cx="3924300" cy="396875"/>
          </a:xfrm>
          <a:prstGeom prst="rect">
            <a:avLst/>
          </a:prstGeom>
          <a:noFill/>
          <a:ln w="9525">
            <a:noFill/>
            <a:miter lim="800000"/>
            <a:headEnd/>
            <a:tailEnd/>
          </a:ln>
          <a:effectLst>
            <a:outerShdw blurRad="63500" dist="38099" dir="2700000" algn="ctr" rotWithShape="0">
              <a:srgbClr val="5F5F5F">
                <a:alpha val="74998"/>
              </a:srgbClr>
            </a:outerShdw>
          </a:effectLst>
        </p:spPr>
        <p:txBody>
          <a:bodyPr>
            <a:prstTxWarp prst="textNoShape">
              <a:avLst/>
            </a:prstTxWarp>
            <a:spAutoFit/>
          </a:bodyPr>
          <a:lstStyle/>
          <a:p>
            <a:endParaRPr lang="en-US" sz="2000">
              <a:latin typeface="Times New Roman" pitchFamily="-112" charset="0"/>
            </a:endParaRPr>
          </a:p>
        </p:txBody>
      </p:sp>
    </p:spTree>
  </p:cSld>
  <p:clrMapOvr>
    <a:masterClrMapping/>
  </p:clrMapOv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Date Placeholder 4"/>
          <p:cNvSpPr>
            <a:spLocks noGrp="1"/>
          </p:cNvSpPr>
          <p:nvPr>
            <p:ph type="dt" sz="half" idx="10"/>
          </p:nvPr>
        </p:nvSpPr>
        <p:spPr/>
        <p:txBody>
          <a:bodyPr/>
          <a:lstStyle/>
          <a:p>
            <a:fld id="{6C54D76D-7BF3-3A4B-BDBC-9998954F2BC5}" type="datetime4">
              <a:rPr lang="en-US"/>
              <a:pPr/>
              <a:t>August 24, 2020</a:t>
            </a:fld>
            <a:endParaRPr lang="en-US"/>
          </a:p>
        </p:txBody>
      </p:sp>
      <p:sp>
        <p:nvSpPr>
          <p:cNvPr id="10" name="Slide Number Placeholder 6"/>
          <p:cNvSpPr>
            <a:spLocks noGrp="1"/>
          </p:cNvSpPr>
          <p:nvPr>
            <p:ph type="sldNum" sz="quarter" idx="12"/>
          </p:nvPr>
        </p:nvSpPr>
        <p:spPr/>
        <p:txBody>
          <a:bodyPr/>
          <a:lstStyle/>
          <a:p>
            <a:fld id="{2875F3BB-E22B-564D-8858-6D5931CEABF3}" type="slidenum">
              <a:rPr lang="en-US"/>
              <a:pPr/>
              <a:t>112</a:t>
            </a:fld>
            <a:endParaRPr lang="en-US"/>
          </a:p>
        </p:txBody>
      </p:sp>
      <p:sp>
        <p:nvSpPr>
          <p:cNvPr id="476162" name="Rectangle 2"/>
          <p:cNvSpPr>
            <a:spLocks noGrp="1" noChangeArrowheads="1"/>
          </p:cNvSpPr>
          <p:nvPr>
            <p:ph type="title"/>
          </p:nvPr>
        </p:nvSpPr>
        <p:spPr>
          <a:xfrm>
            <a:off x="1143000" y="381000"/>
            <a:ext cx="7315200" cy="381000"/>
          </a:xfrm>
        </p:spPr>
        <p:txBody>
          <a:bodyPr>
            <a:normAutofit fontScale="90000"/>
          </a:bodyPr>
          <a:lstStyle/>
          <a:p>
            <a:pPr algn="ctr"/>
            <a:r>
              <a:rPr lang="en-US"/>
              <a:t>PRICING STRATEGY</a:t>
            </a:r>
          </a:p>
        </p:txBody>
      </p:sp>
      <p:sp>
        <p:nvSpPr>
          <p:cNvPr id="476179" name="Rectangle 19"/>
          <p:cNvSpPr>
            <a:spLocks noGrp="1" noChangeArrowheads="1"/>
          </p:cNvSpPr>
          <p:nvPr>
            <p:ph type="body" sz="half" idx="1"/>
          </p:nvPr>
        </p:nvSpPr>
        <p:spPr>
          <a:xfrm>
            <a:off x="609600" y="838200"/>
            <a:ext cx="4724400" cy="5105400"/>
          </a:xfrm>
        </p:spPr>
        <p:txBody>
          <a:bodyPr/>
          <a:lstStyle/>
          <a:p>
            <a:r>
              <a:rPr lang="en-US" sz="1000"/>
              <a:t>. </a:t>
            </a:r>
          </a:p>
        </p:txBody>
      </p:sp>
      <p:pic>
        <p:nvPicPr>
          <p:cNvPr id="476177" name="Picture 17" descr="pricing"/>
          <p:cNvPicPr>
            <a:picLocks noGrp="1" noChangeAspect="1" noChangeArrowheads="1"/>
          </p:cNvPicPr>
          <p:nvPr>
            <p:ph sz="half" idx="2"/>
          </p:nvPr>
        </p:nvPicPr>
        <p:blipFill>
          <a:blip r:embed="rId2"/>
          <a:srcRect/>
          <a:stretch>
            <a:fillRect/>
          </a:stretch>
        </p:blipFill>
        <p:spPr>
          <a:xfrm>
            <a:off x="4191000" y="1143000"/>
            <a:ext cx="4724400" cy="3733800"/>
          </a:xfrm>
          <a:noFill/>
          <a:ln/>
        </p:spPr>
      </p:pic>
      <p:sp>
        <p:nvSpPr>
          <p:cNvPr id="476181" name="Rectangle 21"/>
          <p:cNvSpPr>
            <a:spLocks noChangeArrowheads="1"/>
          </p:cNvSpPr>
          <p:nvPr/>
        </p:nvSpPr>
        <p:spPr bwMode="auto">
          <a:xfrm>
            <a:off x="381000" y="3505200"/>
            <a:ext cx="3429000" cy="1049338"/>
          </a:xfrm>
          <a:prstGeom prst="rect">
            <a:avLst/>
          </a:prstGeom>
          <a:noFill/>
          <a:ln w="9525">
            <a:noFill/>
            <a:miter lim="800000"/>
            <a:headEnd/>
            <a:tailEnd/>
          </a:ln>
          <a:effectLst/>
        </p:spPr>
        <p:txBody>
          <a:bodyPr>
            <a:prstTxWarp prst="textNoShape">
              <a:avLst/>
            </a:prstTxWarp>
            <a:spAutoFit/>
          </a:bodyPr>
          <a:lstStyle/>
          <a:p>
            <a:r>
              <a:rPr lang="en-US" b="1">
                <a:solidFill>
                  <a:schemeClr val="tx2"/>
                </a:solidFill>
              </a:rPr>
              <a:t>Premium Pricing</a:t>
            </a:r>
            <a:endParaRPr lang="en-US">
              <a:solidFill>
                <a:schemeClr val="tx2"/>
              </a:solidFill>
            </a:endParaRPr>
          </a:p>
          <a:p>
            <a:r>
              <a:rPr lang="en-US">
                <a:solidFill>
                  <a:schemeClr val="tx2"/>
                </a:solidFill>
              </a:rPr>
              <a:t>Use a high price where there is a uniqueness about the product or service.</a:t>
            </a:r>
            <a:r>
              <a:rPr lang="en-US"/>
              <a:t> </a:t>
            </a:r>
          </a:p>
        </p:txBody>
      </p:sp>
      <p:sp>
        <p:nvSpPr>
          <p:cNvPr id="476182" name="Rectangle 22"/>
          <p:cNvSpPr>
            <a:spLocks noChangeArrowheads="1"/>
          </p:cNvSpPr>
          <p:nvPr/>
        </p:nvSpPr>
        <p:spPr bwMode="auto">
          <a:xfrm>
            <a:off x="304800" y="2133600"/>
            <a:ext cx="3657600" cy="1262063"/>
          </a:xfrm>
          <a:prstGeom prst="rect">
            <a:avLst/>
          </a:prstGeom>
          <a:noFill/>
          <a:ln w="9525">
            <a:noFill/>
            <a:miter lim="800000"/>
            <a:headEnd/>
            <a:tailEnd/>
          </a:ln>
          <a:effectLst/>
        </p:spPr>
        <p:txBody>
          <a:bodyPr>
            <a:prstTxWarp prst="textNoShape">
              <a:avLst/>
            </a:prstTxWarp>
            <a:spAutoFit/>
          </a:bodyPr>
          <a:lstStyle/>
          <a:p>
            <a:r>
              <a:rPr lang="en-US" b="1">
                <a:solidFill>
                  <a:schemeClr val="tx2"/>
                </a:solidFill>
              </a:rPr>
              <a:t>Penetration Pricing</a:t>
            </a:r>
            <a:endParaRPr lang="en-US">
              <a:solidFill>
                <a:schemeClr val="tx2"/>
              </a:solidFill>
            </a:endParaRPr>
          </a:p>
          <a:p>
            <a:r>
              <a:rPr lang="en-US">
                <a:solidFill>
                  <a:schemeClr val="tx2"/>
                </a:solidFill>
              </a:rPr>
              <a:t>The price charged for products and services is set artificially low in order to gain market share. Once this is achieved, the price is increased</a:t>
            </a:r>
          </a:p>
        </p:txBody>
      </p:sp>
      <p:sp>
        <p:nvSpPr>
          <p:cNvPr id="476183" name="Rectangle 23"/>
          <p:cNvSpPr>
            <a:spLocks noChangeArrowheads="1"/>
          </p:cNvSpPr>
          <p:nvPr/>
        </p:nvSpPr>
        <p:spPr bwMode="auto">
          <a:xfrm>
            <a:off x="304800" y="914400"/>
            <a:ext cx="4114800" cy="1049338"/>
          </a:xfrm>
          <a:prstGeom prst="rect">
            <a:avLst/>
          </a:prstGeom>
          <a:noFill/>
          <a:ln w="9525">
            <a:noFill/>
            <a:miter lim="800000"/>
            <a:headEnd/>
            <a:tailEnd/>
          </a:ln>
          <a:effectLst/>
        </p:spPr>
        <p:txBody>
          <a:bodyPr>
            <a:prstTxWarp prst="textNoShape">
              <a:avLst/>
            </a:prstTxWarp>
            <a:spAutoFit/>
          </a:bodyPr>
          <a:lstStyle/>
          <a:p>
            <a:r>
              <a:rPr lang="en-US" b="1">
                <a:solidFill>
                  <a:schemeClr val="tx2"/>
                </a:solidFill>
              </a:rPr>
              <a:t>Economy Pricing</a:t>
            </a:r>
            <a:endParaRPr lang="en-US">
              <a:solidFill>
                <a:schemeClr val="tx2"/>
              </a:solidFill>
            </a:endParaRPr>
          </a:p>
          <a:p>
            <a:r>
              <a:rPr lang="en-US">
                <a:solidFill>
                  <a:schemeClr val="tx2"/>
                </a:solidFill>
              </a:rPr>
              <a:t>This is a no frills low price. The cost of marketing and manufacture are kept at a minimum.</a:t>
            </a:r>
            <a:r>
              <a:rPr lang="en-US"/>
              <a:t> </a:t>
            </a:r>
          </a:p>
        </p:txBody>
      </p:sp>
      <p:sp>
        <p:nvSpPr>
          <p:cNvPr id="476184" name="Rectangle 24"/>
          <p:cNvSpPr>
            <a:spLocks noChangeArrowheads="1"/>
          </p:cNvSpPr>
          <p:nvPr/>
        </p:nvSpPr>
        <p:spPr bwMode="auto">
          <a:xfrm>
            <a:off x="381000" y="4724400"/>
            <a:ext cx="5943600" cy="1262063"/>
          </a:xfrm>
          <a:prstGeom prst="rect">
            <a:avLst/>
          </a:prstGeom>
          <a:noFill/>
          <a:ln w="9525">
            <a:noFill/>
            <a:miter lim="800000"/>
            <a:headEnd/>
            <a:tailEnd/>
          </a:ln>
          <a:effectLst/>
        </p:spPr>
        <p:txBody>
          <a:bodyPr>
            <a:prstTxWarp prst="textNoShape">
              <a:avLst/>
            </a:prstTxWarp>
            <a:spAutoFit/>
          </a:bodyPr>
          <a:lstStyle/>
          <a:p>
            <a:r>
              <a:rPr lang="en-US" b="1">
                <a:solidFill>
                  <a:schemeClr val="tx2"/>
                </a:solidFill>
              </a:rPr>
              <a:t>Price Skimming</a:t>
            </a:r>
            <a:endParaRPr lang="en-US">
              <a:solidFill>
                <a:schemeClr val="tx2"/>
              </a:solidFill>
            </a:endParaRPr>
          </a:p>
          <a:p>
            <a:r>
              <a:rPr lang="en-US">
                <a:solidFill>
                  <a:schemeClr val="tx2"/>
                </a:solidFill>
              </a:rPr>
              <a:t>Charge a high price because you have a substantial competitive advantage. However, the advantage is not sustainable. The high price tends to attract new competitors into the market, and the price inevitably falls due to increased supply.</a:t>
            </a:r>
            <a:r>
              <a:rPr lang="en-US"/>
              <a:t> </a:t>
            </a:r>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fld id="{5A8A288F-8A46-384D-A2BD-E4A268B14E13}" type="datetime4">
              <a:rPr lang="en-US"/>
              <a:pPr/>
              <a:t>August 24, 2020</a:t>
            </a:fld>
            <a:endParaRPr lang="en-US"/>
          </a:p>
        </p:txBody>
      </p:sp>
      <p:sp>
        <p:nvSpPr>
          <p:cNvPr id="6" name="Slide Number Placeholder 5"/>
          <p:cNvSpPr>
            <a:spLocks noGrp="1"/>
          </p:cNvSpPr>
          <p:nvPr>
            <p:ph type="sldNum" sz="quarter" idx="12"/>
          </p:nvPr>
        </p:nvSpPr>
        <p:spPr/>
        <p:txBody>
          <a:bodyPr/>
          <a:lstStyle/>
          <a:p>
            <a:fld id="{6F710031-6A1C-B246-A0A8-B297318FBB9E}" type="slidenum">
              <a:rPr lang="en-US"/>
              <a:pPr/>
              <a:t>113</a:t>
            </a:fld>
            <a:endParaRPr lang="en-US"/>
          </a:p>
        </p:txBody>
      </p:sp>
      <p:sp>
        <p:nvSpPr>
          <p:cNvPr id="490498" name="Rectangle 2"/>
          <p:cNvSpPr>
            <a:spLocks noGrp="1" noChangeArrowheads="1"/>
          </p:cNvSpPr>
          <p:nvPr>
            <p:ph type="title"/>
          </p:nvPr>
        </p:nvSpPr>
        <p:spPr/>
        <p:txBody>
          <a:bodyPr>
            <a:normAutofit fontScale="90000"/>
          </a:bodyPr>
          <a:lstStyle/>
          <a:p>
            <a:r>
              <a:rPr lang="en-US"/>
              <a:t>     </a:t>
            </a:r>
            <a:br>
              <a:rPr lang="en-US"/>
            </a:br>
            <a:r>
              <a:rPr lang="en-US"/>
              <a:t> </a:t>
            </a:r>
          </a:p>
        </p:txBody>
      </p:sp>
      <p:pic>
        <p:nvPicPr>
          <p:cNvPr id="490504" name="Picture 8"/>
          <p:cNvPicPr>
            <a:picLocks noGrp="1" noChangeAspect="1" noChangeArrowheads="1"/>
          </p:cNvPicPr>
          <p:nvPr>
            <p:ph idx="1"/>
          </p:nvPr>
        </p:nvPicPr>
        <p:blipFill>
          <a:blip r:embed="rId2"/>
          <a:srcRect/>
          <a:stretch>
            <a:fillRect/>
          </a:stretch>
        </p:blipFill>
        <p:spPr>
          <a:xfrm>
            <a:off x="381000" y="1143000"/>
            <a:ext cx="8458200" cy="4403725"/>
          </a:xfrm>
          <a:solidFill>
            <a:srgbClr val="FFFF00"/>
          </a:solidFill>
          <a:ln/>
        </p:spPr>
      </p:pic>
      <p:sp>
        <p:nvSpPr>
          <p:cNvPr id="490506" name="Rectangle 10"/>
          <p:cNvSpPr>
            <a:spLocks noChangeArrowheads="1"/>
          </p:cNvSpPr>
          <p:nvPr/>
        </p:nvSpPr>
        <p:spPr bwMode="auto">
          <a:xfrm>
            <a:off x="838200" y="381000"/>
            <a:ext cx="7772400" cy="685800"/>
          </a:xfrm>
          <a:prstGeom prst="rect">
            <a:avLst/>
          </a:prstGeom>
          <a:noFill/>
          <a:ln w="9525">
            <a:noFill/>
            <a:miter lim="800000"/>
            <a:headEnd/>
            <a:tailEnd/>
          </a:ln>
          <a:effectLst/>
        </p:spPr>
        <p:txBody>
          <a:bodyPr lIns="92075" tIns="46038" rIns="92075" bIns="46038" anchor="ctr">
            <a:prstTxWarp prst="textNoShape">
              <a:avLst/>
            </a:prstTxWarp>
          </a:bodyPr>
          <a:lstStyle/>
          <a:p>
            <a:pPr algn="ctr" eaLnBrk="1" hangingPunct="1">
              <a:lnSpc>
                <a:spcPts val="3000"/>
              </a:lnSpc>
              <a:spcBef>
                <a:spcPct val="0"/>
              </a:spcBef>
            </a:pPr>
            <a:r>
              <a:rPr lang="en-US" sz="1700" b="1"/>
              <a:t>Pricing Strategy Process Template</a:t>
            </a:r>
            <a:endParaRPr lang="en-US" sz="1500" b="1">
              <a:solidFill>
                <a:schemeClr val="tx2"/>
              </a:solidFill>
            </a:endParaRPr>
          </a:p>
        </p:txBody>
      </p:sp>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ate Placeholder 3"/>
          <p:cNvSpPr>
            <a:spLocks noGrp="1"/>
          </p:cNvSpPr>
          <p:nvPr>
            <p:ph type="dt" sz="half" idx="10"/>
          </p:nvPr>
        </p:nvSpPr>
        <p:spPr/>
        <p:txBody>
          <a:bodyPr/>
          <a:lstStyle/>
          <a:p>
            <a:fld id="{2BCA86B6-7280-174F-9868-76AF928B4B5C}" type="datetime4">
              <a:rPr lang="en-US"/>
              <a:pPr/>
              <a:t>August 24, 2020</a:t>
            </a:fld>
            <a:endParaRPr lang="en-US"/>
          </a:p>
        </p:txBody>
      </p:sp>
      <p:sp>
        <p:nvSpPr>
          <p:cNvPr id="19" name="Slide Number Placeholder 5"/>
          <p:cNvSpPr>
            <a:spLocks noGrp="1"/>
          </p:cNvSpPr>
          <p:nvPr>
            <p:ph type="sldNum" sz="quarter" idx="12"/>
          </p:nvPr>
        </p:nvSpPr>
        <p:spPr/>
        <p:txBody>
          <a:bodyPr/>
          <a:lstStyle/>
          <a:p>
            <a:fld id="{0DEA6E63-5189-574A-A837-7039AB5501B0}" type="slidenum">
              <a:rPr lang="en-US"/>
              <a:pPr/>
              <a:t>114</a:t>
            </a:fld>
            <a:endParaRPr lang="en-US"/>
          </a:p>
        </p:txBody>
      </p:sp>
      <p:grpSp>
        <p:nvGrpSpPr>
          <p:cNvPr id="2" name="Group 18"/>
          <p:cNvGrpSpPr>
            <a:grpSpLocks/>
          </p:cNvGrpSpPr>
          <p:nvPr/>
        </p:nvGrpSpPr>
        <p:grpSpPr bwMode="auto">
          <a:xfrm>
            <a:off x="152400" y="533400"/>
            <a:ext cx="8736013" cy="5141913"/>
            <a:chOff x="-93" y="1008"/>
            <a:chExt cx="6027" cy="3210"/>
          </a:xfrm>
        </p:grpSpPr>
        <p:sp>
          <p:nvSpPr>
            <p:cNvPr id="494611" name="Rectangle 19"/>
            <p:cNvSpPr>
              <a:spLocks noChangeArrowheads="1"/>
            </p:cNvSpPr>
            <p:nvPr/>
          </p:nvSpPr>
          <p:spPr bwMode="auto">
            <a:xfrm>
              <a:off x="4752" y="2352"/>
              <a:ext cx="864" cy="384"/>
            </a:xfrm>
            <a:prstGeom prst="rect">
              <a:avLst/>
            </a:prstGeom>
            <a:solidFill>
              <a:srgbClr val="FFFF00"/>
            </a:solidFill>
            <a:ln w="12700">
              <a:solidFill>
                <a:schemeClr val="tx1"/>
              </a:solidFill>
              <a:miter lim="800000"/>
              <a:headEnd type="none" w="sm" len="sm"/>
              <a:tailEnd type="none" w="sm" len="sm"/>
            </a:ln>
            <a:effectLst/>
          </p:spPr>
          <p:txBody>
            <a:bodyPr wrap="none" anchor="ctr">
              <a:prstTxWarp prst="textNoShape">
                <a:avLst/>
              </a:prstTxWarp>
            </a:bodyPr>
            <a:lstStyle/>
            <a:p>
              <a:pPr algn="ctr" defTabSz="762000">
                <a:spcBef>
                  <a:spcPct val="0"/>
                </a:spcBef>
              </a:pPr>
              <a:r>
                <a:rPr lang="en-US" sz="1800">
                  <a:latin typeface="Times New Roman" pitchFamily="-112" charset="0"/>
                </a:rPr>
                <a:t>Willingness</a:t>
              </a:r>
            </a:p>
            <a:p>
              <a:pPr algn="ctr" defTabSz="762000">
                <a:spcBef>
                  <a:spcPct val="0"/>
                </a:spcBef>
              </a:pPr>
              <a:r>
                <a:rPr lang="en-US" sz="1800">
                  <a:latin typeface="Times New Roman" pitchFamily="-112" charset="0"/>
                </a:rPr>
                <a:t>to Buy</a:t>
              </a:r>
            </a:p>
          </p:txBody>
        </p:sp>
        <p:grpSp>
          <p:nvGrpSpPr>
            <p:cNvPr id="3" name="Group 20"/>
            <p:cNvGrpSpPr>
              <a:grpSpLocks/>
            </p:cNvGrpSpPr>
            <p:nvPr/>
          </p:nvGrpSpPr>
          <p:grpSpPr bwMode="auto">
            <a:xfrm>
              <a:off x="-93" y="1008"/>
              <a:ext cx="6027" cy="3210"/>
              <a:chOff x="-93" y="1008"/>
              <a:chExt cx="6027" cy="3210"/>
            </a:xfrm>
          </p:grpSpPr>
          <p:sp>
            <p:nvSpPr>
              <p:cNvPr id="494613" name="Rectangle 21"/>
              <p:cNvSpPr>
                <a:spLocks noChangeArrowheads="1"/>
              </p:cNvSpPr>
              <p:nvPr/>
            </p:nvSpPr>
            <p:spPr bwMode="auto">
              <a:xfrm>
                <a:off x="144" y="1008"/>
                <a:ext cx="5790" cy="324"/>
              </a:xfrm>
              <a:prstGeom prst="rect">
                <a:avLst/>
              </a:prstGeom>
              <a:noFill/>
              <a:ln w="9525">
                <a:noFill/>
                <a:miter lim="800000"/>
                <a:headEnd/>
                <a:tailEnd/>
              </a:ln>
              <a:effectLst/>
            </p:spPr>
            <p:txBody>
              <a:bodyPr lIns="92075" tIns="46038" rIns="92075" bIns="46038">
                <a:prstTxWarp prst="textNoShape">
                  <a:avLst/>
                </a:prstTxWarp>
                <a:spAutoFit/>
              </a:bodyPr>
              <a:lstStyle/>
              <a:p>
                <a:pPr algn="ctr" defTabSz="762000">
                  <a:spcBef>
                    <a:spcPct val="0"/>
                  </a:spcBef>
                </a:pPr>
                <a:r>
                  <a:rPr lang="en-US" sz="2800" b="1">
                    <a:latin typeface="Times New Roman" pitchFamily="-112" charset="0"/>
                  </a:rPr>
                  <a:t>Price and Perceived Value: The Economic Perspective</a:t>
                </a:r>
              </a:p>
            </p:txBody>
          </p:sp>
          <p:sp>
            <p:nvSpPr>
              <p:cNvPr id="494614" name="Rectangle 22"/>
              <p:cNvSpPr>
                <a:spLocks noChangeArrowheads="1"/>
              </p:cNvSpPr>
              <p:nvPr/>
            </p:nvSpPr>
            <p:spPr bwMode="auto">
              <a:xfrm>
                <a:off x="96" y="2352"/>
                <a:ext cx="864" cy="384"/>
              </a:xfrm>
              <a:prstGeom prst="rect">
                <a:avLst/>
              </a:prstGeom>
              <a:solidFill>
                <a:srgbClr val="FFFF00"/>
              </a:solidFill>
              <a:ln w="12700">
                <a:solidFill>
                  <a:schemeClr val="tx1"/>
                </a:solidFill>
                <a:miter lim="800000"/>
                <a:headEnd type="none" w="sm" len="sm"/>
                <a:tailEnd type="none" w="sm" len="sm"/>
              </a:ln>
              <a:effectLst/>
            </p:spPr>
            <p:txBody>
              <a:bodyPr wrap="none" anchor="ctr">
                <a:prstTxWarp prst="textNoShape">
                  <a:avLst/>
                </a:prstTxWarp>
              </a:bodyPr>
              <a:lstStyle/>
              <a:p>
                <a:pPr algn="ctr" defTabSz="762000">
                  <a:spcBef>
                    <a:spcPct val="0"/>
                  </a:spcBef>
                </a:pPr>
                <a:r>
                  <a:rPr lang="en-US" sz="1800">
                    <a:latin typeface="Times New Roman" pitchFamily="-112" charset="0"/>
                  </a:rPr>
                  <a:t>Objective</a:t>
                </a:r>
              </a:p>
              <a:p>
                <a:pPr algn="ctr" defTabSz="762000">
                  <a:spcBef>
                    <a:spcPct val="0"/>
                  </a:spcBef>
                </a:pPr>
                <a:r>
                  <a:rPr lang="en-US" sz="1800">
                    <a:latin typeface="Times New Roman" pitchFamily="-112" charset="0"/>
                  </a:rPr>
                  <a:t>Price</a:t>
                </a:r>
              </a:p>
            </p:txBody>
          </p:sp>
          <p:sp>
            <p:nvSpPr>
              <p:cNvPr id="494615" name="Rectangle 23"/>
              <p:cNvSpPr>
                <a:spLocks noChangeArrowheads="1"/>
              </p:cNvSpPr>
              <p:nvPr/>
            </p:nvSpPr>
            <p:spPr bwMode="auto">
              <a:xfrm>
                <a:off x="1200" y="2352"/>
                <a:ext cx="864" cy="384"/>
              </a:xfrm>
              <a:prstGeom prst="rect">
                <a:avLst/>
              </a:prstGeom>
              <a:solidFill>
                <a:srgbClr val="FFFF00"/>
              </a:solidFill>
              <a:ln w="12700">
                <a:solidFill>
                  <a:schemeClr val="tx1"/>
                </a:solidFill>
                <a:miter lim="800000"/>
                <a:headEnd type="none" w="sm" len="sm"/>
                <a:tailEnd type="none" w="sm" len="sm"/>
              </a:ln>
              <a:effectLst/>
            </p:spPr>
            <p:txBody>
              <a:bodyPr wrap="none" anchor="ctr">
                <a:prstTxWarp prst="textNoShape">
                  <a:avLst/>
                </a:prstTxWarp>
              </a:bodyPr>
              <a:lstStyle/>
              <a:p>
                <a:pPr algn="ctr" defTabSz="762000">
                  <a:spcBef>
                    <a:spcPct val="0"/>
                  </a:spcBef>
                </a:pPr>
                <a:r>
                  <a:rPr lang="en-US" sz="1800">
                    <a:latin typeface="Times New Roman" pitchFamily="-112" charset="0"/>
                  </a:rPr>
                  <a:t>Perception</a:t>
                </a:r>
              </a:p>
              <a:p>
                <a:pPr algn="ctr" defTabSz="762000">
                  <a:spcBef>
                    <a:spcPct val="0"/>
                  </a:spcBef>
                </a:pPr>
                <a:r>
                  <a:rPr lang="en-US" sz="1800">
                    <a:latin typeface="Times New Roman" pitchFamily="-112" charset="0"/>
                  </a:rPr>
                  <a:t>of Price</a:t>
                </a:r>
              </a:p>
            </p:txBody>
          </p:sp>
          <p:sp>
            <p:nvSpPr>
              <p:cNvPr id="494616" name="Rectangle 24"/>
              <p:cNvSpPr>
                <a:spLocks noChangeArrowheads="1"/>
              </p:cNvSpPr>
              <p:nvPr/>
            </p:nvSpPr>
            <p:spPr bwMode="auto">
              <a:xfrm>
                <a:off x="2400" y="2928"/>
                <a:ext cx="864" cy="384"/>
              </a:xfrm>
              <a:prstGeom prst="rect">
                <a:avLst/>
              </a:prstGeom>
              <a:solidFill>
                <a:srgbClr val="FFFF00"/>
              </a:solidFill>
              <a:ln w="12700">
                <a:solidFill>
                  <a:schemeClr val="tx1"/>
                </a:solidFill>
                <a:miter lim="800000"/>
                <a:headEnd type="none" w="sm" len="sm"/>
                <a:tailEnd type="none" w="sm" len="sm"/>
              </a:ln>
              <a:effectLst/>
            </p:spPr>
            <p:txBody>
              <a:bodyPr wrap="none" anchor="ctr">
                <a:prstTxWarp prst="textNoShape">
                  <a:avLst/>
                </a:prstTxWarp>
              </a:bodyPr>
              <a:lstStyle/>
              <a:p>
                <a:pPr algn="ctr" defTabSz="762000">
                  <a:spcBef>
                    <a:spcPct val="0"/>
                  </a:spcBef>
                </a:pPr>
                <a:r>
                  <a:rPr lang="en-US" sz="1800">
                    <a:latin typeface="Times New Roman" pitchFamily="-112" charset="0"/>
                  </a:rPr>
                  <a:t>Perceived</a:t>
                </a:r>
              </a:p>
              <a:p>
                <a:pPr algn="ctr" defTabSz="762000">
                  <a:spcBef>
                    <a:spcPct val="0"/>
                  </a:spcBef>
                </a:pPr>
                <a:r>
                  <a:rPr lang="en-US" sz="1800">
                    <a:latin typeface="Times New Roman" pitchFamily="-112" charset="0"/>
                  </a:rPr>
                  <a:t>Costs</a:t>
                </a:r>
              </a:p>
            </p:txBody>
          </p:sp>
          <p:sp>
            <p:nvSpPr>
              <p:cNvPr id="494617" name="Rectangle 25"/>
              <p:cNvSpPr>
                <a:spLocks noChangeArrowheads="1"/>
              </p:cNvSpPr>
              <p:nvPr/>
            </p:nvSpPr>
            <p:spPr bwMode="auto">
              <a:xfrm>
                <a:off x="2400" y="1824"/>
                <a:ext cx="864" cy="384"/>
              </a:xfrm>
              <a:prstGeom prst="rect">
                <a:avLst/>
              </a:prstGeom>
              <a:solidFill>
                <a:srgbClr val="FFFF00"/>
              </a:solidFill>
              <a:ln w="12700">
                <a:solidFill>
                  <a:schemeClr val="tx1"/>
                </a:solidFill>
                <a:miter lim="800000"/>
                <a:headEnd type="none" w="sm" len="sm"/>
                <a:tailEnd type="none" w="sm" len="sm"/>
              </a:ln>
              <a:effectLst/>
            </p:spPr>
            <p:txBody>
              <a:bodyPr wrap="none" anchor="ctr">
                <a:prstTxWarp prst="textNoShape">
                  <a:avLst/>
                </a:prstTxWarp>
              </a:bodyPr>
              <a:lstStyle/>
              <a:p>
                <a:pPr algn="ctr" defTabSz="762000">
                  <a:spcBef>
                    <a:spcPct val="0"/>
                  </a:spcBef>
                </a:pPr>
                <a:r>
                  <a:rPr lang="en-US" sz="1800">
                    <a:latin typeface="Times New Roman" pitchFamily="-112" charset="0"/>
                  </a:rPr>
                  <a:t>Perceived</a:t>
                </a:r>
              </a:p>
              <a:p>
                <a:pPr algn="ctr" defTabSz="762000">
                  <a:spcBef>
                    <a:spcPct val="0"/>
                  </a:spcBef>
                </a:pPr>
                <a:r>
                  <a:rPr lang="en-US" sz="1800">
                    <a:latin typeface="Times New Roman" pitchFamily="-112" charset="0"/>
                  </a:rPr>
                  <a:t>Benefits</a:t>
                </a:r>
              </a:p>
            </p:txBody>
          </p:sp>
          <p:sp>
            <p:nvSpPr>
              <p:cNvPr id="494618" name="Rectangle 26"/>
              <p:cNvSpPr>
                <a:spLocks noChangeArrowheads="1"/>
              </p:cNvSpPr>
              <p:nvPr/>
            </p:nvSpPr>
            <p:spPr bwMode="auto">
              <a:xfrm>
                <a:off x="3648" y="2352"/>
                <a:ext cx="864" cy="384"/>
              </a:xfrm>
              <a:prstGeom prst="rect">
                <a:avLst/>
              </a:prstGeom>
              <a:solidFill>
                <a:srgbClr val="FFFF00"/>
              </a:solidFill>
              <a:ln w="12700">
                <a:solidFill>
                  <a:schemeClr val="tx1"/>
                </a:solidFill>
                <a:miter lim="800000"/>
                <a:headEnd type="none" w="sm" len="sm"/>
                <a:tailEnd type="none" w="sm" len="sm"/>
              </a:ln>
              <a:effectLst/>
            </p:spPr>
            <p:txBody>
              <a:bodyPr wrap="none" anchor="ctr">
                <a:prstTxWarp prst="textNoShape">
                  <a:avLst/>
                </a:prstTxWarp>
              </a:bodyPr>
              <a:lstStyle/>
              <a:p>
                <a:pPr algn="ctr" defTabSz="762000">
                  <a:spcBef>
                    <a:spcPct val="0"/>
                  </a:spcBef>
                </a:pPr>
                <a:r>
                  <a:rPr lang="en-US" sz="1800">
                    <a:latin typeface="Times New Roman" pitchFamily="-112" charset="0"/>
                  </a:rPr>
                  <a:t>Perceived</a:t>
                </a:r>
              </a:p>
              <a:p>
                <a:pPr algn="ctr" defTabSz="762000">
                  <a:spcBef>
                    <a:spcPct val="0"/>
                  </a:spcBef>
                </a:pPr>
                <a:r>
                  <a:rPr lang="en-US" sz="1800">
                    <a:latin typeface="Times New Roman" pitchFamily="-112" charset="0"/>
                  </a:rPr>
                  <a:t>Value</a:t>
                </a:r>
              </a:p>
            </p:txBody>
          </p:sp>
          <p:sp>
            <p:nvSpPr>
              <p:cNvPr id="494619" name="Line 27"/>
              <p:cNvSpPr>
                <a:spLocks noChangeShapeType="1"/>
              </p:cNvSpPr>
              <p:nvPr/>
            </p:nvSpPr>
            <p:spPr bwMode="auto">
              <a:xfrm>
                <a:off x="960" y="2544"/>
                <a:ext cx="240" cy="0"/>
              </a:xfrm>
              <a:prstGeom prst="line">
                <a:avLst/>
              </a:prstGeom>
              <a:noFill/>
              <a:ln w="38100">
                <a:solidFill>
                  <a:schemeClr val="tx1"/>
                </a:solidFill>
                <a:round/>
                <a:headEnd type="none" w="sm" len="sm"/>
                <a:tailEnd type="triangle" w="sm" len="sm"/>
              </a:ln>
              <a:effectLst/>
            </p:spPr>
            <p:txBody>
              <a:bodyPr>
                <a:prstTxWarp prst="textNoShape">
                  <a:avLst/>
                </a:prstTxWarp>
              </a:bodyPr>
              <a:lstStyle/>
              <a:p>
                <a:endParaRPr lang="en-US"/>
              </a:p>
            </p:txBody>
          </p:sp>
          <p:sp>
            <p:nvSpPr>
              <p:cNvPr id="494620" name="Line 28"/>
              <p:cNvSpPr>
                <a:spLocks noChangeShapeType="1"/>
              </p:cNvSpPr>
              <p:nvPr/>
            </p:nvSpPr>
            <p:spPr bwMode="auto">
              <a:xfrm flipV="1">
                <a:off x="1632" y="2016"/>
                <a:ext cx="768" cy="336"/>
              </a:xfrm>
              <a:prstGeom prst="line">
                <a:avLst/>
              </a:prstGeom>
              <a:noFill/>
              <a:ln w="38100">
                <a:solidFill>
                  <a:schemeClr val="tx1"/>
                </a:solidFill>
                <a:round/>
                <a:headEnd type="none" w="sm" len="sm"/>
                <a:tailEnd type="triangle" w="sm" len="sm"/>
              </a:ln>
              <a:effectLst/>
            </p:spPr>
            <p:txBody>
              <a:bodyPr>
                <a:prstTxWarp prst="textNoShape">
                  <a:avLst/>
                </a:prstTxWarp>
              </a:bodyPr>
              <a:lstStyle/>
              <a:p>
                <a:endParaRPr lang="en-US"/>
              </a:p>
            </p:txBody>
          </p:sp>
          <p:sp>
            <p:nvSpPr>
              <p:cNvPr id="494621" name="Line 29"/>
              <p:cNvSpPr>
                <a:spLocks noChangeShapeType="1"/>
              </p:cNvSpPr>
              <p:nvPr/>
            </p:nvSpPr>
            <p:spPr bwMode="auto">
              <a:xfrm>
                <a:off x="1584" y="2736"/>
                <a:ext cx="816" cy="384"/>
              </a:xfrm>
              <a:prstGeom prst="line">
                <a:avLst/>
              </a:prstGeom>
              <a:noFill/>
              <a:ln w="38100">
                <a:solidFill>
                  <a:schemeClr val="tx1"/>
                </a:solidFill>
                <a:round/>
                <a:headEnd type="none" w="sm" len="sm"/>
                <a:tailEnd type="triangle" w="sm" len="sm"/>
              </a:ln>
              <a:effectLst/>
            </p:spPr>
            <p:txBody>
              <a:bodyPr>
                <a:prstTxWarp prst="textNoShape">
                  <a:avLst/>
                </a:prstTxWarp>
              </a:bodyPr>
              <a:lstStyle/>
              <a:p>
                <a:endParaRPr lang="en-US"/>
              </a:p>
            </p:txBody>
          </p:sp>
          <p:sp>
            <p:nvSpPr>
              <p:cNvPr id="494622" name="Line 30"/>
              <p:cNvSpPr>
                <a:spLocks noChangeShapeType="1"/>
              </p:cNvSpPr>
              <p:nvPr/>
            </p:nvSpPr>
            <p:spPr bwMode="auto">
              <a:xfrm flipV="1">
                <a:off x="3264" y="2736"/>
                <a:ext cx="864" cy="384"/>
              </a:xfrm>
              <a:prstGeom prst="line">
                <a:avLst/>
              </a:prstGeom>
              <a:noFill/>
              <a:ln w="38100">
                <a:solidFill>
                  <a:schemeClr val="tx1"/>
                </a:solidFill>
                <a:round/>
                <a:headEnd type="none" w="sm" len="sm"/>
                <a:tailEnd type="triangle" w="sm" len="sm"/>
              </a:ln>
              <a:effectLst/>
            </p:spPr>
            <p:txBody>
              <a:bodyPr>
                <a:prstTxWarp prst="textNoShape">
                  <a:avLst/>
                </a:prstTxWarp>
              </a:bodyPr>
              <a:lstStyle/>
              <a:p>
                <a:endParaRPr lang="en-US"/>
              </a:p>
            </p:txBody>
          </p:sp>
          <p:sp>
            <p:nvSpPr>
              <p:cNvPr id="494623" name="Line 31"/>
              <p:cNvSpPr>
                <a:spLocks noChangeShapeType="1"/>
              </p:cNvSpPr>
              <p:nvPr/>
            </p:nvSpPr>
            <p:spPr bwMode="auto">
              <a:xfrm>
                <a:off x="3264" y="2016"/>
                <a:ext cx="864" cy="336"/>
              </a:xfrm>
              <a:prstGeom prst="line">
                <a:avLst/>
              </a:prstGeom>
              <a:noFill/>
              <a:ln w="38100">
                <a:solidFill>
                  <a:schemeClr val="tx1"/>
                </a:solidFill>
                <a:round/>
                <a:headEnd type="none" w="sm" len="sm"/>
                <a:tailEnd type="triangle" w="sm" len="sm"/>
              </a:ln>
              <a:effectLst/>
            </p:spPr>
            <p:txBody>
              <a:bodyPr>
                <a:prstTxWarp prst="textNoShape">
                  <a:avLst/>
                </a:prstTxWarp>
              </a:bodyPr>
              <a:lstStyle/>
              <a:p>
                <a:endParaRPr lang="en-US"/>
              </a:p>
            </p:txBody>
          </p:sp>
          <p:sp>
            <p:nvSpPr>
              <p:cNvPr id="494624" name="Line 32"/>
              <p:cNvSpPr>
                <a:spLocks noChangeShapeType="1"/>
              </p:cNvSpPr>
              <p:nvPr/>
            </p:nvSpPr>
            <p:spPr bwMode="auto">
              <a:xfrm>
                <a:off x="4512" y="2544"/>
                <a:ext cx="240" cy="0"/>
              </a:xfrm>
              <a:prstGeom prst="line">
                <a:avLst/>
              </a:prstGeom>
              <a:noFill/>
              <a:ln w="38100">
                <a:solidFill>
                  <a:schemeClr val="tx1"/>
                </a:solidFill>
                <a:round/>
                <a:headEnd type="none" w="sm" len="sm"/>
                <a:tailEnd type="triangle" w="sm" len="sm"/>
              </a:ln>
              <a:effectLst/>
            </p:spPr>
            <p:txBody>
              <a:bodyPr>
                <a:prstTxWarp prst="textNoShape">
                  <a:avLst/>
                </a:prstTxWarp>
              </a:bodyPr>
              <a:lstStyle/>
              <a:p>
                <a:endParaRPr lang="en-US"/>
              </a:p>
            </p:txBody>
          </p:sp>
          <p:sp>
            <p:nvSpPr>
              <p:cNvPr id="494625" name="Text Box 33"/>
              <p:cNvSpPr txBox="1">
                <a:spLocks noChangeArrowheads="1"/>
              </p:cNvSpPr>
              <p:nvPr/>
            </p:nvSpPr>
            <p:spPr bwMode="auto">
              <a:xfrm>
                <a:off x="-93" y="3552"/>
                <a:ext cx="5928" cy="666"/>
              </a:xfrm>
              <a:prstGeom prst="rect">
                <a:avLst/>
              </a:prstGeom>
              <a:noFill/>
              <a:ln w="9525">
                <a:noFill/>
                <a:miter lim="800000"/>
                <a:headEnd type="none" w="sm" len="sm"/>
                <a:tailEnd type="none" w="sm" len="sm"/>
              </a:ln>
              <a:effectLst/>
            </p:spPr>
            <p:txBody>
              <a:bodyPr wrap="none">
                <a:prstTxWarp prst="textNoShape">
                  <a:avLst/>
                </a:prstTxWarp>
                <a:spAutoFit/>
              </a:bodyPr>
              <a:lstStyle/>
              <a:p>
                <a:pPr algn="ctr" defTabSz="762000">
                  <a:spcBef>
                    <a:spcPct val="0"/>
                  </a:spcBef>
                </a:pPr>
                <a:r>
                  <a:rPr lang="en-US" sz="2000" b="1">
                    <a:latin typeface="Times New Roman" pitchFamily="-112" charset="0"/>
                  </a:rPr>
                  <a:t>So, according to the economic perspective, consumers will purchase whenever</a:t>
                </a:r>
              </a:p>
              <a:p>
                <a:pPr algn="ctr" defTabSz="762000">
                  <a:spcBef>
                    <a:spcPct val="0"/>
                  </a:spcBef>
                </a:pPr>
                <a:r>
                  <a:rPr lang="en-US" sz="2000" b="1">
                    <a:latin typeface="Times New Roman" pitchFamily="-112" charset="0"/>
                  </a:rPr>
                  <a:t> </a:t>
                </a:r>
              </a:p>
              <a:p>
                <a:pPr algn="ctr" defTabSz="762000">
                  <a:spcBef>
                    <a:spcPct val="0"/>
                  </a:spcBef>
                </a:pPr>
                <a:r>
                  <a:rPr lang="en-US" sz="2400" b="1">
                    <a:latin typeface="Times New Roman" pitchFamily="-112" charset="0"/>
                  </a:rPr>
                  <a:t>Perceived Value &gt; 0</a:t>
                </a:r>
              </a:p>
            </p:txBody>
          </p:sp>
        </p:grpSp>
      </p:grpSp>
    </p:spTree>
  </p:cSld>
  <p:clrMapOvr>
    <a:masterClrMapping/>
  </p:clrMapOv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Date Placeholder 3"/>
          <p:cNvSpPr>
            <a:spLocks noGrp="1"/>
          </p:cNvSpPr>
          <p:nvPr>
            <p:ph type="dt" sz="half" idx="10"/>
          </p:nvPr>
        </p:nvSpPr>
        <p:spPr/>
        <p:txBody>
          <a:bodyPr/>
          <a:lstStyle/>
          <a:p>
            <a:fld id="{707F6FFC-DB0D-0E43-8644-55E7ED814033}" type="datetime4">
              <a:rPr lang="en-US"/>
              <a:pPr/>
              <a:t>August 24, 2020</a:t>
            </a:fld>
            <a:endParaRPr lang="en-US"/>
          </a:p>
        </p:txBody>
      </p:sp>
      <p:sp>
        <p:nvSpPr>
          <p:cNvPr id="26" name="Slide Number Placeholder 5"/>
          <p:cNvSpPr>
            <a:spLocks noGrp="1"/>
          </p:cNvSpPr>
          <p:nvPr>
            <p:ph type="sldNum" sz="quarter" idx="12"/>
          </p:nvPr>
        </p:nvSpPr>
        <p:spPr/>
        <p:txBody>
          <a:bodyPr/>
          <a:lstStyle/>
          <a:p>
            <a:fld id="{067F67B5-0DB2-1048-91A0-557CF921E9E3}" type="slidenum">
              <a:rPr lang="en-US"/>
              <a:pPr/>
              <a:t>115</a:t>
            </a:fld>
            <a:endParaRPr lang="en-US" dirty="0"/>
          </a:p>
        </p:txBody>
      </p:sp>
      <p:sp>
        <p:nvSpPr>
          <p:cNvPr id="495621" name="Rectangle 5"/>
          <p:cNvSpPr>
            <a:spLocks noChangeArrowheads="1"/>
          </p:cNvSpPr>
          <p:nvPr/>
        </p:nvSpPr>
        <p:spPr bwMode="auto">
          <a:xfrm>
            <a:off x="685800" y="762000"/>
            <a:ext cx="7899400" cy="457200"/>
          </a:xfrm>
          <a:prstGeom prst="rect">
            <a:avLst/>
          </a:prstGeom>
          <a:noFill/>
          <a:ln w="9525">
            <a:noFill/>
            <a:miter lim="800000"/>
            <a:headEnd/>
            <a:tailEnd/>
          </a:ln>
          <a:effectLst/>
        </p:spPr>
        <p:txBody>
          <a:bodyPr lIns="92075" tIns="46038" rIns="92075" bIns="46038">
            <a:prstTxWarp prst="textNoShape">
              <a:avLst/>
            </a:prstTxWarp>
            <a:spAutoFit/>
          </a:bodyPr>
          <a:lstStyle/>
          <a:p>
            <a:pPr algn="ctr" defTabSz="762000">
              <a:spcBef>
                <a:spcPct val="0"/>
              </a:spcBef>
            </a:pPr>
            <a:r>
              <a:rPr lang="en-US" sz="2400" b="1">
                <a:latin typeface="Times New Roman" pitchFamily="-112" charset="0"/>
              </a:rPr>
              <a:t>Price and Perceived Value: The Economic Perspective</a:t>
            </a:r>
          </a:p>
        </p:txBody>
      </p:sp>
      <p:sp>
        <p:nvSpPr>
          <p:cNvPr id="495622" name="Line 6"/>
          <p:cNvSpPr>
            <a:spLocks noChangeShapeType="1"/>
          </p:cNvSpPr>
          <p:nvPr/>
        </p:nvSpPr>
        <p:spPr bwMode="auto">
          <a:xfrm flipV="1">
            <a:off x="4486275" y="1566863"/>
            <a:ext cx="0" cy="4243387"/>
          </a:xfrm>
          <a:prstGeom prst="line">
            <a:avLst/>
          </a:prstGeom>
          <a:noFill/>
          <a:ln w="38100">
            <a:solidFill>
              <a:schemeClr val="tx1"/>
            </a:solidFill>
            <a:round/>
            <a:headEnd type="none" w="sm" len="sm"/>
            <a:tailEnd type="triangle" w="sm" len="sm"/>
          </a:ln>
          <a:effectLst/>
        </p:spPr>
        <p:txBody>
          <a:bodyPr wrap="none">
            <a:prstTxWarp prst="textNoShape">
              <a:avLst/>
            </a:prstTxWarp>
          </a:bodyPr>
          <a:lstStyle/>
          <a:p>
            <a:endParaRPr lang="en-US"/>
          </a:p>
        </p:txBody>
      </p:sp>
      <p:sp>
        <p:nvSpPr>
          <p:cNvPr id="495623" name="Line 7"/>
          <p:cNvSpPr>
            <a:spLocks noChangeShapeType="1"/>
          </p:cNvSpPr>
          <p:nvPr/>
        </p:nvSpPr>
        <p:spPr bwMode="auto">
          <a:xfrm>
            <a:off x="4200525" y="2079625"/>
            <a:ext cx="573088" cy="0"/>
          </a:xfrm>
          <a:prstGeom prst="line">
            <a:avLst/>
          </a:prstGeom>
          <a:noFill/>
          <a:ln w="9525">
            <a:solidFill>
              <a:schemeClr val="tx1"/>
            </a:solidFill>
            <a:round/>
            <a:headEnd type="none" w="sm" len="sm"/>
            <a:tailEnd type="none" w="sm" len="sm"/>
          </a:ln>
          <a:effectLst/>
        </p:spPr>
        <p:txBody>
          <a:bodyPr wrap="none">
            <a:prstTxWarp prst="textNoShape">
              <a:avLst/>
            </a:prstTxWarp>
          </a:bodyPr>
          <a:lstStyle/>
          <a:p>
            <a:endParaRPr lang="en-US"/>
          </a:p>
        </p:txBody>
      </p:sp>
      <p:sp>
        <p:nvSpPr>
          <p:cNvPr id="495624" name="Line 8"/>
          <p:cNvSpPr>
            <a:spLocks noChangeShapeType="1"/>
          </p:cNvSpPr>
          <p:nvPr/>
        </p:nvSpPr>
        <p:spPr bwMode="auto">
          <a:xfrm>
            <a:off x="4200525" y="2736850"/>
            <a:ext cx="573088" cy="0"/>
          </a:xfrm>
          <a:prstGeom prst="line">
            <a:avLst/>
          </a:prstGeom>
          <a:noFill/>
          <a:ln w="9525">
            <a:solidFill>
              <a:schemeClr val="tx1"/>
            </a:solidFill>
            <a:round/>
            <a:headEnd type="none" w="sm" len="sm"/>
            <a:tailEnd type="none" w="sm" len="sm"/>
          </a:ln>
          <a:effectLst/>
        </p:spPr>
        <p:txBody>
          <a:bodyPr wrap="none">
            <a:prstTxWarp prst="textNoShape">
              <a:avLst/>
            </a:prstTxWarp>
          </a:bodyPr>
          <a:lstStyle/>
          <a:p>
            <a:endParaRPr lang="en-US"/>
          </a:p>
        </p:txBody>
      </p:sp>
      <p:sp>
        <p:nvSpPr>
          <p:cNvPr id="495625" name="Line 9"/>
          <p:cNvSpPr>
            <a:spLocks noChangeShapeType="1"/>
          </p:cNvSpPr>
          <p:nvPr/>
        </p:nvSpPr>
        <p:spPr bwMode="auto">
          <a:xfrm flipV="1">
            <a:off x="4200525" y="5791200"/>
            <a:ext cx="600075" cy="19050"/>
          </a:xfrm>
          <a:prstGeom prst="line">
            <a:avLst/>
          </a:prstGeom>
          <a:noFill/>
          <a:ln w="9525">
            <a:solidFill>
              <a:schemeClr val="tx1"/>
            </a:solidFill>
            <a:round/>
            <a:headEnd type="none" w="sm" len="sm"/>
            <a:tailEnd type="none" w="sm" len="sm"/>
          </a:ln>
          <a:effectLst/>
        </p:spPr>
        <p:txBody>
          <a:bodyPr wrap="none">
            <a:prstTxWarp prst="textNoShape">
              <a:avLst/>
            </a:prstTxWarp>
          </a:bodyPr>
          <a:lstStyle/>
          <a:p>
            <a:endParaRPr lang="en-US"/>
          </a:p>
        </p:txBody>
      </p:sp>
      <p:sp>
        <p:nvSpPr>
          <p:cNvPr id="495626" name="Line 10"/>
          <p:cNvSpPr>
            <a:spLocks noChangeShapeType="1"/>
          </p:cNvSpPr>
          <p:nvPr/>
        </p:nvSpPr>
        <p:spPr bwMode="auto">
          <a:xfrm>
            <a:off x="4200525" y="5224463"/>
            <a:ext cx="573088" cy="0"/>
          </a:xfrm>
          <a:prstGeom prst="line">
            <a:avLst/>
          </a:prstGeom>
          <a:noFill/>
          <a:ln w="9525">
            <a:solidFill>
              <a:schemeClr val="tx1"/>
            </a:solidFill>
            <a:round/>
            <a:headEnd type="none" w="sm" len="sm"/>
            <a:tailEnd type="none" w="sm" len="sm"/>
          </a:ln>
          <a:effectLst/>
        </p:spPr>
        <p:txBody>
          <a:bodyPr wrap="none">
            <a:prstTxWarp prst="textNoShape">
              <a:avLst/>
            </a:prstTxWarp>
          </a:bodyPr>
          <a:lstStyle/>
          <a:p>
            <a:endParaRPr lang="en-US"/>
          </a:p>
        </p:txBody>
      </p:sp>
      <p:sp>
        <p:nvSpPr>
          <p:cNvPr id="495627" name="Text Box 11"/>
          <p:cNvSpPr txBox="1">
            <a:spLocks noChangeArrowheads="1"/>
          </p:cNvSpPr>
          <p:nvPr/>
        </p:nvSpPr>
        <p:spPr bwMode="auto">
          <a:xfrm>
            <a:off x="2551113" y="1784350"/>
            <a:ext cx="1676400" cy="366713"/>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Objective Value</a:t>
            </a:r>
          </a:p>
        </p:txBody>
      </p:sp>
      <p:sp>
        <p:nvSpPr>
          <p:cNvPr id="495628" name="Text Box 12"/>
          <p:cNvSpPr txBox="1">
            <a:spLocks noChangeArrowheads="1"/>
          </p:cNvSpPr>
          <p:nvPr/>
        </p:nvSpPr>
        <p:spPr bwMode="auto">
          <a:xfrm>
            <a:off x="2606675" y="2481263"/>
            <a:ext cx="1689100" cy="366712"/>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Perceived Value</a:t>
            </a:r>
          </a:p>
        </p:txBody>
      </p:sp>
      <p:sp>
        <p:nvSpPr>
          <p:cNvPr id="495629" name="Text Box 13"/>
          <p:cNvSpPr txBox="1">
            <a:spLocks noChangeArrowheads="1"/>
          </p:cNvSpPr>
          <p:nvPr/>
        </p:nvSpPr>
        <p:spPr bwMode="auto">
          <a:xfrm>
            <a:off x="1085850" y="2003425"/>
            <a:ext cx="1033463" cy="581025"/>
          </a:xfrm>
          <a:prstGeom prst="rect">
            <a:avLst/>
          </a:prstGeom>
          <a:noFill/>
          <a:ln w="9525">
            <a:noFill/>
            <a:miter lim="800000"/>
            <a:headEnd type="none" w="sm" len="sm"/>
            <a:tailEnd type="none" w="sm" len="sm"/>
          </a:ln>
          <a:effectLst/>
        </p:spPr>
        <p:txBody>
          <a:bodyPr wrap="none">
            <a:prstTxWarp prst="textNoShape">
              <a:avLst/>
            </a:prstTxWarp>
            <a:spAutoFit/>
          </a:bodyPr>
          <a:lstStyle/>
          <a:p>
            <a:pPr algn="ctr" defTabSz="762000">
              <a:spcBef>
                <a:spcPct val="0"/>
              </a:spcBef>
            </a:pPr>
            <a:r>
              <a:rPr lang="en-US" sz="1600">
                <a:latin typeface="Times New Roman" pitchFamily="-112" charset="0"/>
              </a:rPr>
              <a:t>Marketing</a:t>
            </a:r>
          </a:p>
          <a:p>
            <a:pPr algn="ctr" defTabSz="762000">
              <a:spcBef>
                <a:spcPct val="0"/>
              </a:spcBef>
            </a:pPr>
            <a:r>
              <a:rPr lang="en-US" sz="1600">
                <a:latin typeface="Times New Roman" pitchFamily="-112" charset="0"/>
              </a:rPr>
              <a:t>Efforts</a:t>
            </a:r>
          </a:p>
        </p:txBody>
      </p:sp>
      <p:sp>
        <p:nvSpPr>
          <p:cNvPr id="495630" name="Text Box 14"/>
          <p:cNvSpPr txBox="1">
            <a:spLocks noChangeArrowheads="1"/>
          </p:cNvSpPr>
          <p:nvPr/>
        </p:nvSpPr>
        <p:spPr bwMode="auto">
          <a:xfrm>
            <a:off x="1084263" y="2882900"/>
            <a:ext cx="1079500" cy="581025"/>
          </a:xfrm>
          <a:prstGeom prst="rect">
            <a:avLst/>
          </a:prstGeom>
          <a:noFill/>
          <a:ln w="9525">
            <a:noFill/>
            <a:miter lim="800000"/>
            <a:headEnd type="none" w="sm" len="sm"/>
            <a:tailEnd type="none" w="sm" len="sm"/>
          </a:ln>
          <a:effectLst/>
        </p:spPr>
        <p:txBody>
          <a:bodyPr wrap="none">
            <a:prstTxWarp prst="textNoShape">
              <a:avLst/>
            </a:prstTxWarp>
            <a:spAutoFit/>
          </a:bodyPr>
          <a:lstStyle/>
          <a:p>
            <a:pPr algn="ctr" defTabSz="762000">
              <a:spcBef>
                <a:spcPct val="0"/>
              </a:spcBef>
            </a:pPr>
            <a:r>
              <a:rPr lang="en-US" sz="1600">
                <a:latin typeface="Times New Roman" pitchFamily="-112" charset="0"/>
              </a:rPr>
              <a:t>Price of</a:t>
            </a:r>
          </a:p>
          <a:p>
            <a:pPr algn="ctr" defTabSz="762000">
              <a:spcBef>
                <a:spcPct val="0"/>
              </a:spcBef>
            </a:pPr>
            <a:r>
              <a:rPr lang="en-US" sz="1600">
                <a:latin typeface="Times New Roman" pitchFamily="-112" charset="0"/>
              </a:rPr>
              <a:t>Substitutes</a:t>
            </a:r>
          </a:p>
        </p:txBody>
      </p:sp>
      <p:sp>
        <p:nvSpPr>
          <p:cNvPr id="495631" name="Line 15"/>
          <p:cNvSpPr>
            <a:spLocks noChangeShapeType="1"/>
          </p:cNvSpPr>
          <p:nvPr/>
        </p:nvSpPr>
        <p:spPr bwMode="auto">
          <a:xfrm>
            <a:off x="1976438" y="2371725"/>
            <a:ext cx="574675" cy="292100"/>
          </a:xfrm>
          <a:prstGeom prst="line">
            <a:avLst/>
          </a:prstGeom>
          <a:noFill/>
          <a:ln w="28575">
            <a:solidFill>
              <a:schemeClr val="tx1"/>
            </a:solidFill>
            <a:round/>
            <a:headEnd type="none" w="sm" len="sm"/>
            <a:tailEnd type="triangle" w="sm" len="sm"/>
          </a:ln>
          <a:effectLst/>
        </p:spPr>
        <p:txBody>
          <a:bodyPr wrap="none">
            <a:prstTxWarp prst="textNoShape">
              <a:avLst/>
            </a:prstTxWarp>
          </a:bodyPr>
          <a:lstStyle/>
          <a:p>
            <a:endParaRPr lang="en-US"/>
          </a:p>
        </p:txBody>
      </p:sp>
      <p:sp>
        <p:nvSpPr>
          <p:cNvPr id="495632" name="Line 16"/>
          <p:cNvSpPr>
            <a:spLocks noChangeShapeType="1"/>
          </p:cNvSpPr>
          <p:nvPr/>
        </p:nvSpPr>
        <p:spPr bwMode="auto">
          <a:xfrm flipV="1">
            <a:off x="2047875" y="2736850"/>
            <a:ext cx="503238" cy="366713"/>
          </a:xfrm>
          <a:prstGeom prst="line">
            <a:avLst/>
          </a:prstGeom>
          <a:noFill/>
          <a:ln w="28575">
            <a:solidFill>
              <a:schemeClr val="tx1"/>
            </a:solidFill>
            <a:round/>
            <a:headEnd type="none" w="sm" len="sm"/>
            <a:tailEnd type="triangle" w="sm" len="sm"/>
          </a:ln>
          <a:effectLst/>
        </p:spPr>
        <p:txBody>
          <a:bodyPr wrap="none">
            <a:prstTxWarp prst="textNoShape">
              <a:avLst/>
            </a:prstTxWarp>
          </a:bodyPr>
          <a:lstStyle/>
          <a:p>
            <a:endParaRPr lang="en-US"/>
          </a:p>
        </p:txBody>
      </p:sp>
      <p:sp>
        <p:nvSpPr>
          <p:cNvPr id="495633" name="Text Box 17"/>
          <p:cNvSpPr txBox="1">
            <a:spLocks noChangeArrowheads="1"/>
          </p:cNvSpPr>
          <p:nvPr/>
        </p:nvSpPr>
        <p:spPr bwMode="auto">
          <a:xfrm>
            <a:off x="2263775" y="4932363"/>
            <a:ext cx="1981200" cy="366712"/>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Cost of Goods Sold</a:t>
            </a:r>
          </a:p>
        </p:txBody>
      </p:sp>
      <p:sp>
        <p:nvSpPr>
          <p:cNvPr id="495634" name="Text Box 18"/>
          <p:cNvSpPr txBox="1">
            <a:spLocks noChangeArrowheads="1"/>
          </p:cNvSpPr>
          <p:nvPr/>
        </p:nvSpPr>
        <p:spPr bwMode="auto">
          <a:xfrm>
            <a:off x="3697288" y="5591175"/>
            <a:ext cx="412750" cy="365125"/>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$0</a:t>
            </a:r>
          </a:p>
        </p:txBody>
      </p:sp>
      <p:sp>
        <p:nvSpPr>
          <p:cNvPr id="495635" name="AutoShape 19"/>
          <p:cNvSpPr>
            <a:spLocks/>
          </p:cNvSpPr>
          <p:nvPr/>
        </p:nvSpPr>
        <p:spPr bwMode="auto">
          <a:xfrm>
            <a:off x="4987925" y="2736850"/>
            <a:ext cx="287338" cy="950913"/>
          </a:xfrm>
          <a:prstGeom prst="rightBrace">
            <a:avLst>
              <a:gd name="adj1" fmla="val 27578"/>
              <a:gd name="adj2" fmla="val 50000"/>
            </a:avLst>
          </a:prstGeom>
          <a:noFill/>
          <a:ln w="9525">
            <a:solidFill>
              <a:schemeClr val="tx1"/>
            </a:solidFill>
            <a:round/>
            <a:headEnd type="none" w="sm" len="sm"/>
            <a:tailEnd type="none" w="sm" len="sm"/>
          </a:ln>
          <a:effectLst/>
        </p:spPr>
        <p:txBody>
          <a:bodyPr wrap="none" anchor="ctr">
            <a:prstTxWarp prst="textNoShape">
              <a:avLst/>
            </a:prstTxWarp>
          </a:bodyPr>
          <a:lstStyle/>
          <a:p>
            <a:endParaRPr lang="en-US"/>
          </a:p>
        </p:txBody>
      </p:sp>
      <p:sp>
        <p:nvSpPr>
          <p:cNvPr id="495636" name="AutoShape 20"/>
          <p:cNvSpPr>
            <a:spLocks/>
          </p:cNvSpPr>
          <p:nvPr/>
        </p:nvSpPr>
        <p:spPr bwMode="auto">
          <a:xfrm>
            <a:off x="4987925" y="3760788"/>
            <a:ext cx="287338" cy="1463675"/>
          </a:xfrm>
          <a:prstGeom prst="rightBrace">
            <a:avLst>
              <a:gd name="adj1" fmla="val 42449"/>
              <a:gd name="adj2" fmla="val 50000"/>
            </a:avLst>
          </a:prstGeom>
          <a:noFill/>
          <a:ln w="9525">
            <a:solidFill>
              <a:schemeClr val="tx1"/>
            </a:solidFill>
            <a:round/>
            <a:headEnd type="none" w="sm" len="sm"/>
            <a:tailEnd type="none" w="sm" len="sm"/>
          </a:ln>
          <a:effectLst/>
        </p:spPr>
        <p:txBody>
          <a:bodyPr wrap="none" anchor="ctr">
            <a:prstTxWarp prst="textNoShape">
              <a:avLst/>
            </a:prstTxWarp>
          </a:bodyPr>
          <a:lstStyle/>
          <a:p>
            <a:endParaRPr lang="en-US"/>
          </a:p>
        </p:txBody>
      </p:sp>
      <p:sp>
        <p:nvSpPr>
          <p:cNvPr id="495637" name="Text Box 21"/>
          <p:cNvSpPr txBox="1">
            <a:spLocks noChangeArrowheads="1"/>
          </p:cNvSpPr>
          <p:nvPr/>
        </p:nvSpPr>
        <p:spPr bwMode="auto">
          <a:xfrm>
            <a:off x="5491163" y="2882900"/>
            <a:ext cx="3314700" cy="642938"/>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Consumer’s Incentive to Purchase</a:t>
            </a:r>
          </a:p>
          <a:p>
            <a:pPr defTabSz="762000">
              <a:spcBef>
                <a:spcPct val="0"/>
              </a:spcBef>
            </a:pPr>
            <a:r>
              <a:rPr lang="en-US" sz="1800">
                <a:latin typeface="Times New Roman" pitchFamily="-112" charset="0"/>
              </a:rPr>
              <a:t>= [Perceived Value – Price]</a:t>
            </a:r>
          </a:p>
        </p:txBody>
      </p:sp>
      <p:sp>
        <p:nvSpPr>
          <p:cNvPr id="495638" name="Text Box 22"/>
          <p:cNvSpPr txBox="1">
            <a:spLocks noChangeArrowheads="1"/>
          </p:cNvSpPr>
          <p:nvPr/>
        </p:nvSpPr>
        <p:spPr bwMode="auto">
          <a:xfrm>
            <a:off x="5562600" y="4200525"/>
            <a:ext cx="2349500" cy="641350"/>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Firm’s Incentive to Sell</a:t>
            </a:r>
          </a:p>
          <a:p>
            <a:pPr defTabSz="762000">
              <a:spcBef>
                <a:spcPct val="0"/>
              </a:spcBef>
            </a:pPr>
            <a:r>
              <a:rPr lang="en-US" sz="1800">
                <a:latin typeface="Times New Roman" pitchFamily="-112" charset="0"/>
              </a:rPr>
              <a:t>= [Price – COGS]</a:t>
            </a:r>
          </a:p>
        </p:txBody>
      </p:sp>
      <p:sp>
        <p:nvSpPr>
          <p:cNvPr id="495639" name="Text Box 23"/>
          <p:cNvSpPr txBox="1">
            <a:spLocks noChangeArrowheads="1"/>
          </p:cNvSpPr>
          <p:nvPr/>
        </p:nvSpPr>
        <p:spPr bwMode="auto">
          <a:xfrm>
            <a:off x="2263775" y="3468688"/>
            <a:ext cx="1422400" cy="368300"/>
          </a:xfrm>
          <a:prstGeom prst="rect">
            <a:avLst/>
          </a:prstGeom>
          <a:noFill/>
          <a:ln w="9525">
            <a:noFill/>
            <a:miter lim="800000"/>
            <a:headEnd type="none" w="sm" len="sm"/>
            <a:tailEnd type="none" w="sm" len="sm"/>
          </a:ln>
          <a:effectLst/>
        </p:spPr>
        <p:txBody>
          <a:bodyPr wrap="none">
            <a:prstTxWarp prst="textNoShape">
              <a:avLst/>
            </a:prstTxWarp>
            <a:spAutoFit/>
          </a:bodyPr>
          <a:lstStyle/>
          <a:p>
            <a:pPr defTabSz="762000">
              <a:spcBef>
                <a:spcPct val="0"/>
              </a:spcBef>
            </a:pPr>
            <a:r>
              <a:rPr lang="en-US" sz="1800">
                <a:latin typeface="Times New Roman" pitchFamily="-112" charset="0"/>
              </a:rPr>
              <a:t>Product Price</a:t>
            </a:r>
          </a:p>
        </p:txBody>
      </p:sp>
      <p:sp>
        <p:nvSpPr>
          <p:cNvPr id="495640" name="Line 24"/>
          <p:cNvSpPr>
            <a:spLocks noChangeShapeType="1"/>
          </p:cNvSpPr>
          <p:nvPr/>
        </p:nvSpPr>
        <p:spPr bwMode="auto">
          <a:xfrm>
            <a:off x="3625850" y="3687763"/>
            <a:ext cx="788988" cy="0"/>
          </a:xfrm>
          <a:prstGeom prst="line">
            <a:avLst/>
          </a:prstGeom>
          <a:noFill/>
          <a:ln w="38100">
            <a:solidFill>
              <a:schemeClr val="tx1"/>
            </a:solidFill>
            <a:round/>
            <a:headEnd type="none" w="sm" len="sm"/>
            <a:tailEnd type="triangle" w="med" len="med"/>
          </a:ln>
          <a:effectLst/>
        </p:spPr>
        <p:txBody>
          <a:bodyPr wrap="none">
            <a:prstTxWarp prst="textNoShape">
              <a:avLst/>
            </a:prstTxWarp>
          </a:bodyPr>
          <a:lstStyle/>
          <a:p>
            <a:endParaRPr lang="en-US"/>
          </a:p>
        </p:txBody>
      </p:sp>
      <p:sp>
        <p:nvSpPr>
          <p:cNvPr id="495641" name="Text Box 25"/>
          <p:cNvSpPr txBox="1">
            <a:spLocks noChangeArrowheads="1"/>
          </p:cNvSpPr>
          <p:nvPr/>
        </p:nvSpPr>
        <p:spPr bwMode="auto">
          <a:xfrm>
            <a:off x="5334000" y="5486400"/>
            <a:ext cx="3048000" cy="304800"/>
          </a:xfrm>
          <a:prstGeom prst="rect">
            <a:avLst/>
          </a:prstGeom>
          <a:noFill/>
          <a:ln w="9525">
            <a:noFill/>
            <a:miter lim="800000"/>
            <a:headEnd/>
            <a:tailEnd/>
          </a:ln>
          <a:effectLst/>
        </p:spPr>
        <p:txBody>
          <a:bodyPr>
            <a:prstTxWarp prst="textNoShape">
              <a:avLst/>
            </a:prstTxWarp>
            <a:spAutoFit/>
          </a:bodyPr>
          <a:lstStyle/>
          <a:p>
            <a:endParaRPr lang="en-US"/>
          </a:p>
        </p:txBody>
      </p:sp>
      <p:sp>
        <p:nvSpPr>
          <p:cNvPr id="495642" name="Text Box 26"/>
          <p:cNvSpPr txBox="1">
            <a:spLocks noChangeArrowheads="1"/>
          </p:cNvSpPr>
          <p:nvPr/>
        </p:nvSpPr>
        <p:spPr bwMode="auto">
          <a:xfrm>
            <a:off x="5410200" y="5483225"/>
            <a:ext cx="3962400" cy="523220"/>
          </a:xfrm>
          <a:prstGeom prst="rect">
            <a:avLst/>
          </a:prstGeom>
          <a:noFill/>
          <a:ln w="9525">
            <a:noFill/>
            <a:miter lim="800000"/>
            <a:headEnd/>
            <a:tailEnd/>
          </a:ln>
          <a:effectLst/>
        </p:spPr>
        <p:txBody>
          <a:bodyPr wrap="square">
            <a:prstTxWarp prst="textNoShape">
              <a:avLst/>
            </a:prstTxWarp>
            <a:spAutoFit/>
          </a:bodyPr>
          <a:lstStyle/>
          <a:p>
            <a:r>
              <a:rPr lang="en-US" sz="1400" b="1" dirty="0"/>
              <a:t>Cost of : Raw Material, R&amp;D, </a:t>
            </a:r>
            <a:r>
              <a:rPr lang="en-US" sz="1400" b="1" dirty="0" err="1"/>
              <a:t>Labour</a:t>
            </a:r>
            <a:r>
              <a:rPr lang="en-US" sz="1400" b="1" dirty="0"/>
              <a:t> Cost, Packaging, Overhead  </a:t>
            </a:r>
          </a:p>
        </p:txBody>
      </p:sp>
      <p:sp>
        <p:nvSpPr>
          <p:cNvPr id="495643" name="Line 27"/>
          <p:cNvSpPr>
            <a:spLocks noChangeShapeType="1"/>
          </p:cNvSpPr>
          <p:nvPr/>
        </p:nvSpPr>
        <p:spPr bwMode="auto">
          <a:xfrm flipH="1">
            <a:off x="4953000" y="5791200"/>
            <a:ext cx="533400" cy="0"/>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56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56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56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495631"/>
                                        </p:tgtEl>
                                        <p:attrNameLst>
                                          <p:attrName>style.visibility</p:attrName>
                                        </p:attrNameLst>
                                      </p:cBhvr>
                                      <p:to>
                                        <p:strVal val="visible"/>
                                      </p:to>
                                    </p:set>
                                    <p:animEffect transition="in" filter="wipe(left)">
                                      <p:cBhvr>
                                        <p:cTn id="19" dur="500"/>
                                        <p:tgtEl>
                                          <p:spTgt spid="495631"/>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49563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95632"/>
                                        </p:tgtEl>
                                        <p:attrNameLst>
                                          <p:attrName>style.visibility</p:attrName>
                                        </p:attrNameLst>
                                      </p:cBhvr>
                                      <p:to>
                                        <p:strVal val="visible"/>
                                      </p:to>
                                    </p:set>
                                    <p:animEffect transition="in" filter="wipe(left)">
                                      <p:cBhvr>
                                        <p:cTn id="28" dur="500"/>
                                        <p:tgtEl>
                                          <p:spTgt spid="495632"/>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49563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49563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495635"/>
                                        </p:tgtEl>
                                        <p:attrNameLst>
                                          <p:attrName>style.visibility</p:attrName>
                                        </p:attrNameLst>
                                      </p:cBhvr>
                                      <p:to>
                                        <p:strVal val="visible"/>
                                      </p:to>
                                    </p:set>
                                    <p:animEffect transition="in" filter="wipe(up)">
                                      <p:cBhvr>
                                        <p:cTn id="41" dur="500"/>
                                        <p:tgtEl>
                                          <p:spTgt spid="495635"/>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499"/>
                                          </p:stCondLst>
                                        </p:cTn>
                                        <p:tgtEl>
                                          <p:spTgt spid="495637"/>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495636"/>
                                        </p:tgtEl>
                                        <p:attrNameLst>
                                          <p:attrName>style.visibility</p:attrName>
                                        </p:attrNameLst>
                                      </p:cBhvr>
                                      <p:to>
                                        <p:strVal val="visible"/>
                                      </p:to>
                                    </p:set>
                                    <p:animEffect transition="in" filter="wipe(down)">
                                      <p:cBhvr>
                                        <p:cTn id="50" dur="500"/>
                                        <p:tgtEl>
                                          <p:spTgt spid="495636"/>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49563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499"/>
                                          </p:stCondLst>
                                        </p:cTn>
                                        <p:tgtEl>
                                          <p:spTgt spid="49563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95640"/>
                                        </p:tgtEl>
                                        <p:attrNameLst>
                                          <p:attrName>style.visibility</p:attrName>
                                        </p:attrNameLst>
                                      </p:cBhvr>
                                      <p:to>
                                        <p:strVal val="visible"/>
                                      </p:to>
                                    </p:set>
                                    <p:animEffect transition="in" filter="wipe(left)">
                                      <p:cBhvr>
                                        <p:cTn id="63" dur="500"/>
                                        <p:tgtEl>
                                          <p:spTgt spid="495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27" grpId="0" autoUpdateAnimBg="0"/>
      <p:bldP spid="495628" grpId="0" autoUpdateAnimBg="0"/>
      <p:bldP spid="495629" grpId="0" autoUpdateAnimBg="0"/>
      <p:bldP spid="495630" grpId="0" autoUpdateAnimBg="0"/>
      <p:bldP spid="495631" grpId="0" animBg="1"/>
      <p:bldP spid="495632" grpId="0" animBg="1"/>
      <p:bldP spid="495633" grpId="0" autoUpdateAnimBg="0"/>
      <p:bldP spid="495634" grpId="0" autoUpdateAnimBg="0"/>
      <p:bldP spid="495635" grpId="0" animBg="1"/>
      <p:bldP spid="495636" grpId="0" animBg="1"/>
      <p:bldP spid="495637" grpId="0" autoUpdateAnimBg="0"/>
      <p:bldP spid="495638" grpId="0" autoUpdateAnimBg="0"/>
      <p:bldP spid="495639" grpId="0" autoUpdateAnimBg="0"/>
      <p:bldP spid="495640" grpId="0" animBg="1"/>
    </p:bldLst>
  </p:timing>
</p:sld>
</file>

<file path=ppt/slides/slide1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 name="Date Placeholder 3"/>
          <p:cNvSpPr>
            <a:spLocks noGrp="1"/>
          </p:cNvSpPr>
          <p:nvPr>
            <p:ph type="dt" sz="half" idx="10"/>
          </p:nvPr>
        </p:nvSpPr>
        <p:spPr/>
        <p:txBody>
          <a:bodyPr/>
          <a:lstStyle/>
          <a:p>
            <a:fld id="{564F5286-2FA2-424B-A9A9-2EED544C14CB}" type="datetime4">
              <a:rPr lang="en-US"/>
              <a:pPr/>
              <a:t>August 24, 2020</a:t>
            </a:fld>
            <a:endParaRPr lang="en-US"/>
          </a:p>
        </p:txBody>
      </p:sp>
      <p:sp>
        <p:nvSpPr>
          <p:cNvPr id="26" name="Slide Number Placeholder 5"/>
          <p:cNvSpPr>
            <a:spLocks noGrp="1"/>
          </p:cNvSpPr>
          <p:nvPr>
            <p:ph type="sldNum" sz="quarter" idx="12"/>
          </p:nvPr>
        </p:nvSpPr>
        <p:spPr/>
        <p:txBody>
          <a:bodyPr/>
          <a:lstStyle/>
          <a:p>
            <a:fld id="{477EC6DD-21F9-4447-8251-12DEC4567211}" type="slidenum">
              <a:rPr lang="en-US"/>
              <a:pPr/>
              <a:t>116</a:t>
            </a:fld>
            <a:endParaRPr lang="en-US"/>
          </a:p>
        </p:txBody>
      </p:sp>
      <p:grpSp>
        <p:nvGrpSpPr>
          <p:cNvPr id="2" name="Group 4"/>
          <p:cNvGrpSpPr>
            <a:grpSpLocks/>
          </p:cNvGrpSpPr>
          <p:nvPr/>
        </p:nvGrpSpPr>
        <p:grpSpPr bwMode="auto">
          <a:xfrm>
            <a:off x="381000" y="990600"/>
            <a:ext cx="7924800" cy="4724400"/>
            <a:chOff x="147" y="1012"/>
            <a:chExt cx="4697" cy="3260"/>
          </a:xfrm>
        </p:grpSpPr>
        <p:sp>
          <p:nvSpPr>
            <p:cNvPr id="496645" name="Rectangle 5"/>
            <p:cNvSpPr>
              <a:spLocks noChangeArrowheads="1"/>
            </p:cNvSpPr>
            <p:nvPr/>
          </p:nvSpPr>
          <p:spPr bwMode="auto">
            <a:xfrm>
              <a:off x="1968" y="3936"/>
              <a:ext cx="1824" cy="288"/>
            </a:xfrm>
            <a:prstGeom prst="rect">
              <a:avLst/>
            </a:prstGeom>
            <a:noFill/>
            <a:ln w="12700">
              <a:noFill/>
              <a:miter lim="800000"/>
              <a:headEnd/>
              <a:tailEnd/>
            </a:ln>
            <a:effectLst/>
          </p:spPr>
          <p:txBody>
            <a:bodyPr wrap="none" anchor="ctr">
              <a:prstTxWarp prst="textNoShape">
                <a:avLst/>
              </a:prstTxWarp>
            </a:bodyPr>
            <a:lstStyle/>
            <a:p>
              <a:endParaRPr lang="en-US">
                <a:solidFill>
                  <a:srgbClr val="000090"/>
                </a:solidFill>
              </a:endParaRPr>
            </a:p>
          </p:txBody>
        </p:sp>
        <p:sp>
          <p:nvSpPr>
            <p:cNvPr id="496646" name="Rectangle 6"/>
            <p:cNvSpPr>
              <a:spLocks noChangeArrowheads="1"/>
            </p:cNvSpPr>
            <p:nvPr/>
          </p:nvSpPr>
          <p:spPr bwMode="auto">
            <a:xfrm>
              <a:off x="1968" y="3936"/>
              <a:ext cx="1824" cy="288"/>
            </a:xfrm>
            <a:prstGeom prst="rect">
              <a:avLst/>
            </a:prstGeom>
            <a:noFill/>
            <a:ln w="12700">
              <a:noFill/>
              <a:miter lim="800000"/>
              <a:headEnd/>
              <a:tailEnd/>
            </a:ln>
            <a:effectLst/>
          </p:spPr>
          <p:txBody>
            <a:bodyPr wrap="none" anchor="ctr">
              <a:prstTxWarp prst="textNoShape">
                <a:avLst/>
              </a:prstTxWarp>
            </a:bodyPr>
            <a:lstStyle/>
            <a:p>
              <a:endParaRPr lang="en-US">
                <a:solidFill>
                  <a:srgbClr val="000090"/>
                </a:solidFill>
              </a:endParaRPr>
            </a:p>
          </p:txBody>
        </p:sp>
        <p:sp>
          <p:nvSpPr>
            <p:cNvPr id="496647" name="Rectangle 7"/>
            <p:cNvSpPr>
              <a:spLocks noChangeArrowheads="1"/>
            </p:cNvSpPr>
            <p:nvPr/>
          </p:nvSpPr>
          <p:spPr bwMode="auto">
            <a:xfrm>
              <a:off x="1968" y="3936"/>
              <a:ext cx="1824" cy="288"/>
            </a:xfrm>
            <a:prstGeom prst="rect">
              <a:avLst/>
            </a:prstGeom>
            <a:noFill/>
            <a:ln w="12700">
              <a:noFill/>
              <a:miter lim="800000"/>
              <a:headEnd/>
              <a:tailEnd/>
            </a:ln>
            <a:effectLst/>
          </p:spPr>
          <p:txBody>
            <a:bodyPr wrap="none" anchor="ctr">
              <a:prstTxWarp prst="textNoShape">
                <a:avLst/>
              </a:prstTxWarp>
            </a:bodyPr>
            <a:lstStyle/>
            <a:p>
              <a:endParaRPr lang="en-US">
                <a:solidFill>
                  <a:srgbClr val="000090"/>
                </a:solidFill>
              </a:endParaRPr>
            </a:p>
          </p:txBody>
        </p:sp>
        <p:sp>
          <p:nvSpPr>
            <p:cNvPr id="496648" name="Rectangle 8"/>
            <p:cNvSpPr>
              <a:spLocks noChangeArrowheads="1"/>
            </p:cNvSpPr>
            <p:nvPr/>
          </p:nvSpPr>
          <p:spPr bwMode="auto">
            <a:xfrm>
              <a:off x="148" y="1012"/>
              <a:ext cx="2488" cy="424"/>
            </a:xfrm>
            <a:prstGeom prst="rect">
              <a:avLst/>
            </a:prstGeom>
            <a:solidFill>
              <a:srgbClr val="FAFD00"/>
            </a:solidFill>
            <a:ln w="12700">
              <a:solidFill>
                <a:schemeClr val="bg2"/>
              </a:solidFill>
              <a:miter lim="800000"/>
              <a:headEnd/>
              <a:tailEnd/>
            </a:ln>
            <a:effectLst/>
          </p:spPr>
          <p:txBody>
            <a:bodyPr wrap="none" lIns="90488" tIns="44450" rIns="90488" bIns="44450" anchor="ctr">
              <a:prstTxWarp prst="textNoShape">
                <a:avLst/>
              </a:prstTxWarp>
            </a:bodyPr>
            <a:lstStyle/>
            <a:p>
              <a:pPr>
                <a:lnSpc>
                  <a:spcPct val="75000"/>
                </a:lnSpc>
                <a:spcBef>
                  <a:spcPct val="0"/>
                </a:spcBef>
                <a:tabLst>
                  <a:tab pos="455613" algn="l"/>
                </a:tabLst>
              </a:pPr>
              <a:r>
                <a:rPr lang="en-US" sz="2000" b="1">
                  <a:solidFill>
                    <a:srgbClr val="000090"/>
                  </a:solidFill>
                  <a:latin typeface="Arial" pitchFamily="-112" charset="0"/>
                </a:rPr>
                <a:t>1.	Selecting the pricing</a:t>
              </a:r>
            </a:p>
            <a:p>
              <a:pPr>
                <a:lnSpc>
                  <a:spcPct val="75000"/>
                </a:lnSpc>
                <a:spcBef>
                  <a:spcPct val="0"/>
                </a:spcBef>
                <a:tabLst>
                  <a:tab pos="455613" algn="l"/>
                </a:tabLst>
              </a:pPr>
              <a:r>
                <a:rPr lang="en-US" sz="2000" b="1">
                  <a:solidFill>
                    <a:srgbClr val="000090"/>
                  </a:solidFill>
                  <a:latin typeface="Arial" pitchFamily="-112" charset="0"/>
                </a:rPr>
                <a:t>	objective</a:t>
              </a:r>
            </a:p>
          </p:txBody>
        </p:sp>
        <p:grpSp>
          <p:nvGrpSpPr>
            <p:cNvPr id="3" name="Group 9"/>
            <p:cNvGrpSpPr>
              <a:grpSpLocks/>
            </p:cNvGrpSpPr>
            <p:nvPr/>
          </p:nvGrpSpPr>
          <p:grpSpPr bwMode="auto">
            <a:xfrm>
              <a:off x="147" y="1580"/>
              <a:ext cx="2969" cy="436"/>
              <a:chOff x="147" y="1580"/>
              <a:chExt cx="2969" cy="436"/>
            </a:xfrm>
          </p:grpSpPr>
          <p:sp>
            <p:nvSpPr>
              <p:cNvPr id="496650" name="Rectangle 10"/>
              <p:cNvSpPr>
                <a:spLocks noChangeArrowheads="1"/>
              </p:cNvSpPr>
              <p:nvPr/>
            </p:nvSpPr>
            <p:spPr bwMode="auto">
              <a:xfrm>
                <a:off x="532" y="1588"/>
                <a:ext cx="2584" cy="424"/>
              </a:xfrm>
              <a:prstGeom prst="rect">
                <a:avLst/>
              </a:prstGeom>
              <a:solidFill>
                <a:srgbClr val="06FFFA"/>
              </a:solidFill>
              <a:ln w="12700">
                <a:solidFill>
                  <a:schemeClr val="bg2"/>
                </a:solidFill>
                <a:miter lim="800000"/>
                <a:headEnd/>
                <a:tailEnd/>
              </a:ln>
              <a:effectLst/>
            </p:spPr>
            <p:txBody>
              <a:bodyPr wrap="none" lIns="90488" tIns="44450" rIns="90488" bIns="44450" anchor="ctr">
                <a:prstTxWarp prst="textNoShape">
                  <a:avLst/>
                </a:prstTxWarp>
              </a:bodyPr>
              <a:lstStyle/>
              <a:p>
                <a:pPr>
                  <a:lnSpc>
                    <a:spcPct val="75000"/>
                  </a:lnSpc>
                  <a:spcBef>
                    <a:spcPct val="0"/>
                  </a:spcBef>
                </a:pPr>
                <a:r>
                  <a:rPr lang="en-US" sz="2000" b="1">
                    <a:solidFill>
                      <a:srgbClr val="000090"/>
                    </a:solidFill>
                    <a:latin typeface="Arial" pitchFamily="-112" charset="0"/>
                  </a:rPr>
                  <a:t>2. Determining demand</a:t>
                </a:r>
              </a:p>
            </p:txBody>
          </p:sp>
          <p:graphicFrame>
            <p:nvGraphicFramePr>
              <p:cNvPr id="496651" name="Object 11">
                <a:hlinkClick r:id="" action="ppaction://ole?verb=0"/>
              </p:cNvPr>
              <p:cNvGraphicFramePr>
                <a:graphicFrameLocks/>
              </p:cNvGraphicFramePr>
              <p:nvPr/>
            </p:nvGraphicFramePr>
            <p:xfrm>
              <a:off x="147" y="1580"/>
              <a:ext cx="381" cy="436"/>
            </p:xfrm>
            <a:graphic>
              <a:graphicData uri="http://schemas.openxmlformats.org/presentationml/2006/ole">
                <mc:AlternateContent xmlns:mc="http://schemas.openxmlformats.org/markup-compatibility/2006">
                  <mc:Choice xmlns:v="urn:schemas-microsoft-com:vml" Requires="v">
                    <p:oleObj spid="_x0000_s150535" name="ClipArt" r:id="rId3" imgW="5473440" imgH="3897000" progId="MS_ClipArt_Gallery.2">
                      <p:embed/>
                    </p:oleObj>
                  </mc:Choice>
                  <mc:Fallback>
                    <p:oleObj name="ClipArt" r:id="rId3" imgW="5473440" imgH="3897000" progId="MS_ClipArt_Gallery.2">
                      <p:embed/>
                      <p:pic>
                        <p:nvPicPr>
                          <p:cNvPr id="0" name="Picture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 y="1580"/>
                            <a:ext cx="381" cy="4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4" name="Group 12"/>
            <p:cNvGrpSpPr>
              <a:grpSpLocks/>
            </p:cNvGrpSpPr>
            <p:nvPr/>
          </p:nvGrpSpPr>
          <p:grpSpPr bwMode="auto">
            <a:xfrm>
              <a:off x="531" y="2160"/>
              <a:ext cx="3017" cy="436"/>
              <a:chOff x="531" y="2160"/>
              <a:chExt cx="3017" cy="436"/>
            </a:xfrm>
          </p:grpSpPr>
          <p:sp>
            <p:nvSpPr>
              <p:cNvPr id="496653" name="Rectangle 13"/>
              <p:cNvSpPr>
                <a:spLocks noChangeArrowheads="1"/>
              </p:cNvSpPr>
              <p:nvPr/>
            </p:nvSpPr>
            <p:spPr bwMode="auto">
              <a:xfrm>
                <a:off x="916" y="2164"/>
                <a:ext cx="2632" cy="424"/>
              </a:xfrm>
              <a:prstGeom prst="rect">
                <a:avLst/>
              </a:prstGeom>
              <a:solidFill>
                <a:srgbClr val="00FF00"/>
              </a:solidFill>
              <a:ln w="12700">
                <a:solidFill>
                  <a:schemeClr val="bg2"/>
                </a:solidFill>
                <a:miter lim="800000"/>
                <a:headEnd/>
                <a:tailEnd/>
              </a:ln>
              <a:effectLst/>
            </p:spPr>
            <p:txBody>
              <a:bodyPr wrap="none" lIns="90488" tIns="44450" rIns="90488" bIns="44450" anchor="ctr">
                <a:prstTxWarp prst="textNoShape">
                  <a:avLst/>
                </a:prstTxWarp>
              </a:bodyPr>
              <a:lstStyle/>
              <a:p>
                <a:pPr>
                  <a:lnSpc>
                    <a:spcPct val="75000"/>
                  </a:lnSpc>
                  <a:spcBef>
                    <a:spcPct val="0"/>
                  </a:spcBef>
                </a:pPr>
                <a:r>
                  <a:rPr lang="en-US" sz="2000" b="1">
                    <a:solidFill>
                      <a:srgbClr val="000090"/>
                    </a:solidFill>
                    <a:latin typeface="Arial" pitchFamily="-112" charset="0"/>
                  </a:rPr>
                  <a:t>3. Estimating costs</a:t>
                </a:r>
              </a:p>
            </p:txBody>
          </p:sp>
          <p:graphicFrame>
            <p:nvGraphicFramePr>
              <p:cNvPr id="496654" name="Object 14">
                <a:hlinkClick r:id="" action="ppaction://ole?verb=0"/>
              </p:cNvPr>
              <p:cNvGraphicFramePr>
                <a:graphicFrameLocks/>
              </p:cNvGraphicFramePr>
              <p:nvPr/>
            </p:nvGraphicFramePr>
            <p:xfrm>
              <a:off x="531" y="2160"/>
              <a:ext cx="381" cy="436"/>
            </p:xfrm>
            <a:graphic>
              <a:graphicData uri="http://schemas.openxmlformats.org/presentationml/2006/ole">
                <mc:AlternateContent xmlns:mc="http://schemas.openxmlformats.org/markup-compatibility/2006">
                  <mc:Choice xmlns:v="urn:schemas-microsoft-com:vml" Requires="v">
                    <p:oleObj spid="_x0000_s150536" name="ClipArt" r:id="rId5" imgW="5473440" imgH="3897000" progId="MS_ClipArt_Gallery.2">
                      <p:embed/>
                    </p:oleObj>
                  </mc:Choice>
                  <mc:Fallback>
                    <p:oleObj name="ClipArt" r:id="rId5" imgW="5473440" imgH="3897000" progId="MS_ClipArt_Gallery.2">
                      <p:embed/>
                      <p:pic>
                        <p:nvPicPr>
                          <p:cNvPr id="0" name="Picture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 y="2160"/>
                            <a:ext cx="381" cy="4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5" name="Group 15"/>
            <p:cNvGrpSpPr>
              <a:grpSpLocks/>
            </p:cNvGrpSpPr>
            <p:nvPr/>
          </p:nvGrpSpPr>
          <p:grpSpPr bwMode="auto">
            <a:xfrm>
              <a:off x="915" y="2732"/>
              <a:ext cx="3113" cy="436"/>
              <a:chOff x="915" y="2732"/>
              <a:chExt cx="3113" cy="436"/>
            </a:xfrm>
          </p:grpSpPr>
          <p:sp>
            <p:nvSpPr>
              <p:cNvPr id="496656" name="Rectangle 16"/>
              <p:cNvSpPr>
                <a:spLocks noChangeArrowheads="1"/>
              </p:cNvSpPr>
              <p:nvPr/>
            </p:nvSpPr>
            <p:spPr bwMode="auto">
              <a:xfrm>
                <a:off x="1300" y="2740"/>
                <a:ext cx="2728" cy="424"/>
              </a:xfrm>
              <a:prstGeom prst="rect">
                <a:avLst/>
              </a:prstGeom>
              <a:solidFill>
                <a:srgbClr val="FF01FF"/>
              </a:solidFill>
              <a:ln w="12700">
                <a:solidFill>
                  <a:schemeClr val="bg2"/>
                </a:solidFill>
                <a:miter lim="800000"/>
                <a:headEnd/>
                <a:tailEnd/>
              </a:ln>
              <a:effectLst/>
            </p:spPr>
            <p:txBody>
              <a:bodyPr wrap="none" lIns="92075" tIns="92075" rIns="92075" bIns="92075" anchor="ctr">
                <a:prstTxWarp prst="textNoShape">
                  <a:avLst/>
                </a:prstTxWarp>
              </a:bodyPr>
              <a:lstStyle/>
              <a:p>
                <a:pPr defTabSz="393700">
                  <a:lnSpc>
                    <a:spcPct val="75000"/>
                  </a:lnSpc>
                  <a:spcBef>
                    <a:spcPct val="0"/>
                  </a:spcBef>
                </a:pPr>
                <a:r>
                  <a:rPr lang="en-US" sz="2000" b="1">
                    <a:solidFill>
                      <a:srgbClr val="000090"/>
                    </a:solidFill>
                    <a:latin typeface="Arial" pitchFamily="-112" charset="0"/>
                  </a:rPr>
                  <a:t>4.	Analyzing competitors’</a:t>
                </a:r>
              </a:p>
              <a:p>
                <a:pPr defTabSz="393700">
                  <a:lnSpc>
                    <a:spcPct val="75000"/>
                  </a:lnSpc>
                  <a:spcBef>
                    <a:spcPct val="0"/>
                  </a:spcBef>
                </a:pPr>
                <a:r>
                  <a:rPr lang="en-US" sz="2000" b="1">
                    <a:solidFill>
                      <a:srgbClr val="000090"/>
                    </a:solidFill>
                    <a:latin typeface="Arial" pitchFamily="-112" charset="0"/>
                  </a:rPr>
                  <a:t>	costs, prices, and offers</a:t>
                </a:r>
              </a:p>
            </p:txBody>
          </p:sp>
          <p:graphicFrame>
            <p:nvGraphicFramePr>
              <p:cNvPr id="496657" name="Object 17">
                <a:hlinkClick r:id="" action="ppaction://ole?verb=0"/>
              </p:cNvPr>
              <p:cNvGraphicFramePr>
                <a:graphicFrameLocks/>
              </p:cNvGraphicFramePr>
              <p:nvPr/>
            </p:nvGraphicFramePr>
            <p:xfrm>
              <a:off x="915" y="2732"/>
              <a:ext cx="381" cy="436"/>
            </p:xfrm>
            <a:graphic>
              <a:graphicData uri="http://schemas.openxmlformats.org/presentationml/2006/ole">
                <mc:AlternateContent xmlns:mc="http://schemas.openxmlformats.org/markup-compatibility/2006">
                  <mc:Choice xmlns:v="urn:schemas-microsoft-com:vml" Requires="v">
                    <p:oleObj spid="_x0000_s150537" name="ClipArt" r:id="rId6" imgW="5473440" imgH="3897000" progId="MS_ClipArt_Gallery.2">
                      <p:embed/>
                    </p:oleObj>
                  </mc:Choice>
                  <mc:Fallback>
                    <p:oleObj name="ClipArt" r:id="rId6" imgW="5473440" imgH="3897000" progId="MS_ClipArt_Gallery.2">
                      <p:embed/>
                      <p:pic>
                        <p:nvPicPr>
                          <p:cNvPr id="0" name="Picture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 y="2732"/>
                            <a:ext cx="381" cy="4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6" name="Group 18"/>
            <p:cNvGrpSpPr>
              <a:grpSpLocks/>
            </p:cNvGrpSpPr>
            <p:nvPr/>
          </p:nvGrpSpPr>
          <p:grpSpPr bwMode="auto">
            <a:xfrm>
              <a:off x="1299" y="3308"/>
              <a:ext cx="3113" cy="436"/>
              <a:chOff x="1299" y="3308"/>
              <a:chExt cx="3113" cy="436"/>
            </a:xfrm>
          </p:grpSpPr>
          <p:sp>
            <p:nvSpPr>
              <p:cNvPr id="496659" name="Rectangle 19"/>
              <p:cNvSpPr>
                <a:spLocks noChangeArrowheads="1"/>
              </p:cNvSpPr>
              <p:nvPr/>
            </p:nvSpPr>
            <p:spPr bwMode="auto">
              <a:xfrm>
                <a:off x="1684" y="3316"/>
                <a:ext cx="2728" cy="424"/>
              </a:xfrm>
              <a:prstGeom prst="rect">
                <a:avLst/>
              </a:prstGeom>
              <a:solidFill>
                <a:srgbClr val="FCFEB9"/>
              </a:solidFill>
              <a:ln w="12700">
                <a:solidFill>
                  <a:schemeClr val="bg2"/>
                </a:solidFill>
                <a:miter lim="800000"/>
                <a:headEnd/>
                <a:tailEnd/>
              </a:ln>
              <a:effectLst/>
            </p:spPr>
            <p:txBody>
              <a:bodyPr wrap="none" lIns="92075" tIns="136525" rIns="92075" bIns="136525">
                <a:prstTxWarp prst="textNoShape">
                  <a:avLst/>
                </a:prstTxWarp>
              </a:bodyPr>
              <a:lstStyle/>
              <a:p>
                <a:pPr defTabSz="393700">
                  <a:lnSpc>
                    <a:spcPct val="75000"/>
                  </a:lnSpc>
                  <a:spcBef>
                    <a:spcPct val="0"/>
                  </a:spcBef>
                </a:pPr>
                <a:r>
                  <a:rPr lang="en-US" sz="2000" b="1">
                    <a:solidFill>
                      <a:srgbClr val="000090"/>
                    </a:solidFill>
                    <a:latin typeface="Arial" pitchFamily="-112" charset="0"/>
                  </a:rPr>
                  <a:t>5.	Selecting a pricing</a:t>
                </a:r>
              </a:p>
              <a:p>
                <a:pPr defTabSz="393700">
                  <a:lnSpc>
                    <a:spcPct val="75000"/>
                  </a:lnSpc>
                  <a:spcBef>
                    <a:spcPct val="0"/>
                  </a:spcBef>
                </a:pPr>
                <a:r>
                  <a:rPr lang="en-US" sz="2000" b="1">
                    <a:solidFill>
                      <a:srgbClr val="000090"/>
                    </a:solidFill>
                    <a:latin typeface="Arial" pitchFamily="-112" charset="0"/>
                  </a:rPr>
                  <a:t>	method</a:t>
                </a:r>
              </a:p>
            </p:txBody>
          </p:sp>
          <p:graphicFrame>
            <p:nvGraphicFramePr>
              <p:cNvPr id="496660" name="Object 20">
                <a:hlinkClick r:id="" action="ppaction://ole?verb=0"/>
              </p:cNvPr>
              <p:cNvGraphicFramePr>
                <a:graphicFrameLocks/>
              </p:cNvGraphicFramePr>
              <p:nvPr/>
            </p:nvGraphicFramePr>
            <p:xfrm>
              <a:off x="1299" y="3308"/>
              <a:ext cx="381" cy="436"/>
            </p:xfrm>
            <a:graphic>
              <a:graphicData uri="http://schemas.openxmlformats.org/presentationml/2006/ole">
                <mc:AlternateContent xmlns:mc="http://schemas.openxmlformats.org/markup-compatibility/2006">
                  <mc:Choice xmlns:v="urn:schemas-microsoft-com:vml" Requires="v">
                    <p:oleObj spid="_x0000_s150538" name="ClipArt" r:id="rId7" imgW="5473440" imgH="3897000" progId="MS_ClipArt_Gallery.2">
                      <p:embed/>
                    </p:oleObj>
                  </mc:Choice>
                  <mc:Fallback>
                    <p:oleObj name="ClipArt" r:id="rId7" imgW="5473440" imgH="3897000" progId="MS_ClipArt_Gallery.2">
                      <p:embed/>
                      <p:pic>
                        <p:nvPicPr>
                          <p:cNvPr id="0" name="Picture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9" y="3308"/>
                            <a:ext cx="381" cy="4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7" name="Group 21"/>
            <p:cNvGrpSpPr>
              <a:grpSpLocks/>
            </p:cNvGrpSpPr>
            <p:nvPr/>
          </p:nvGrpSpPr>
          <p:grpSpPr bwMode="auto">
            <a:xfrm>
              <a:off x="1683" y="3836"/>
              <a:ext cx="3161" cy="436"/>
              <a:chOff x="1683" y="3836"/>
              <a:chExt cx="3161" cy="436"/>
            </a:xfrm>
          </p:grpSpPr>
          <p:sp>
            <p:nvSpPr>
              <p:cNvPr id="496662" name="Rectangle 22"/>
              <p:cNvSpPr>
                <a:spLocks noChangeArrowheads="1"/>
              </p:cNvSpPr>
              <p:nvPr/>
            </p:nvSpPr>
            <p:spPr bwMode="auto">
              <a:xfrm>
                <a:off x="2068" y="3844"/>
                <a:ext cx="2776" cy="424"/>
              </a:xfrm>
              <a:prstGeom prst="rect">
                <a:avLst/>
              </a:prstGeom>
              <a:solidFill>
                <a:srgbClr val="FAFD00"/>
              </a:solidFill>
              <a:ln w="12700">
                <a:solidFill>
                  <a:schemeClr val="bg2"/>
                </a:solidFill>
                <a:miter lim="800000"/>
                <a:headEnd/>
                <a:tailEnd/>
              </a:ln>
              <a:effectLst/>
            </p:spPr>
            <p:txBody>
              <a:bodyPr wrap="none" lIns="90488" tIns="44450" rIns="90488" bIns="44450" anchor="ctr">
                <a:prstTxWarp prst="textNoShape">
                  <a:avLst/>
                </a:prstTxWarp>
              </a:bodyPr>
              <a:lstStyle/>
              <a:p>
                <a:pPr>
                  <a:lnSpc>
                    <a:spcPct val="75000"/>
                  </a:lnSpc>
                  <a:spcBef>
                    <a:spcPct val="0"/>
                  </a:spcBef>
                  <a:tabLst>
                    <a:tab pos="393700" algn="l"/>
                  </a:tabLst>
                </a:pPr>
                <a:r>
                  <a:rPr lang="en-US" sz="2000" b="1">
                    <a:solidFill>
                      <a:srgbClr val="000090"/>
                    </a:solidFill>
                    <a:latin typeface="Arial" pitchFamily="-112" charset="0"/>
                  </a:rPr>
                  <a:t>6. Selecting final price</a:t>
                </a:r>
              </a:p>
            </p:txBody>
          </p:sp>
          <p:graphicFrame>
            <p:nvGraphicFramePr>
              <p:cNvPr id="496663" name="Object 23">
                <a:hlinkClick r:id="" action="ppaction://ole?verb=0"/>
              </p:cNvPr>
              <p:cNvGraphicFramePr>
                <a:graphicFrameLocks/>
              </p:cNvGraphicFramePr>
              <p:nvPr/>
            </p:nvGraphicFramePr>
            <p:xfrm>
              <a:off x="1683" y="3836"/>
              <a:ext cx="381" cy="436"/>
            </p:xfrm>
            <a:graphic>
              <a:graphicData uri="http://schemas.openxmlformats.org/presentationml/2006/ole">
                <mc:AlternateContent xmlns:mc="http://schemas.openxmlformats.org/markup-compatibility/2006">
                  <mc:Choice xmlns:v="urn:schemas-microsoft-com:vml" Requires="v">
                    <p:oleObj spid="_x0000_s150539" name="ClipArt" r:id="rId8" imgW="5473440" imgH="3897000" progId="MS_ClipArt_Gallery.2">
                      <p:embed/>
                    </p:oleObj>
                  </mc:Choice>
                  <mc:Fallback>
                    <p:oleObj name="ClipArt" r:id="rId8" imgW="5473440" imgH="3897000" progId="MS_ClipArt_Gallery.2">
                      <p:embed/>
                      <p:pic>
                        <p:nvPicPr>
                          <p:cNvPr id="0"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3" y="3836"/>
                            <a:ext cx="381" cy="43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sp>
        <p:nvSpPr>
          <p:cNvPr id="496664" name="Rectangle 24"/>
          <p:cNvSpPr>
            <a:spLocks noGrp="1" noChangeArrowheads="1"/>
          </p:cNvSpPr>
          <p:nvPr>
            <p:ph type="title"/>
          </p:nvPr>
        </p:nvSpPr>
        <p:spPr>
          <a:xfrm>
            <a:off x="155020" y="114300"/>
            <a:ext cx="6934200" cy="533400"/>
          </a:xfrm>
          <a:noFill/>
          <a:ln/>
        </p:spPr>
        <p:txBody>
          <a:bodyPr>
            <a:normAutofit fontScale="90000"/>
          </a:bodyPr>
          <a:lstStyle/>
          <a:p>
            <a:pPr>
              <a:lnSpc>
                <a:spcPct val="100000"/>
              </a:lnSpc>
            </a:pPr>
            <a:r>
              <a:rPr lang="en-US" dirty="0">
                <a:effectLst>
                  <a:outerShdw blurRad="38100" dist="38100" dir="2700000" algn="tl">
                    <a:srgbClr val="DDDDDD"/>
                  </a:outerShdw>
                </a:effectLst>
              </a:rPr>
              <a:t>Pricing Decision Process</a:t>
            </a:r>
          </a:p>
        </p:txBody>
      </p:sp>
      <p:sp>
        <p:nvSpPr>
          <p:cNvPr id="496666" name="AutoShape 26"/>
          <p:cNvSpPr>
            <a:spLocks noChangeArrowheads="1"/>
          </p:cNvSpPr>
          <p:nvPr/>
        </p:nvSpPr>
        <p:spPr bwMode="auto">
          <a:xfrm>
            <a:off x="5334000" y="609600"/>
            <a:ext cx="2286000" cy="914400"/>
          </a:xfrm>
          <a:prstGeom prst="wedgeRoundRectCallout">
            <a:avLst>
              <a:gd name="adj1" fmla="val -60417"/>
              <a:gd name="adj2" fmla="val 44968"/>
              <a:gd name="adj3" fmla="val 16667"/>
            </a:avLst>
          </a:prstGeom>
          <a:noFill/>
          <a:ln w="9525">
            <a:noFill/>
            <a:miter lim="800000"/>
            <a:headEnd/>
            <a:tailEnd/>
          </a:ln>
          <a:effectLst/>
        </p:spPr>
        <p:txBody>
          <a:bodyPr>
            <a:prstTxWarp prst="textNoShape">
              <a:avLst/>
            </a:prstTxWarp>
          </a:bodyPr>
          <a:lstStyle/>
          <a:p>
            <a:pPr algn="ctr"/>
            <a:endParaRPr lang="en-US">
              <a:solidFill>
                <a:srgbClr val="000090"/>
              </a:solidFill>
            </a:endParaRPr>
          </a:p>
        </p:txBody>
      </p:sp>
      <p:sp>
        <p:nvSpPr>
          <p:cNvPr id="496667" name="AutoShape 27"/>
          <p:cNvSpPr>
            <a:spLocks noChangeArrowheads="1"/>
          </p:cNvSpPr>
          <p:nvPr/>
        </p:nvSpPr>
        <p:spPr bwMode="auto">
          <a:xfrm>
            <a:off x="5715000" y="783317"/>
            <a:ext cx="2971800" cy="1662282"/>
          </a:xfrm>
          <a:prstGeom prst="wedgeRoundRectCallout">
            <a:avLst>
              <a:gd name="adj1" fmla="val -95032"/>
              <a:gd name="adj2" fmla="val -13157"/>
              <a:gd name="adj3" fmla="val 16667"/>
            </a:avLst>
          </a:prstGeom>
          <a:noFill/>
          <a:ln w="9525">
            <a:solidFill>
              <a:schemeClr val="tx1"/>
            </a:solidFill>
            <a:miter lim="800000"/>
            <a:headEnd/>
            <a:tailEnd/>
          </a:ln>
          <a:effectLst/>
        </p:spPr>
        <p:txBody>
          <a:bodyPr>
            <a:prstTxWarp prst="textNoShape">
              <a:avLst/>
            </a:prstTxWarp>
          </a:bodyPr>
          <a:lstStyle/>
          <a:p>
            <a:pPr>
              <a:buFontTx/>
              <a:buChar char="•"/>
            </a:pPr>
            <a:r>
              <a:rPr lang="en-US" sz="1600" dirty="0">
                <a:solidFill>
                  <a:srgbClr val="000090"/>
                </a:solidFill>
              </a:rPr>
              <a:t> maximize sales revenue</a:t>
            </a:r>
          </a:p>
          <a:p>
            <a:pPr>
              <a:buFontTx/>
              <a:buChar char="•"/>
            </a:pPr>
            <a:r>
              <a:rPr lang="en-US" sz="1600" dirty="0">
                <a:solidFill>
                  <a:srgbClr val="000090"/>
                </a:solidFill>
              </a:rPr>
              <a:t> maximize profits</a:t>
            </a:r>
          </a:p>
          <a:p>
            <a:pPr>
              <a:buFontTx/>
              <a:buChar char="•"/>
            </a:pPr>
            <a:r>
              <a:rPr lang="en-US" sz="1600" dirty="0">
                <a:solidFill>
                  <a:srgbClr val="000090"/>
                </a:solidFill>
              </a:rPr>
              <a:t> maximize growth</a:t>
            </a:r>
          </a:p>
          <a:p>
            <a:pPr>
              <a:buFontTx/>
              <a:buChar char="•"/>
            </a:pPr>
            <a:r>
              <a:rPr lang="en-US" sz="1600" dirty="0">
                <a:solidFill>
                  <a:srgbClr val="000090"/>
                </a:solidFill>
              </a:rPr>
              <a:t> market skimming</a:t>
            </a:r>
          </a:p>
          <a:p>
            <a:pPr>
              <a:buFontTx/>
              <a:buChar char="•"/>
            </a:pPr>
            <a:r>
              <a:rPr lang="en-US" sz="1600" dirty="0">
                <a:solidFill>
                  <a:srgbClr val="000090"/>
                </a:solidFill>
              </a:rPr>
              <a:t> product quality leadership</a:t>
            </a:r>
          </a:p>
          <a:p>
            <a:pPr>
              <a:buFontTx/>
              <a:buChar char="•"/>
            </a:pPr>
            <a:endParaRPr lang="en-US" sz="1600" dirty="0">
              <a:solidFill>
                <a:srgbClr val="000090"/>
              </a:solidFill>
            </a:endParaRPr>
          </a:p>
          <a:p>
            <a:pPr>
              <a:buFontTx/>
              <a:buChar char="•"/>
            </a:pPr>
            <a:endParaRPr lang="en-US" sz="1600" dirty="0">
              <a:solidFill>
                <a:srgbClr val="000090"/>
              </a:solidFill>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49666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6664"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3"/>
          <p:cNvSpPr>
            <a:spLocks noGrp="1"/>
          </p:cNvSpPr>
          <p:nvPr>
            <p:ph type="dt" sz="half" idx="10"/>
          </p:nvPr>
        </p:nvSpPr>
        <p:spPr/>
        <p:txBody>
          <a:bodyPr/>
          <a:lstStyle/>
          <a:p>
            <a:fld id="{DAF318E9-4B62-884D-A163-5809B96945FF}" type="datetime4">
              <a:rPr lang="en-US"/>
              <a:pPr/>
              <a:t>August 24, 2020</a:t>
            </a:fld>
            <a:endParaRPr lang="en-US"/>
          </a:p>
        </p:txBody>
      </p:sp>
      <p:sp>
        <p:nvSpPr>
          <p:cNvPr id="14" name="Slide Number Placeholder 5"/>
          <p:cNvSpPr>
            <a:spLocks noGrp="1"/>
          </p:cNvSpPr>
          <p:nvPr>
            <p:ph type="sldNum" sz="quarter" idx="12"/>
          </p:nvPr>
        </p:nvSpPr>
        <p:spPr/>
        <p:txBody>
          <a:bodyPr/>
          <a:lstStyle/>
          <a:p>
            <a:fld id="{0E66E2C2-618A-FD4B-AFBC-FC4D81FE5836}" type="slidenum">
              <a:rPr lang="en-US"/>
              <a:pPr/>
              <a:t>117</a:t>
            </a:fld>
            <a:endParaRPr lang="en-US"/>
          </a:p>
        </p:txBody>
      </p:sp>
      <p:sp>
        <p:nvSpPr>
          <p:cNvPr id="497666" name="Rectangle 2"/>
          <p:cNvSpPr>
            <a:spLocks noGrp="1" noChangeArrowheads="1"/>
          </p:cNvSpPr>
          <p:nvPr>
            <p:ph type="title"/>
          </p:nvPr>
        </p:nvSpPr>
        <p:spPr/>
        <p:txBody>
          <a:bodyPr/>
          <a:lstStyle/>
          <a:p>
            <a:pPr algn="ctr"/>
            <a:r>
              <a:rPr lang="en-US"/>
              <a:t>PRICING AND COST OF THERAPY</a:t>
            </a:r>
          </a:p>
        </p:txBody>
      </p:sp>
      <p:grpSp>
        <p:nvGrpSpPr>
          <p:cNvPr id="3" name="Group 9"/>
          <p:cNvGrpSpPr>
            <a:grpSpLocks/>
          </p:cNvGrpSpPr>
          <p:nvPr/>
        </p:nvGrpSpPr>
        <p:grpSpPr bwMode="auto">
          <a:xfrm>
            <a:off x="990600" y="1895476"/>
            <a:ext cx="7010400" cy="655638"/>
            <a:chOff x="336" y="1002"/>
            <a:chExt cx="4416" cy="413"/>
          </a:xfrm>
        </p:grpSpPr>
        <p:sp>
          <p:nvSpPr>
            <p:cNvPr id="497668" name="Text Box 4"/>
            <p:cNvSpPr txBox="1">
              <a:spLocks noChangeArrowheads="1"/>
            </p:cNvSpPr>
            <p:nvPr/>
          </p:nvSpPr>
          <p:spPr bwMode="auto">
            <a:xfrm>
              <a:off x="336" y="1008"/>
              <a:ext cx="1488" cy="233"/>
            </a:xfrm>
            <a:prstGeom prst="rect">
              <a:avLst/>
            </a:prstGeom>
            <a:solidFill>
              <a:schemeClr val="bg2"/>
            </a:solidFill>
            <a:ln w="9525">
              <a:solidFill>
                <a:schemeClr val="tx1"/>
              </a:solidFill>
              <a:miter lim="800000"/>
              <a:headEnd/>
              <a:tailEnd/>
            </a:ln>
            <a:effectLst/>
          </p:spPr>
          <p:txBody>
            <a:bodyPr>
              <a:prstTxWarp prst="textNoShape">
                <a:avLst/>
              </a:prstTxWarp>
              <a:spAutoFit/>
            </a:bodyPr>
            <a:lstStyle/>
            <a:p>
              <a:r>
                <a:rPr lang="en-US" dirty="0">
                  <a:solidFill>
                    <a:srgbClr val="000090"/>
                  </a:solidFill>
                </a:rPr>
                <a:t>PRICE PER COUNT UNIT </a:t>
              </a:r>
            </a:p>
          </p:txBody>
        </p:sp>
        <p:sp>
          <p:nvSpPr>
            <p:cNvPr id="497669" name="Text Box 5"/>
            <p:cNvSpPr txBox="1">
              <a:spLocks noChangeArrowheads="1"/>
            </p:cNvSpPr>
            <p:nvPr/>
          </p:nvSpPr>
          <p:spPr bwMode="auto">
            <a:xfrm>
              <a:off x="2208" y="1002"/>
              <a:ext cx="672" cy="233"/>
            </a:xfrm>
            <a:prstGeom prst="rect">
              <a:avLst/>
            </a:prstGeom>
            <a:solidFill>
              <a:schemeClr val="accent2"/>
            </a:solidFill>
            <a:ln w="9525">
              <a:solidFill>
                <a:schemeClr val="tx1"/>
              </a:solidFill>
              <a:miter lim="800000"/>
              <a:headEnd/>
              <a:tailEnd/>
            </a:ln>
            <a:effectLst/>
          </p:spPr>
          <p:txBody>
            <a:bodyPr>
              <a:prstTxWarp prst="textNoShape">
                <a:avLst/>
              </a:prstTxWarp>
              <a:spAutoFit/>
            </a:bodyPr>
            <a:lstStyle/>
            <a:p>
              <a:pPr algn="ctr"/>
              <a:r>
                <a:rPr lang="en-US" dirty="0">
                  <a:solidFill>
                    <a:schemeClr val="bg1"/>
                  </a:solidFill>
                </a:rPr>
                <a:t>DOSAGE  </a:t>
              </a:r>
            </a:p>
          </p:txBody>
        </p:sp>
        <p:sp>
          <p:nvSpPr>
            <p:cNvPr id="497670" name="Text Box 6"/>
            <p:cNvSpPr txBox="1">
              <a:spLocks noChangeArrowheads="1"/>
            </p:cNvSpPr>
            <p:nvPr/>
          </p:nvSpPr>
          <p:spPr bwMode="auto">
            <a:xfrm>
              <a:off x="1872" y="1008"/>
              <a:ext cx="288" cy="233"/>
            </a:xfrm>
            <a:prstGeom prst="rect">
              <a:avLst/>
            </a:prstGeom>
            <a:noFill/>
            <a:ln w="9525">
              <a:noFill/>
              <a:miter lim="800000"/>
              <a:headEnd/>
              <a:tailEnd/>
            </a:ln>
            <a:effectLst/>
          </p:spPr>
          <p:txBody>
            <a:bodyPr>
              <a:prstTxWarp prst="textNoShape">
                <a:avLst/>
              </a:prstTxWarp>
              <a:spAutoFit/>
            </a:bodyPr>
            <a:lstStyle/>
            <a:p>
              <a:pPr algn="ctr"/>
              <a:r>
                <a:rPr lang="en-US" b="1">
                  <a:solidFill>
                    <a:srgbClr val="000090"/>
                  </a:solidFill>
                </a:rPr>
                <a:t>X</a:t>
              </a:r>
            </a:p>
          </p:txBody>
        </p:sp>
        <p:sp>
          <p:nvSpPr>
            <p:cNvPr id="497671" name="Text Box 7"/>
            <p:cNvSpPr txBox="1">
              <a:spLocks noChangeArrowheads="1"/>
            </p:cNvSpPr>
            <p:nvPr/>
          </p:nvSpPr>
          <p:spPr bwMode="auto">
            <a:xfrm>
              <a:off x="2928" y="1008"/>
              <a:ext cx="288" cy="233"/>
            </a:xfrm>
            <a:prstGeom prst="rect">
              <a:avLst/>
            </a:prstGeom>
            <a:noFill/>
            <a:ln w="9525">
              <a:noFill/>
              <a:miter lim="800000"/>
              <a:headEnd/>
              <a:tailEnd/>
            </a:ln>
            <a:effectLst/>
          </p:spPr>
          <p:txBody>
            <a:bodyPr>
              <a:prstTxWarp prst="textNoShape">
                <a:avLst/>
              </a:prstTxWarp>
              <a:spAutoFit/>
            </a:bodyPr>
            <a:lstStyle/>
            <a:p>
              <a:pPr algn="ctr"/>
              <a:r>
                <a:rPr lang="en-US" b="1">
                  <a:solidFill>
                    <a:srgbClr val="000090"/>
                  </a:solidFill>
                </a:rPr>
                <a:t>X</a:t>
              </a:r>
            </a:p>
          </p:txBody>
        </p:sp>
        <p:sp>
          <p:nvSpPr>
            <p:cNvPr id="497672" name="Text Box 8"/>
            <p:cNvSpPr txBox="1">
              <a:spLocks noChangeArrowheads="1"/>
            </p:cNvSpPr>
            <p:nvPr/>
          </p:nvSpPr>
          <p:spPr bwMode="auto">
            <a:xfrm>
              <a:off x="3264" y="1008"/>
              <a:ext cx="1488" cy="407"/>
            </a:xfrm>
            <a:prstGeom prst="rect">
              <a:avLst/>
            </a:prstGeom>
            <a:solidFill>
              <a:srgbClr val="800000"/>
            </a:solidFill>
            <a:ln w="9525">
              <a:solidFill>
                <a:schemeClr val="tx1"/>
              </a:solidFill>
              <a:miter lim="800000"/>
              <a:headEnd/>
              <a:tailEnd/>
            </a:ln>
            <a:effectLst/>
          </p:spPr>
          <p:txBody>
            <a:bodyPr>
              <a:prstTxWarp prst="textNoShape">
                <a:avLst/>
              </a:prstTxWarp>
              <a:spAutoFit/>
            </a:bodyPr>
            <a:lstStyle/>
            <a:p>
              <a:pPr algn="ctr"/>
              <a:r>
                <a:rPr lang="en-US">
                  <a:solidFill>
                    <a:srgbClr val="FFFFFF"/>
                  </a:solidFill>
                </a:rPr>
                <a:t>DURATION OF THERAPY </a:t>
              </a:r>
            </a:p>
          </p:txBody>
        </p:sp>
      </p:grpSp>
      <p:sp>
        <p:nvSpPr>
          <p:cNvPr id="497676" name="Line 12"/>
          <p:cNvSpPr>
            <a:spLocks noChangeShapeType="1"/>
          </p:cNvSpPr>
          <p:nvPr/>
        </p:nvSpPr>
        <p:spPr bwMode="auto">
          <a:xfrm>
            <a:off x="4572000" y="2590800"/>
            <a:ext cx="0" cy="685800"/>
          </a:xfrm>
          <a:prstGeom prst="line">
            <a:avLst/>
          </a:prstGeom>
          <a:noFill/>
          <a:ln w="38100">
            <a:solidFill>
              <a:schemeClr val="tx1"/>
            </a:solidFill>
            <a:round/>
            <a:headEnd/>
            <a:tailEnd type="triangle" w="med" len="med"/>
          </a:ln>
          <a:effectLst/>
        </p:spPr>
        <p:txBody>
          <a:bodyPr>
            <a:prstTxWarp prst="textNoShape">
              <a:avLst/>
            </a:prstTxWarp>
            <a:spAutoFit/>
          </a:bodyPr>
          <a:lstStyle/>
          <a:p>
            <a:endParaRPr lang="en-US"/>
          </a:p>
        </p:txBody>
      </p:sp>
      <p:sp>
        <p:nvSpPr>
          <p:cNvPr id="497677" name="Text Box 13"/>
          <p:cNvSpPr txBox="1">
            <a:spLocks noChangeArrowheads="1"/>
          </p:cNvSpPr>
          <p:nvPr/>
        </p:nvSpPr>
        <p:spPr bwMode="auto">
          <a:xfrm>
            <a:off x="3505200" y="3581400"/>
            <a:ext cx="2438400" cy="369332"/>
          </a:xfrm>
          <a:prstGeom prst="rect">
            <a:avLst/>
          </a:prstGeom>
          <a:solidFill>
            <a:srgbClr val="FF0000"/>
          </a:solidFill>
          <a:ln w="9525">
            <a:solidFill>
              <a:schemeClr val="tx1"/>
            </a:solidFill>
            <a:miter lim="800000"/>
            <a:headEnd/>
            <a:tailEnd/>
          </a:ln>
          <a:effectLst/>
        </p:spPr>
        <p:txBody>
          <a:bodyPr wrap="square">
            <a:prstTxWarp prst="textNoShape">
              <a:avLst/>
            </a:prstTxWarp>
            <a:spAutoFit/>
          </a:bodyPr>
          <a:lstStyle/>
          <a:p>
            <a:pPr algn="ctr"/>
            <a:r>
              <a:rPr lang="en-US" b="1">
                <a:solidFill>
                  <a:schemeClr val="bg1"/>
                </a:solidFill>
              </a:rPr>
              <a:t>COST OF THERAPY </a:t>
            </a:r>
          </a:p>
        </p:txBody>
      </p:sp>
    </p:spTree>
  </p:cSld>
  <p:clrMapOvr>
    <a:masterClrMapping/>
  </p:clrMapOvr>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Date Placeholder 1"/>
          <p:cNvSpPr>
            <a:spLocks noGrp="1"/>
          </p:cNvSpPr>
          <p:nvPr>
            <p:ph type="dt" sz="half" idx="10"/>
          </p:nvPr>
        </p:nvSpPr>
        <p:spPr/>
        <p:txBody>
          <a:bodyPr/>
          <a:lstStyle/>
          <a:p>
            <a:fld id="{A589750E-80CF-1744-AD5C-E30AA97060EC}" type="datetime4">
              <a:rPr lang="en-US"/>
              <a:pPr/>
              <a:t>August 24, 2020</a:t>
            </a:fld>
            <a:endParaRPr lang="en-US"/>
          </a:p>
        </p:txBody>
      </p:sp>
      <p:sp>
        <p:nvSpPr>
          <p:cNvPr id="38" name="Slide Number Placeholder 3"/>
          <p:cNvSpPr>
            <a:spLocks noGrp="1"/>
          </p:cNvSpPr>
          <p:nvPr>
            <p:ph type="sldNum" sz="quarter" idx="12"/>
          </p:nvPr>
        </p:nvSpPr>
        <p:spPr/>
        <p:txBody>
          <a:bodyPr/>
          <a:lstStyle/>
          <a:p>
            <a:fld id="{CD5DADF5-7663-B243-B591-5DC64C002494}" type="slidenum">
              <a:rPr lang="en-US"/>
              <a:pPr/>
              <a:t>118</a:t>
            </a:fld>
            <a:endParaRPr lang="en-US"/>
          </a:p>
        </p:txBody>
      </p:sp>
      <p:sp>
        <p:nvSpPr>
          <p:cNvPr id="516098" name="Rectangle 2"/>
          <p:cNvSpPr>
            <a:spLocks noGrp="1" noChangeArrowheads="1"/>
          </p:cNvSpPr>
          <p:nvPr>
            <p:ph type="title" idx="4294967295"/>
          </p:nvPr>
        </p:nvSpPr>
        <p:spPr>
          <a:xfrm>
            <a:off x="609600" y="228600"/>
            <a:ext cx="8001000" cy="838200"/>
          </a:xfrm>
        </p:spPr>
        <p:txBody>
          <a:bodyPr>
            <a:normAutofit fontScale="90000"/>
          </a:bodyPr>
          <a:lstStyle/>
          <a:p>
            <a:pPr algn="ctr"/>
            <a:r>
              <a:rPr lang="en-US" dirty="0"/>
              <a:t>PLACE AND DISTRIBUTION STRATEGY</a:t>
            </a:r>
          </a:p>
        </p:txBody>
      </p:sp>
      <p:sp>
        <p:nvSpPr>
          <p:cNvPr id="516127" name="Rectangle 31"/>
          <p:cNvSpPr>
            <a:spLocks noChangeArrowheads="1"/>
          </p:cNvSpPr>
          <p:nvPr/>
        </p:nvSpPr>
        <p:spPr bwMode="auto">
          <a:xfrm>
            <a:off x="366713" y="3665538"/>
            <a:ext cx="1843087" cy="677862"/>
          </a:xfrm>
          <a:prstGeom prst="rect">
            <a:avLst/>
          </a:prstGeom>
          <a:noFill/>
          <a:ln w="9525">
            <a:noFill/>
            <a:miter lim="800000"/>
            <a:headEnd/>
            <a:tailEnd/>
          </a:ln>
          <a:effectLst/>
        </p:spPr>
        <p:txBody>
          <a:bodyPr>
            <a:prstTxWarp prst="textNoShape">
              <a:avLst/>
            </a:prstTxWarp>
          </a:bodyPr>
          <a:lstStyle/>
          <a:p>
            <a:pPr algn="ctr" eaLnBrk="1" hangingPunct="1">
              <a:lnSpc>
                <a:spcPts val="2700"/>
              </a:lnSpc>
              <a:spcBef>
                <a:spcPct val="20000"/>
              </a:spcBef>
            </a:pPr>
            <a:r>
              <a:rPr lang="en-US">
                <a:solidFill>
                  <a:schemeClr val="tx2"/>
                </a:solidFill>
              </a:rPr>
              <a:t>PATIENTS </a:t>
            </a:r>
          </a:p>
        </p:txBody>
      </p:sp>
      <p:sp>
        <p:nvSpPr>
          <p:cNvPr id="516126" name="Rectangle 30"/>
          <p:cNvSpPr>
            <a:spLocks noChangeArrowheads="1"/>
          </p:cNvSpPr>
          <p:nvPr/>
        </p:nvSpPr>
        <p:spPr bwMode="auto">
          <a:xfrm>
            <a:off x="366713" y="3232150"/>
            <a:ext cx="1843087" cy="433388"/>
          </a:xfrm>
          <a:prstGeom prst="rect">
            <a:avLst/>
          </a:prstGeom>
          <a:noFill/>
          <a:ln w="9525">
            <a:noFill/>
            <a:miter lim="800000"/>
            <a:headEnd/>
            <a:tailEnd/>
          </a:ln>
          <a:effectLst/>
        </p:spPr>
        <p:txBody>
          <a:bodyPr>
            <a:prstTxWarp prst="textNoShape">
              <a:avLst/>
            </a:prstTxWarp>
          </a:bodyPr>
          <a:lstStyle/>
          <a:p>
            <a:pPr algn="ctr" eaLnBrk="1" hangingPunct="1">
              <a:lnSpc>
                <a:spcPts val="2700"/>
              </a:lnSpc>
              <a:spcBef>
                <a:spcPct val="20000"/>
              </a:spcBef>
            </a:pPr>
            <a:r>
              <a:rPr lang="en-US">
                <a:solidFill>
                  <a:schemeClr val="tx2"/>
                </a:solidFill>
              </a:rPr>
              <a:t>DRUGSTORE</a:t>
            </a:r>
          </a:p>
        </p:txBody>
      </p:sp>
      <p:sp>
        <p:nvSpPr>
          <p:cNvPr id="516125" name="Rectangle 29"/>
          <p:cNvSpPr>
            <a:spLocks noChangeArrowheads="1"/>
          </p:cNvSpPr>
          <p:nvPr/>
        </p:nvSpPr>
        <p:spPr bwMode="auto">
          <a:xfrm>
            <a:off x="366713" y="2798763"/>
            <a:ext cx="1843087" cy="433387"/>
          </a:xfrm>
          <a:prstGeom prst="rect">
            <a:avLst/>
          </a:prstGeom>
          <a:noFill/>
          <a:ln w="9525">
            <a:noFill/>
            <a:miter lim="800000"/>
            <a:headEnd/>
            <a:tailEnd/>
          </a:ln>
          <a:effectLst/>
        </p:spPr>
        <p:txBody>
          <a:bodyPr>
            <a:prstTxWarp prst="textNoShape">
              <a:avLst/>
            </a:prstTxWarp>
          </a:bodyPr>
          <a:lstStyle/>
          <a:p>
            <a:pPr algn="ctr" eaLnBrk="1" hangingPunct="1">
              <a:lnSpc>
                <a:spcPts val="2700"/>
              </a:lnSpc>
              <a:spcBef>
                <a:spcPct val="20000"/>
              </a:spcBef>
            </a:pPr>
            <a:r>
              <a:rPr lang="en-US">
                <a:solidFill>
                  <a:schemeClr val="tx2"/>
                </a:solidFill>
              </a:rPr>
              <a:t>PHARMACIST</a:t>
            </a:r>
          </a:p>
        </p:txBody>
      </p:sp>
      <p:sp>
        <p:nvSpPr>
          <p:cNvPr id="516124" name="Rectangle 28"/>
          <p:cNvSpPr>
            <a:spLocks noChangeArrowheads="1"/>
          </p:cNvSpPr>
          <p:nvPr/>
        </p:nvSpPr>
        <p:spPr bwMode="auto">
          <a:xfrm>
            <a:off x="366713" y="2365375"/>
            <a:ext cx="1843087" cy="433388"/>
          </a:xfrm>
          <a:prstGeom prst="rect">
            <a:avLst/>
          </a:prstGeom>
          <a:noFill/>
          <a:ln w="9525">
            <a:noFill/>
            <a:miter lim="800000"/>
            <a:headEnd/>
            <a:tailEnd/>
          </a:ln>
          <a:effectLst/>
        </p:spPr>
        <p:txBody>
          <a:bodyPr>
            <a:prstTxWarp prst="textNoShape">
              <a:avLst/>
            </a:prstTxWarp>
          </a:bodyPr>
          <a:lstStyle/>
          <a:p>
            <a:pPr algn="ctr" eaLnBrk="1" hangingPunct="1">
              <a:lnSpc>
                <a:spcPts val="2700"/>
              </a:lnSpc>
              <a:spcBef>
                <a:spcPct val="20000"/>
              </a:spcBef>
            </a:pPr>
            <a:r>
              <a:rPr lang="en-US">
                <a:solidFill>
                  <a:schemeClr val="tx2"/>
                </a:solidFill>
              </a:rPr>
              <a:t>HOSPITALS</a:t>
            </a:r>
          </a:p>
        </p:txBody>
      </p:sp>
      <p:sp>
        <p:nvSpPr>
          <p:cNvPr id="516123" name="Rectangle 27"/>
          <p:cNvSpPr>
            <a:spLocks noChangeArrowheads="1"/>
          </p:cNvSpPr>
          <p:nvPr/>
        </p:nvSpPr>
        <p:spPr bwMode="auto">
          <a:xfrm>
            <a:off x="366713" y="1884363"/>
            <a:ext cx="1843087" cy="481012"/>
          </a:xfrm>
          <a:prstGeom prst="rect">
            <a:avLst/>
          </a:prstGeom>
          <a:noFill/>
          <a:ln w="9525">
            <a:noFill/>
            <a:miter lim="800000"/>
            <a:headEnd/>
            <a:tailEnd/>
          </a:ln>
          <a:effectLst/>
        </p:spPr>
        <p:txBody>
          <a:bodyPr>
            <a:prstTxWarp prst="textNoShape">
              <a:avLst/>
            </a:prstTxWarp>
          </a:bodyPr>
          <a:lstStyle/>
          <a:p>
            <a:pPr algn="ctr" eaLnBrk="1" hangingPunct="1">
              <a:lnSpc>
                <a:spcPts val="2700"/>
              </a:lnSpc>
              <a:spcBef>
                <a:spcPct val="20000"/>
              </a:spcBef>
            </a:pPr>
            <a:r>
              <a:rPr lang="en-US">
                <a:solidFill>
                  <a:schemeClr val="tx2"/>
                </a:solidFill>
              </a:rPr>
              <a:t>DOCTORS</a:t>
            </a:r>
          </a:p>
        </p:txBody>
      </p:sp>
      <p:sp>
        <p:nvSpPr>
          <p:cNvPr id="516122" name="Rectangle 26"/>
          <p:cNvSpPr>
            <a:spLocks noChangeArrowheads="1"/>
          </p:cNvSpPr>
          <p:nvPr/>
        </p:nvSpPr>
        <p:spPr bwMode="auto">
          <a:xfrm>
            <a:off x="366713" y="1450975"/>
            <a:ext cx="1843087" cy="433388"/>
          </a:xfrm>
          <a:prstGeom prst="rect">
            <a:avLst/>
          </a:prstGeom>
          <a:solidFill>
            <a:srgbClr val="CC3300"/>
          </a:solidFill>
          <a:ln w="9525">
            <a:noFill/>
            <a:miter lim="800000"/>
            <a:headEnd/>
            <a:tailEnd/>
          </a:ln>
          <a:effectLst/>
        </p:spPr>
        <p:txBody>
          <a:bodyPr>
            <a:prstTxWarp prst="textNoShape">
              <a:avLst/>
            </a:prstTxWarp>
          </a:bodyPr>
          <a:lstStyle/>
          <a:p>
            <a:pPr algn="ctr" eaLnBrk="1" hangingPunct="1">
              <a:lnSpc>
                <a:spcPts val="2700"/>
              </a:lnSpc>
              <a:spcBef>
                <a:spcPct val="20000"/>
              </a:spcBef>
            </a:pPr>
            <a:r>
              <a:rPr lang="en-US" sz="2000">
                <a:solidFill>
                  <a:schemeClr val="bg1"/>
                </a:solidFill>
              </a:rPr>
              <a:t>POPULATION</a:t>
            </a:r>
          </a:p>
        </p:txBody>
      </p:sp>
      <p:sp>
        <p:nvSpPr>
          <p:cNvPr id="516128" name="Line 32"/>
          <p:cNvSpPr>
            <a:spLocks noChangeShapeType="1"/>
          </p:cNvSpPr>
          <p:nvPr/>
        </p:nvSpPr>
        <p:spPr bwMode="auto">
          <a:xfrm>
            <a:off x="366713" y="1450975"/>
            <a:ext cx="1843087" cy="0"/>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516129" name="Line 33"/>
          <p:cNvSpPr>
            <a:spLocks noChangeShapeType="1"/>
          </p:cNvSpPr>
          <p:nvPr/>
        </p:nvSpPr>
        <p:spPr bwMode="auto">
          <a:xfrm>
            <a:off x="366713" y="1884363"/>
            <a:ext cx="1843087"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516130" name="Line 34"/>
          <p:cNvSpPr>
            <a:spLocks noChangeShapeType="1"/>
          </p:cNvSpPr>
          <p:nvPr/>
        </p:nvSpPr>
        <p:spPr bwMode="auto">
          <a:xfrm>
            <a:off x="366713" y="2365375"/>
            <a:ext cx="1843087"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516131" name="Line 35"/>
          <p:cNvSpPr>
            <a:spLocks noChangeShapeType="1"/>
          </p:cNvSpPr>
          <p:nvPr/>
        </p:nvSpPr>
        <p:spPr bwMode="auto">
          <a:xfrm>
            <a:off x="366713" y="2798763"/>
            <a:ext cx="1843087"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516132" name="Line 36"/>
          <p:cNvSpPr>
            <a:spLocks noChangeShapeType="1"/>
          </p:cNvSpPr>
          <p:nvPr/>
        </p:nvSpPr>
        <p:spPr bwMode="auto">
          <a:xfrm>
            <a:off x="366713" y="3232150"/>
            <a:ext cx="1843087"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516133" name="Line 37"/>
          <p:cNvSpPr>
            <a:spLocks noChangeShapeType="1"/>
          </p:cNvSpPr>
          <p:nvPr/>
        </p:nvSpPr>
        <p:spPr bwMode="auto">
          <a:xfrm>
            <a:off x="366713" y="3665538"/>
            <a:ext cx="1843087" cy="0"/>
          </a:xfrm>
          <a:prstGeom prst="line">
            <a:avLst/>
          </a:prstGeom>
          <a:noFill/>
          <a:ln w="12700">
            <a:solidFill>
              <a:schemeClr val="tx1"/>
            </a:solidFill>
            <a:round/>
            <a:headEnd/>
            <a:tailEnd/>
          </a:ln>
          <a:effectLst/>
        </p:spPr>
        <p:txBody>
          <a:bodyPr>
            <a:prstTxWarp prst="textNoShape">
              <a:avLst/>
            </a:prstTxWarp>
            <a:spAutoFit/>
          </a:bodyPr>
          <a:lstStyle/>
          <a:p>
            <a:endParaRPr lang="en-US"/>
          </a:p>
        </p:txBody>
      </p:sp>
      <p:sp>
        <p:nvSpPr>
          <p:cNvPr id="516134" name="Line 38"/>
          <p:cNvSpPr>
            <a:spLocks noChangeShapeType="1"/>
          </p:cNvSpPr>
          <p:nvPr/>
        </p:nvSpPr>
        <p:spPr bwMode="auto">
          <a:xfrm>
            <a:off x="366713" y="4343400"/>
            <a:ext cx="1843087" cy="0"/>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516135" name="Line 39"/>
          <p:cNvSpPr>
            <a:spLocks noChangeShapeType="1"/>
          </p:cNvSpPr>
          <p:nvPr/>
        </p:nvSpPr>
        <p:spPr bwMode="auto">
          <a:xfrm>
            <a:off x="366713" y="1450975"/>
            <a:ext cx="0" cy="2892425"/>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516136" name="Line 40"/>
          <p:cNvSpPr>
            <a:spLocks noChangeShapeType="1"/>
          </p:cNvSpPr>
          <p:nvPr/>
        </p:nvSpPr>
        <p:spPr bwMode="auto">
          <a:xfrm>
            <a:off x="2209800" y="1450975"/>
            <a:ext cx="0" cy="2892425"/>
          </a:xfrm>
          <a:prstGeom prst="line">
            <a:avLst/>
          </a:prstGeom>
          <a:noFill/>
          <a:ln w="28575" cap="sq">
            <a:solidFill>
              <a:schemeClr val="tx1"/>
            </a:solidFill>
            <a:round/>
            <a:headEnd/>
            <a:tailEnd/>
          </a:ln>
          <a:effectLst/>
        </p:spPr>
        <p:txBody>
          <a:bodyPr>
            <a:prstTxWarp prst="textNoShape">
              <a:avLst/>
            </a:prstTxWarp>
            <a:spAutoFit/>
          </a:bodyPr>
          <a:lstStyle/>
          <a:p>
            <a:endParaRPr lang="en-US"/>
          </a:p>
        </p:txBody>
      </p:sp>
      <p:sp>
        <p:nvSpPr>
          <p:cNvPr id="516158" name="Line 62"/>
          <p:cNvSpPr>
            <a:spLocks noChangeShapeType="1"/>
          </p:cNvSpPr>
          <p:nvPr/>
        </p:nvSpPr>
        <p:spPr bwMode="auto">
          <a:xfrm>
            <a:off x="2362200" y="2822575"/>
            <a:ext cx="533400" cy="0"/>
          </a:xfrm>
          <a:prstGeom prst="line">
            <a:avLst/>
          </a:prstGeom>
          <a:noFill/>
          <a:ln w="38100">
            <a:solidFill>
              <a:schemeClr val="tx1"/>
            </a:solidFill>
            <a:round/>
            <a:headEnd/>
            <a:tailEnd type="triangle" w="med" len="med"/>
          </a:ln>
          <a:effectLst/>
        </p:spPr>
        <p:txBody>
          <a:bodyPr>
            <a:prstTxWarp prst="textNoShape">
              <a:avLst/>
            </a:prstTxWarp>
            <a:spAutoFit/>
          </a:bodyPr>
          <a:lstStyle/>
          <a:p>
            <a:endParaRPr lang="en-US"/>
          </a:p>
        </p:txBody>
      </p:sp>
      <p:sp>
        <p:nvSpPr>
          <p:cNvPr id="516159" name="Text Box 63"/>
          <p:cNvSpPr txBox="1">
            <a:spLocks noChangeArrowheads="1"/>
          </p:cNvSpPr>
          <p:nvPr/>
        </p:nvSpPr>
        <p:spPr bwMode="auto">
          <a:xfrm>
            <a:off x="2971800" y="2670175"/>
            <a:ext cx="1828800" cy="314325"/>
          </a:xfrm>
          <a:prstGeom prst="rect">
            <a:avLst/>
          </a:prstGeom>
          <a:solidFill>
            <a:srgbClr val="008000"/>
          </a:solidFill>
          <a:ln w="9525">
            <a:solidFill>
              <a:schemeClr val="tx1"/>
            </a:solidFill>
            <a:miter lim="800000"/>
            <a:headEnd/>
            <a:tailEnd/>
          </a:ln>
          <a:effectLst/>
        </p:spPr>
        <p:txBody>
          <a:bodyPr>
            <a:prstTxWarp prst="textNoShape">
              <a:avLst/>
            </a:prstTxWarp>
            <a:spAutoFit/>
          </a:bodyPr>
          <a:lstStyle/>
          <a:p>
            <a:pPr algn="ctr"/>
            <a:r>
              <a:rPr lang="en-US">
                <a:solidFill>
                  <a:schemeClr val="bg1"/>
                </a:solidFill>
              </a:rPr>
              <a:t>CUSTOMERS LIST</a:t>
            </a:r>
          </a:p>
        </p:txBody>
      </p:sp>
      <p:sp>
        <p:nvSpPr>
          <p:cNvPr id="516160" name="Line 64"/>
          <p:cNvSpPr>
            <a:spLocks noChangeShapeType="1"/>
          </p:cNvSpPr>
          <p:nvPr/>
        </p:nvSpPr>
        <p:spPr bwMode="auto">
          <a:xfrm>
            <a:off x="4800600" y="2819400"/>
            <a:ext cx="457200" cy="0"/>
          </a:xfrm>
          <a:prstGeom prst="line">
            <a:avLst/>
          </a:prstGeom>
          <a:noFill/>
          <a:ln w="38100">
            <a:solidFill>
              <a:schemeClr val="tx1"/>
            </a:solidFill>
            <a:round/>
            <a:headEnd/>
            <a:tailEnd type="triangle" w="med" len="med"/>
          </a:ln>
          <a:effectLst/>
        </p:spPr>
        <p:txBody>
          <a:bodyPr>
            <a:prstTxWarp prst="textNoShape">
              <a:avLst/>
            </a:prstTxWarp>
            <a:spAutoFit/>
          </a:bodyPr>
          <a:lstStyle/>
          <a:p>
            <a:endParaRPr lang="en-US"/>
          </a:p>
        </p:txBody>
      </p:sp>
      <p:sp>
        <p:nvSpPr>
          <p:cNvPr id="516171" name="Text Box 75"/>
          <p:cNvSpPr txBox="1">
            <a:spLocks noChangeArrowheads="1"/>
          </p:cNvSpPr>
          <p:nvPr/>
        </p:nvSpPr>
        <p:spPr bwMode="auto">
          <a:xfrm>
            <a:off x="3581400" y="5562600"/>
            <a:ext cx="5410200" cy="369332"/>
          </a:xfrm>
          <a:prstGeom prst="rect">
            <a:avLst/>
          </a:prstGeom>
          <a:solidFill>
            <a:srgbClr val="CC3300"/>
          </a:solidFill>
          <a:ln w="9525">
            <a:solidFill>
              <a:schemeClr val="tx1"/>
            </a:solidFill>
            <a:miter lim="800000"/>
            <a:headEnd/>
            <a:tailEnd/>
          </a:ln>
          <a:effectLst/>
        </p:spPr>
        <p:txBody>
          <a:bodyPr wrap="square">
            <a:prstTxWarp prst="textNoShape">
              <a:avLst/>
            </a:prstTxWarp>
            <a:spAutoFit/>
          </a:bodyPr>
          <a:lstStyle/>
          <a:p>
            <a:pPr algn="ctr"/>
            <a:r>
              <a:rPr lang="en-US" b="1" dirty="0">
                <a:solidFill>
                  <a:schemeClr val="bg1"/>
                </a:solidFill>
              </a:rPr>
              <a:t>SOLE DISTRIBUTOR  AND MULTIPLE DISTRIBUTOR</a:t>
            </a:r>
          </a:p>
        </p:txBody>
      </p:sp>
      <p:sp>
        <p:nvSpPr>
          <p:cNvPr id="516172" name="Line 76"/>
          <p:cNvSpPr>
            <a:spLocks noChangeShapeType="1"/>
          </p:cNvSpPr>
          <p:nvPr/>
        </p:nvSpPr>
        <p:spPr bwMode="auto">
          <a:xfrm>
            <a:off x="2590800" y="1981200"/>
            <a:ext cx="0" cy="685800"/>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516173" name="Text Box 77"/>
          <p:cNvSpPr txBox="1">
            <a:spLocks noChangeArrowheads="1"/>
          </p:cNvSpPr>
          <p:nvPr/>
        </p:nvSpPr>
        <p:spPr bwMode="auto">
          <a:xfrm>
            <a:off x="2590800" y="1752600"/>
            <a:ext cx="2209800" cy="523220"/>
          </a:xfrm>
          <a:prstGeom prst="rect">
            <a:avLst/>
          </a:prstGeom>
          <a:noFill/>
          <a:ln w="9525">
            <a:noFill/>
            <a:miter lim="800000"/>
            <a:headEnd/>
            <a:tailEnd/>
          </a:ln>
          <a:effectLst/>
        </p:spPr>
        <p:txBody>
          <a:bodyPr wrap="square">
            <a:prstTxWarp prst="textNoShape">
              <a:avLst/>
            </a:prstTxWarp>
            <a:spAutoFit/>
          </a:bodyPr>
          <a:lstStyle/>
          <a:p>
            <a:r>
              <a:rPr lang="en-US" sz="1400" b="1" dirty="0"/>
              <a:t>SCREENING AND SELECTION</a:t>
            </a:r>
          </a:p>
        </p:txBody>
      </p:sp>
      <p:grpSp>
        <p:nvGrpSpPr>
          <p:cNvPr id="2" name="Group 85"/>
          <p:cNvGrpSpPr>
            <a:grpSpLocks/>
          </p:cNvGrpSpPr>
          <p:nvPr/>
        </p:nvGrpSpPr>
        <p:grpSpPr bwMode="auto">
          <a:xfrm>
            <a:off x="5334000" y="1143000"/>
            <a:ext cx="3657600" cy="3886200"/>
            <a:chOff x="3312" y="720"/>
            <a:chExt cx="2304" cy="2448"/>
          </a:xfrm>
        </p:grpSpPr>
        <p:sp>
          <p:nvSpPr>
            <p:cNvPr id="516166" name="Text Box 70"/>
            <p:cNvSpPr txBox="1">
              <a:spLocks noChangeArrowheads="1"/>
            </p:cNvSpPr>
            <p:nvPr/>
          </p:nvSpPr>
          <p:spPr bwMode="auto">
            <a:xfrm>
              <a:off x="3648" y="816"/>
              <a:ext cx="1536" cy="407"/>
            </a:xfrm>
            <a:prstGeom prst="rect">
              <a:avLst/>
            </a:prstGeom>
            <a:solidFill>
              <a:srgbClr val="CC00CC"/>
            </a:solidFill>
            <a:ln w="9525">
              <a:noFill/>
              <a:miter lim="800000"/>
              <a:headEnd/>
              <a:tailEnd/>
            </a:ln>
            <a:effectLst/>
          </p:spPr>
          <p:txBody>
            <a:bodyPr wrap="square">
              <a:prstTxWarp prst="textNoShape">
                <a:avLst/>
              </a:prstTxWarp>
              <a:spAutoFit/>
            </a:bodyPr>
            <a:lstStyle/>
            <a:p>
              <a:pPr algn="ctr"/>
              <a:r>
                <a:rPr lang="en-US" dirty="0">
                  <a:solidFill>
                    <a:schemeClr val="bg1"/>
                  </a:solidFill>
                </a:rPr>
                <a:t>PRODUCT - SPECIALTY MAPPING</a:t>
              </a:r>
            </a:p>
          </p:txBody>
        </p:sp>
        <p:sp>
          <p:nvSpPr>
            <p:cNvPr id="516167" name="Text Box 71"/>
            <p:cNvSpPr txBox="1">
              <a:spLocks noChangeArrowheads="1"/>
            </p:cNvSpPr>
            <p:nvPr/>
          </p:nvSpPr>
          <p:spPr bwMode="auto">
            <a:xfrm>
              <a:off x="3696" y="2832"/>
              <a:ext cx="1536" cy="192"/>
            </a:xfrm>
            <a:prstGeom prst="rect">
              <a:avLst/>
            </a:prstGeom>
            <a:solidFill>
              <a:srgbClr val="CC00CC"/>
            </a:solidFill>
            <a:ln w="9525">
              <a:noFill/>
              <a:miter lim="800000"/>
              <a:headEnd/>
              <a:tailEnd/>
            </a:ln>
            <a:effectLst/>
          </p:spPr>
          <p:txBody>
            <a:bodyPr>
              <a:prstTxWarp prst="textNoShape">
                <a:avLst/>
              </a:prstTxWarp>
              <a:spAutoFit/>
            </a:bodyPr>
            <a:lstStyle/>
            <a:p>
              <a:pPr algn="ctr"/>
              <a:r>
                <a:rPr lang="en-US" b="1">
                  <a:solidFill>
                    <a:schemeClr val="bg1"/>
                  </a:solidFill>
                </a:rPr>
                <a:t>CALL MANAGEMENT</a:t>
              </a:r>
            </a:p>
          </p:txBody>
        </p:sp>
        <p:grpSp>
          <p:nvGrpSpPr>
            <p:cNvPr id="3" name="Group 81"/>
            <p:cNvGrpSpPr>
              <a:grpSpLocks/>
            </p:cNvGrpSpPr>
            <p:nvPr/>
          </p:nvGrpSpPr>
          <p:grpSpPr bwMode="auto">
            <a:xfrm>
              <a:off x="3408" y="1392"/>
              <a:ext cx="2064" cy="1248"/>
              <a:chOff x="3408" y="864"/>
              <a:chExt cx="2064" cy="1248"/>
            </a:xfrm>
          </p:grpSpPr>
          <p:sp>
            <p:nvSpPr>
              <p:cNvPr id="516161" name="Text Box 65"/>
              <p:cNvSpPr txBox="1">
                <a:spLocks noChangeArrowheads="1"/>
              </p:cNvSpPr>
              <p:nvPr/>
            </p:nvSpPr>
            <p:spPr bwMode="auto">
              <a:xfrm>
                <a:off x="3696" y="1207"/>
                <a:ext cx="1536" cy="233"/>
              </a:xfrm>
              <a:prstGeom prst="rect">
                <a:avLst/>
              </a:prstGeom>
              <a:solidFill>
                <a:srgbClr val="FF0000"/>
              </a:solidFill>
              <a:ln w="9525">
                <a:solidFill>
                  <a:schemeClr val="tx1"/>
                </a:solidFill>
                <a:miter lim="800000"/>
                <a:headEnd/>
                <a:tailEnd/>
              </a:ln>
              <a:effectLst/>
            </p:spPr>
            <p:txBody>
              <a:bodyPr wrap="square">
                <a:prstTxWarp prst="textNoShape">
                  <a:avLst/>
                </a:prstTxWarp>
                <a:spAutoFit/>
              </a:bodyPr>
              <a:lstStyle/>
              <a:p>
                <a:pPr algn="ctr"/>
                <a:r>
                  <a:rPr lang="en-US" dirty="0">
                    <a:solidFill>
                      <a:schemeClr val="bg1"/>
                    </a:solidFill>
                  </a:rPr>
                  <a:t>CUSTOMERS COVERAGE</a:t>
                </a:r>
              </a:p>
            </p:txBody>
          </p:sp>
          <p:sp>
            <p:nvSpPr>
              <p:cNvPr id="516162" name="Text Box 66"/>
              <p:cNvSpPr txBox="1">
                <a:spLocks noChangeArrowheads="1"/>
              </p:cNvSpPr>
              <p:nvPr/>
            </p:nvSpPr>
            <p:spPr bwMode="auto">
              <a:xfrm>
                <a:off x="3696" y="1538"/>
                <a:ext cx="1536" cy="407"/>
              </a:xfrm>
              <a:prstGeom prst="rect">
                <a:avLst/>
              </a:prstGeom>
              <a:solidFill>
                <a:schemeClr val="tx2"/>
              </a:solidFill>
              <a:ln w="9525">
                <a:solidFill>
                  <a:schemeClr val="tx1"/>
                </a:solidFill>
                <a:miter lim="800000"/>
                <a:headEnd/>
                <a:tailEnd/>
              </a:ln>
              <a:effectLst/>
            </p:spPr>
            <p:txBody>
              <a:bodyPr wrap="square">
                <a:prstTxWarp prst="textNoShape">
                  <a:avLst/>
                </a:prstTxWarp>
                <a:spAutoFit/>
              </a:bodyPr>
              <a:lstStyle/>
              <a:p>
                <a:pPr algn="ctr"/>
                <a:r>
                  <a:rPr lang="en-US" dirty="0">
                    <a:solidFill>
                      <a:schemeClr val="bg1"/>
                    </a:solidFill>
                  </a:rPr>
                  <a:t>MARKET AREA COVERAGE</a:t>
                </a:r>
              </a:p>
            </p:txBody>
          </p:sp>
          <p:sp>
            <p:nvSpPr>
              <p:cNvPr id="516163" name="Rectangle 67"/>
              <p:cNvSpPr>
                <a:spLocks noChangeArrowheads="1"/>
              </p:cNvSpPr>
              <p:nvPr/>
            </p:nvSpPr>
            <p:spPr bwMode="auto">
              <a:xfrm>
                <a:off x="3552" y="1106"/>
                <a:ext cx="1824" cy="912"/>
              </a:xfrm>
              <a:prstGeom prst="rect">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sp>
            <p:nvSpPr>
              <p:cNvPr id="516164" name="Text Box 68"/>
              <p:cNvSpPr txBox="1">
                <a:spLocks noChangeArrowheads="1"/>
              </p:cNvSpPr>
              <p:nvPr/>
            </p:nvSpPr>
            <p:spPr bwMode="auto">
              <a:xfrm>
                <a:off x="3600" y="914"/>
                <a:ext cx="1872" cy="192"/>
              </a:xfrm>
              <a:prstGeom prst="rect">
                <a:avLst/>
              </a:prstGeom>
              <a:noFill/>
              <a:ln w="9525">
                <a:noFill/>
                <a:miter lim="800000"/>
                <a:headEnd/>
                <a:tailEnd/>
              </a:ln>
              <a:effectLst/>
            </p:spPr>
            <p:txBody>
              <a:bodyPr>
                <a:prstTxWarp prst="textNoShape">
                  <a:avLst/>
                </a:prstTxWarp>
                <a:spAutoFit/>
              </a:bodyPr>
              <a:lstStyle/>
              <a:p>
                <a:r>
                  <a:rPr lang="en-US" b="1"/>
                  <a:t>DISTRIBUTION COVERAGE</a:t>
                </a:r>
              </a:p>
            </p:txBody>
          </p:sp>
          <p:sp>
            <p:nvSpPr>
              <p:cNvPr id="516176" name="Rectangle 80"/>
              <p:cNvSpPr>
                <a:spLocks noChangeArrowheads="1"/>
              </p:cNvSpPr>
              <p:nvPr/>
            </p:nvSpPr>
            <p:spPr bwMode="auto">
              <a:xfrm>
                <a:off x="3408" y="864"/>
                <a:ext cx="2064" cy="1248"/>
              </a:xfrm>
              <a:prstGeom prst="rect">
                <a:avLst/>
              </a:prstGeom>
              <a:noFill/>
              <a:ln w="9525">
                <a:solidFill>
                  <a:schemeClr val="tx1"/>
                </a:solidFill>
                <a:miter lim="800000"/>
                <a:headEnd/>
                <a:tailEnd/>
              </a:ln>
              <a:effectLst/>
            </p:spPr>
            <p:txBody>
              <a:bodyPr wrap="none" anchor="ctr">
                <a:prstTxWarp prst="textNoShape">
                  <a:avLst/>
                </a:prstTxWarp>
                <a:spAutoFit/>
              </a:bodyPr>
              <a:lstStyle/>
              <a:p>
                <a:endParaRPr lang="en-US"/>
              </a:p>
            </p:txBody>
          </p:sp>
        </p:grpSp>
        <p:sp>
          <p:nvSpPr>
            <p:cNvPr id="516178" name="Line 82"/>
            <p:cNvSpPr>
              <a:spLocks noChangeShapeType="1"/>
            </p:cNvSpPr>
            <p:nvPr/>
          </p:nvSpPr>
          <p:spPr bwMode="auto">
            <a:xfrm>
              <a:off x="4368" y="1248"/>
              <a:ext cx="0" cy="144"/>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
          <p:nvSpPr>
            <p:cNvPr id="516179" name="Rectangle 83"/>
            <p:cNvSpPr>
              <a:spLocks noChangeArrowheads="1"/>
            </p:cNvSpPr>
            <p:nvPr/>
          </p:nvSpPr>
          <p:spPr bwMode="auto">
            <a:xfrm>
              <a:off x="3312" y="720"/>
              <a:ext cx="2304" cy="2448"/>
            </a:xfrm>
            <a:prstGeom prst="rect">
              <a:avLst/>
            </a:prstGeom>
            <a:noFill/>
            <a:ln w="9525">
              <a:solidFill>
                <a:schemeClr val="tx1"/>
              </a:solidFill>
              <a:miter lim="800000"/>
              <a:headEnd/>
              <a:tailEnd/>
            </a:ln>
            <a:effectLst/>
          </p:spPr>
          <p:txBody>
            <a:bodyPr anchor="ctr">
              <a:prstTxWarp prst="textNoShape">
                <a:avLst/>
              </a:prstTxWarp>
              <a:spAutoFit/>
            </a:bodyPr>
            <a:lstStyle/>
            <a:p>
              <a:endParaRPr lang="en-US"/>
            </a:p>
          </p:txBody>
        </p:sp>
        <p:sp>
          <p:nvSpPr>
            <p:cNvPr id="516180" name="Line 84"/>
            <p:cNvSpPr>
              <a:spLocks noChangeShapeType="1"/>
            </p:cNvSpPr>
            <p:nvPr/>
          </p:nvSpPr>
          <p:spPr bwMode="auto">
            <a:xfrm>
              <a:off x="4368" y="2688"/>
              <a:ext cx="0" cy="96"/>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grpSp>
      <p:sp>
        <p:nvSpPr>
          <p:cNvPr id="516182" name="Line 86"/>
          <p:cNvSpPr>
            <a:spLocks noChangeShapeType="1"/>
          </p:cNvSpPr>
          <p:nvPr/>
        </p:nvSpPr>
        <p:spPr bwMode="auto">
          <a:xfrm>
            <a:off x="7010400" y="5105400"/>
            <a:ext cx="0" cy="381000"/>
          </a:xfrm>
          <a:prstGeom prst="line">
            <a:avLst/>
          </a:prstGeom>
          <a:noFill/>
          <a:ln w="9525">
            <a:solidFill>
              <a:schemeClr val="tx1"/>
            </a:solidFill>
            <a:round/>
            <a:headEnd/>
            <a:tailEnd type="triangle" w="med" len="med"/>
          </a:ln>
          <a:effectLst/>
        </p:spPr>
        <p:txBody>
          <a:bodyPr>
            <a:prstTxWarp prst="textNoShape">
              <a:avLst/>
            </a:prstTxWarp>
            <a:spAutoFit/>
          </a:bodyPr>
          <a:lstStyle/>
          <a:p>
            <a:endParaRPr lang="en-US"/>
          </a:p>
        </p:txBody>
      </p:sp>
    </p:spTree>
  </p:cSld>
  <p:clrMapOvr>
    <a:masterClrMapping/>
  </p:clrMapOv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C875050-6B24-5249-BA05-7C090D98F916}" type="datetime4">
              <a:rPr lang="en-US"/>
              <a:pPr/>
              <a:t>August 24, 2020</a:t>
            </a:fld>
            <a:endParaRPr lang="en-US"/>
          </a:p>
        </p:txBody>
      </p:sp>
      <p:sp>
        <p:nvSpPr>
          <p:cNvPr id="5" name="Slide Number Placeholder 5"/>
          <p:cNvSpPr>
            <a:spLocks noGrp="1"/>
          </p:cNvSpPr>
          <p:nvPr>
            <p:ph type="sldNum" sz="quarter" idx="12"/>
          </p:nvPr>
        </p:nvSpPr>
        <p:spPr/>
        <p:txBody>
          <a:bodyPr/>
          <a:lstStyle/>
          <a:p>
            <a:fld id="{D72C2992-73FE-7F46-9ED7-45E4046D017C}" type="slidenum">
              <a:rPr lang="en-US"/>
              <a:pPr/>
              <a:t>119</a:t>
            </a:fld>
            <a:endParaRPr lang="en-US"/>
          </a:p>
        </p:txBody>
      </p:sp>
      <p:sp>
        <p:nvSpPr>
          <p:cNvPr id="517122" name="Rectangle 2"/>
          <p:cNvSpPr>
            <a:spLocks noGrp="1" noChangeArrowheads="1"/>
          </p:cNvSpPr>
          <p:nvPr>
            <p:ph type="title"/>
          </p:nvPr>
        </p:nvSpPr>
        <p:spPr/>
        <p:txBody>
          <a:bodyPr/>
          <a:lstStyle/>
          <a:p>
            <a:pPr algn="ctr"/>
            <a:r>
              <a:rPr lang="en-US"/>
              <a:t>CUSTOMERS LIST OF PRODUCTS</a:t>
            </a:r>
          </a:p>
        </p:txBody>
      </p:sp>
      <p:sp>
        <p:nvSpPr>
          <p:cNvPr id="517124" name="Rectangle 4"/>
          <p:cNvSpPr>
            <a:spLocks noGrp="1" noChangeArrowheads="1"/>
          </p:cNvSpPr>
          <p:nvPr>
            <p:ph type="body" idx="1"/>
          </p:nvPr>
        </p:nvSpPr>
        <p:spPr>
          <a:xfrm>
            <a:off x="1524000" y="1828800"/>
            <a:ext cx="6172200" cy="2362200"/>
          </a:xfrm>
          <a:gradFill rotWithShape="1">
            <a:gsLst>
              <a:gs pos="0">
                <a:schemeClr val="accent1"/>
              </a:gs>
              <a:gs pos="100000">
                <a:srgbClr val="FFFF66"/>
              </a:gs>
            </a:gsLst>
            <a:lin ang="5400000" scaled="1"/>
          </a:gradFill>
          <a:ln/>
        </p:spPr>
        <p:txBody>
          <a:bodyPr>
            <a:noAutofit/>
          </a:bodyPr>
          <a:lstStyle/>
          <a:p>
            <a:pPr marL="342900" indent="-342900"/>
            <a:r>
              <a:rPr lang="en-US" sz="2000" u="sng" dirty="0"/>
              <a:t>Based on :</a:t>
            </a:r>
            <a:endParaRPr lang="en-US" sz="2000" dirty="0"/>
          </a:p>
          <a:p>
            <a:pPr marL="342900" indent="-342900"/>
            <a:r>
              <a:rPr lang="en-US" sz="2000" dirty="0"/>
              <a:t>	</a:t>
            </a:r>
            <a:r>
              <a:rPr lang="en-US" sz="2000" dirty="0" err="1">
                <a:sym typeface="Monotype Sorts" pitchFamily="-112" charset="2"/>
              </a:rPr>
              <a:t></a:t>
            </a:r>
            <a:r>
              <a:rPr lang="en-US" sz="2000" dirty="0">
                <a:sym typeface="Monotype Sorts" pitchFamily="-112" charset="2"/>
              </a:rPr>
              <a:t> Specialization a of the Product’s Target Doctors</a:t>
            </a:r>
          </a:p>
          <a:p>
            <a:pPr marL="342900" indent="-342900"/>
            <a:r>
              <a:rPr lang="en-US" sz="2000" dirty="0">
                <a:sym typeface="Monotype Sorts" pitchFamily="-112" charset="2"/>
              </a:rPr>
              <a:t>	</a:t>
            </a:r>
            <a:r>
              <a:rPr lang="en-US" sz="2000" dirty="0" err="1">
                <a:sym typeface="Monotype Sorts" pitchFamily="-112" charset="2"/>
              </a:rPr>
              <a:t></a:t>
            </a:r>
            <a:r>
              <a:rPr lang="en-US" sz="2000" dirty="0">
                <a:sym typeface="Monotype Sorts" pitchFamily="-112" charset="2"/>
              </a:rPr>
              <a:t> Indication of the Products</a:t>
            </a:r>
          </a:p>
          <a:p>
            <a:pPr marL="342900" indent="-342900"/>
            <a:r>
              <a:rPr lang="en-US" sz="2000" dirty="0">
                <a:sym typeface="Monotype Sorts" pitchFamily="-112" charset="2"/>
              </a:rPr>
              <a:t>	</a:t>
            </a:r>
            <a:r>
              <a:rPr lang="en-US" sz="2000" dirty="0" err="1">
                <a:sym typeface="Monotype Sorts" pitchFamily="-112" charset="2"/>
              </a:rPr>
              <a:t></a:t>
            </a:r>
            <a:r>
              <a:rPr lang="en-US" sz="2000" dirty="0">
                <a:sym typeface="Monotype Sorts" pitchFamily="-112" charset="2"/>
              </a:rPr>
              <a:t> Economic Class and Number of Patient</a:t>
            </a:r>
          </a:p>
          <a:p>
            <a:pPr marL="342900" indent="-342900"/>
            <a:r>
              <a:rPr lang="en-US" sz="2000" dirty="0">
                <a:sym typeface="Monotype Sorts" pitchFamily="-112" charset="2"/>
              </a:rPr>
              <a:t>	</a:t>
            </a:r>
            <a:r>
              <a:rPr lang="en-US" sz="2000" dirty="0" err="1">
                <a:sym typeface="Monotype Sorts" pitchFamily="-112" charset="2"/>
              </a:rPr>
              <a:t></a:t>
            </a:r>
            <a:r>
              <a:rPr lang="en-US" sz="2000" dirty="0">
                <a:sym typeface="Monotype Sorts" pitchFamily="-112" charset="2"/>
              </a:rPr>
              <a:t> Drugs Indication versus Doctors Specialization  </a:t>
            </a:r>
          </a:p>
          <a:p>
            <a:pPr marL="342900" indent="-342900"/>
            <a:endParaRPr lang="en-US" sz="2000" dirty="0">
              <a:sym typeface="Monotype Sorts" pitchFamily="-112" charset="2"/>
            </a:endParaRPr>
          </a:p>
          <a:p>
            <a:pPr marL="342900" indent="-342900"/>
            <a:r>
              <a:rPr lang="en-US" sz="2000" dirty="0"/>
              <a:t> </a:t>
            </a:r>
          </a:p>
          <a:p>
            <a:pPr marL="342900" indent="-342900"/>
            <a:endParaRPr lang="en-US" sz="2000" dirty="0"/>
          </a:p>
        </p:txBody>
      </p:sp>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DADB491-8F26-6E44-9CB6-1AA06848EC07}" type="datetime4">
              <a:rPr lang="en-US"/>
              <a:pPr/>
              <a:t>August 24, 2020</a:t>
            </a:fld>
            <a:endParaRPr lang="en-US"/>
          </a:p>
        </p:txBody>
      </p:sp>
      <p:sp>
        <p:nvSpPr>
          <p:cNvPr id="4" name="Slide Number Placeholder 4"/>
          <p:cNvSpPr>
            <a:spLocks noGrp="1"/>
          </p:cNvSpPr>
          <p:nvPr>
            <p:ph type="sldNum" sz="quarter" idx="12"/>
          </p:nvPr>
        </p:nvSpPr>
        <p:spPr/>
        <p:txBody>
          <a:bodyPr/>
          <a:lstStyle/>
          <a:p>
            <a:fld id="{CEB8281E-1C73-6F49-A6D5-87A2DEA412B1}" type="slidenum">
              <a:rPr lang="en-US"/>
              <a:pPr/>
              <a:t>120</a:t>
            </a:fld>
            <a:endParaRPr lang="en-US"/>
          </a:p>
        </p:txBody>
      </p:sp>
      <p:pic>
        <p:nvPicPr>
          <p:cNvPr id="518152" name="Picture 8" descr="Picture3"/>
          <p:cNvPicPr>
            <a:picLocks noGrp="1" noChangeAspect="1" noChangeArrowheads="1"/>
          </p:cNvPicPr>
          <p:nvPr>
            <p:ph/>
          </p:nvPr>
        </p:nvPicPr>
        <p:blipFill>
          <a:blip r:embed="rId2"/>
          <a:srcRect/>
          <a:stretch>
            <a:fillRect/>
          </a:stretch>
        </p:blipFill>
        <p:spPr>
          <a:xfrm>
            <a:off x="304800" y="533400"/>
            <a:ext cx="8686800" cy="5105400"/>
          </a:xfrm>
          <a:noFill/>
          <a:ln/>
        </p:spPr>
      </p:pic>
    </p:spTree>
  </p:cSld>
  <p:clrMapOvr>
    <a:masterClrMapping/>
  </p:clrMapOv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C6D9FD21-4AA1-7642-8E55-4DC3C3AFAAD9}" type="datetime4">
              <a:rPr lang="en-US"/>
              <a:pPr/>
              <a:t>August 24, 2020</a:t>
            </a:fld>
            <a:endParaRPr lang="en-US"/>
          </a:p>
        </p:txBody>
      </p:sp>
      <p:sp>
        <p:nvSpPr>
          <p:cNvPr id="4" name="Slide Number Placeholder 4"/>
          <p:cNvSpPr>
            <a:spLocks noGrp="1"/>
          </p:cNvSpPr>
          <p:nvPr>
            <p:ph type="sldNum" sz="quarter" idx="12"/>
          </p:nvPr>
        </p:nvSpPr>
        <p:spPr/>
        <p:txBody>
          <a:bodyPr/>
          <a:lstStyle/>
          <a:p>
            <a:fld id="{59C14C77-1231-724C-8DCD-CDFA4944BB8B}" type="slidenum">
              <a:rPr lang="en-US"/>
              <a:pPr/>
              <a:t>121</a:t>
            </a:fld>
            <a:endParaRPr lang="en-US"/>
          </a:p>
        </p:txBody>
      </p:sp>
      <p:pic>
        <p:nvPicPr>
          <p:cNvPr id="530555" name="Picture 3195" descr="Picture2"/>
          <p:cNvPicPr>
            <a:picLocks noGrp="1" noChangeAspect="1" noChangeArrowheads="1"/>
          </p:cNvPicPr>
          <p:nvPr>
            <p:ph/>
          </p:nvPr>
        </p:nvPicPr>
        <p:blipFill>
          <a:blip r:embed="rId2"/>
          <a:srcRect/>
          <a:stretch>
            <a:fillRect/>
          </a:stretch>
        </p:blipFill>
        <p:spPr>
          <a:xfrm>
            <a:off x="762000" y="381000"/>
            <a:ext cx="7696200" cy="5562600"/>
          </a:xfrm>
          <a:noFill/>
          <a:ln/>
        </p:spPr>
      </p:pic>
    </p:spTree>
  </p:cSld>
  <p:clrMapOvr>
    <a:masterClrMapping/>
  </p:clrMapOv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Date Placeholder 3"/>
          <p:cNvSpPr>
            <a:spLocks noGrp="1"/>
          </p:cNvSpPr>
          <p:nvPr>
            <p:ph type="dt" sz="half" idx="10"/>
          </p:nvPr>
        </p:nvSpPr>
        <p:spPr/>
        <p:txBody>
          <a:bodyPr/>
          <a:lstStyle/>
          <a:p>
            <a:fld id="{E05C3C9E-E706-D84C-8B7D-1687EA8078AA}" type="datetime4">
              <a:rPr lang="en-US"/>
              <a:pPr/>
              <a:t>August 24, 2020</a:t>
            </a:fld>
            <a:endParaRPr lang="en-US"/>
          </a:p>
        </p:txBody>
      </p:sp>
      <p:sp>
        <p:nvSpPr>
          <p:cNvPr id="39" name="Slide Number Placeholder 5"/>
          <p:cNvSpPr>
            <a:spLocks noGrp="1"/>
          </p:cNvSpPr>
          <p:nvPr>
            <p:ph type="sldNum" sz="quarter" idx="12"/>
          </p:nvPr>
        </p:nvSpPr>
        <p:spPr/>
        <p:txBody>
          <a:bodyPr/>
          <a:lstStyle/>
          <a:p>
            <a:fld id="{FDFAB998-CB9A-A749-A828-9602291F65AD}" type="slidenum">
              <a:rPr lang="en-US"/>
              <a:pPr/>
              <a:t>122</a:t>
            </a:fld>
            <a:endParaRPr lang="en-US"/>
          </a:p>
        </p:txBody>
      </p:sp>
      <p:sp>
        <p:nvSpPr>
          <p:cNvPr id="534530" name="Rectangle 2"/>
          <p:cNvSpPr>
            <a:spLocks noGrp="1" noChangeArrowheads="1"/>
          </p:cNvSpPr>
          <p:nvPr>
            <p:ph type="title"/>
          </p:nvPr>
        </p:nvSpPr>
        <p:spPr>
          <a:xfrm>
            <a:off x="685800" y="152400"/>
            <a:ext cx="7924800" cy="838200"/>
          </a:xfrm>
        </p:spPr>
        <p:txBody>
          <a:bodyPr/>
          <a:lstStyle/>
          <a:p>
            <a:r>
              <a:rPr lang="en-US" dirty="0"/>
              <a:t>Plan Assumptions</a:t>
            </a:r>
          </a:p>
        </p:txBody>
      </p:sp>
      <p:graphicFrame>
        <p:nvGraphicFramePr>
          <p:cNvPr id="534625" name="Group 97"/>
          <p:cNvGraphicFramePr>
            <a:graphicFrameLocks noGrp="1"/>
          </p:cNvGraphicFramePr>
          <p:nvPr>
            <p:ph idx="1"/>
          </p:nvPr>
        </p:nvGraphicFramePr>
        <p:xfrm>
          <a:off x="152400" y="990600"/>
          <a:ext cx="8839200" cy="5047298"/>
        </p:xfrm>
        <a:graphic>
          <a:graphicData uri="http://schemas.openxmlformats.org/drawingml/2006/table">
            <a:tbl>
              <a:tblPr/>
              <a:tblGrid>
                <a:gridCol w="4419600">
                  <a:extLst>
                    <a:ext uri="{9D8B030D-6E8A-4147-A177-3AD203B41FA5}">
                      <a16:colId xmlns:a16="http://schemas.microsoft.com/office/drawing/2014/main" val="20000"/>
                    </a:ext>
                  </a:extLst>
                </a:gridCol>
                <a:gridCol w="4419600">
                  <a:extLst>
                    <a:ext uri="{9D8B030D-6E8A-4147-A177-3AD203B41FA5}">
                      <a16:colId xmlns:a16="http://schemas.microsoft.com/office/drawing/2014/main" val="20001"/>
                    </a:ext>
                  </a:extLst>
                </a:gridCol>
              </a:tblGrid>
              <a:tr h="193675">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Aspects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Assumptions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52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rPr>
                        <a:t>FINANCIAL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extLst>
                  <a:ext uri="{0D108BD9-81ED-4DB2-BD59-A6C34878D82A}">
                    <a16:rowId xmlns:a16="http://schemas.microsoft.com/office/drawing/2014/main" val="10001"/>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Cost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Annual cost increases based on inflation 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2438">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Product Price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No price increase in 5 years plan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rPr>
                        <a:t>PRODUCT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extLst>
                  <a:ext uri="{0D108BD9-81ED-4DB2-BD59-A6C34878D82A}">
                    <a16:rowId xmlns:a16="http://schemas.microsoft.com/office/drawing/2014/main" val="10004"/>
                  </a:ext>
                </a:extLst>
              </a:tr>
              <a:tr h="1952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Registration/Approval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Expected February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Product Performance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New Clinical trial results on dosage reduction expected by june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rPr>
                        <a:t>LEGISLATION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00CC"/>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00CC"/>
                    </a:solidFill>
                  </a:tcPr>
                </a:tc>
                <a:extLst>
                  <a:ext uri="{0D108BD9-81ED-4DB2-BD59-A6C34878D82A}">
                    <a16:rowId xmlns:a16="http://schemas.microsoft.com/office/drawing/2014/main" val="10007"/>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Price Control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None expected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1952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 Others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Generic Act implementation will not </a:t>
                      </a:r>
                      <a:r>
                        <a:rPr kumimoji="0" lang="en-US" sz="1200" b="0" i="0" u="none" strike="noStrike" cap="none" normalizeH="0" baseline="0" dirty="0" err="1">
                          <a:ln>
                            <a:noFill/>
                          </a:ln>
                          <a:solidFill>
                            <a:schemeClr val="tx2"/>
                          </a:solidFill>
                          <a:effectLst/>
                          <a:latin typeface="Verdana" pitchFamily="-112" charset="0"/>
                          <a:ea typeface="Angsana New" pitchFamily="18" charset="0"/>
                          <a:cs typeface="Angsana New" pitchFamily="18" charset="0"/>
                        </a:rPr>
                        <a:t>materialise</a:t>
                      </a:r>
                      <a:r>
                        <a:rPr kumimoji="0" lang="en-US" sz="1200" b="0" i="0" u="none" strike="noStrike" cap="none" normalizeH="0" baseline="0" dirty="0">
                          <a:ln>
                            <a:noFill/>
                          </a:ln>
                          <a:solidFill>
                            <a:schemeClr val="tx2"/>
                          </a:solidFill>
                          <a:effectLst/>
                          <a:latin typeface="Verdana" pitchFamily="-112" charset="0"/>
                          <a:ea typeface="Angsana New" pitchFamily="18" charset="0"/>
                          <a:cs typeface="Angsana New" pitchFamily="18" charset="0"/>
                        </a:rPr>
                        <a:t> next year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Date Placeholder 3"/>
          <p:cNvSpPr>
            <a:spLocks noGrp="1"/>
          </p:cNvSpPr>
          <p:nvPr>
            <p:ph type="dt" sz="half" idx="10"/>
          </p:nvPr>
        </p:nvSpPr>
        <p:spPr/>
        <p:txBody>
          <a:bodyPr/>
          <a:lstStyle/>
          <a:p>
            <a:fld id="{48C93E4D-C33D-074F-9D12-FD23B1DB7465}" type="datetime4">
              <a:rPr lang="en-US"/>
              <a:pPr/>
              <a:t>August 24, 2020</a:t>
            </a:fld>
            <a:endParaRPr lang="en-US"/>
          </a:p>
        </p:txBody>
      </p:sp>
      <p:sp>
        <p:nvSpPr>
          <p:cNvPr id="30" name="Slide Number Placeholder 5"/>
          <p:cNvSpPr>
            <a:spLocks noGrp="1"/>
          </p:cNvSpPr>
          <p:nvPr>
            <p:ph type="sldNum" sz="quarter" idx="12"/>
          </p:nvPr>
        </p:nvSpPr>
        <p:spPr/>
        <p:txBody>
          <a:bodyPr/>
          <a:lstStyle/>
          <a:p>
            <a:fld id="{6AA44633-320E-2D40-8794-86F43B3BC5E9}" type="slidenum">
              <a:rPr lang="en-US"/>
              <a:pPr/>
              <a:t>123</a:t>
            </a:fld>
            <a:endParaRPr lang="en-US"/>
          </a:p>
        </p:txBody>
      </p:sp>
      <p:graphicFrame>
        <p:nvGraphicFramePr>
          <p:cNvPr id="536621" name="Group 45"/>
          <p:cNvGraphicFramePr>
            <a:graphicFrameLocks noGrp="1"/>
          </p:cNvGraphicFramePr>
          <p:nvPr>
            <p:ph idx="1"/>
          </p:nvPr>
        </p:nvGraphicFramePr>
        <p:xfrm>
          <a:off x="533400" y="1371600"/>
          <a:ext cx="7772400" cy="2713038"/>
        </p:xfrm>
        <a:graphic>
          <a:graphicData uri="http://schemas.openxmlformats.org/drawingml/2006/table">
            <a:tbl>
              <a:tblPr/>
              <a:tblGrid>
                <a:gridCol w="3886200">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193675">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Aspects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Assumptions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952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rPr>
                        <a:t>PERSONNEL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3300"/>
                    </a:solidFill>
                  </a:tcPr>
                </a:tc>
                <a:extLst>
                  <a:ext uri="{0D108BD9-81ED-4DB2-BD59-A6C34878D82A}">
                    <a16:rowId xmlns:a16="http://schemas.microsoft.com/office/drawing/2014/main" val="10001"/>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Field Forces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Based on full complement of 100 reps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476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rPr>
                        <a:t>COMPENTITIVE ACTIVITIES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Verdana" pitchFamily="-112" charset="0"/>
                        <a:ea typeface="Angsana New" pitchFamily="18" charset="0"/>
                        <a:cs typeface="Angsana New"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8000"/>
                    </a:solidFill>
                  </a:tcPr>
                </a:tc>
                <a:extLst>
                  <a:ext uri="{0D108BD9-81ED-4DB2-BD59-A6C34878D82A}">
                    <a16:rowId xmlns:a16="http://schemas.microsoft.com/office/drawing/2014/main" val="10004"/>
                  </a:ext>
                </a:extLst>
              </a:tr>
              <a:tr h="1952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 Competitive Launch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None expected until 2 years later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93675">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2000" b="0" i="0" u="none" strike="noStrike" cap="none" normalizeH="0" baseline="0">
                          <a:ln>
                            <a:noFill/>
                          </a:ln>
                          <a:solidFill>
                            <a:schemeClr val="tx2"/>
                          </a:solidFill>
                          <a:effectLst/>
                          <a:latin typeface="Verdana" pitchFamily="-112" charset="0"/>
                          <a:ea typeface="Angsana New" pitchFamily="18" charset="0"/>
                          <a:cs typeface="Angsana New"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200" b="0" i="0" u="none" strike="noStrike" cap="none" normalizeH="0" baseline="0">
                          <a:ln>
                            <a:noFill/>
                          </a:ln>
                          <a:solidFill>
                            <a:schemeClr val="tx2"/>
                          </a:solidFill>
                          <a:effectLst/>
                          <a:latin typeface="Verdana" pitchFamily="-112" charset="0"/>
                          <a:ea typeface="Angsana New" pitchFamily="18" charset="0"/>
                          <a:cs typeface="Angsana New" pitchFamily="18"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536622" name="Rectangle 46"/>
          <p:cNvSpPr>
            <a:spLocks noGrp="1" noChangeArrowheads="1"/>
          </p:cNvSpPr>
          <p:nvPr>
            <p:ph type="title"/>
          </p:nvPr>
        </p:nvSpPr>
        <p:spPr>
          <a:xfrm>
            <a:off x="685800" y="457200"/>
            <a:ext cx="7924800" cy="838200"/>
          </a:xfrm>
          <a:noFill/>
          <a:ln/>
        </p:spPr>
        <p:txBody>
          <a:bodyPr/>
          <a:lstStyle/>
          <a:p>
            <a:r>
              <a:rPr lang="en-US"/>
              <a:t>Plan Assumptions</a:t>
            </a:r>
          </a:p>
        </p:txBody>
      </p:sp>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Date Placeholder 3"/>
          <p:cNvSpPr>
            <a:spLocks noGrp="1"/>
          </p:cNvSpPr>
          <p:nvPr>
            <p:ph type="dt" sz="half" idx="10"/>
          </p:nvPr>
        </p:nvSpPr>
        <p:spPr/>
        <p:txBody>
          <a:bodyPr/>
          <a:lstStyle/>
          <a:p>
            <a:fld id="{C9664096-3B54-2146-8332-FCA1565A8CE7}" type="datetime4">
              <a:rPr lang="en-US"/>
              <a:pPr/>
              <a:t>August 24, 2020</a:t>
            </a:fld>
            <a:endParaRPr lang="en-US"/>
          </a:p>
        </p:txBody>
      </p:sp>
      <p:sp>
        <p:nvSpPr>
          <p:cNvPr id="24" name="Slide Number Placeholder 5"/>
          <p:cNvSpPr>
            <a:spLocks noGrp="1"/>
          </p:cNvSpPr>
          <p:nvPr>
            <p:ph type="sldNum" sz="quarter" idx="12"/>
          </p:nvPr>
        </p:nvSpPr>
        <p:spPr/>
        <p:txBody>
          <a:bodyPr/>
          <a:lstStyle/>
          <a:p>
            <a:fld id="{04306CD5-2132-884C-8345-96A95E59E8A2}" type="slidenum">
              <a:rPr lang="en-US"/>
              <a:pPr/>
              <a:t>124</a:t>
            </a:fld>
            <a:endParaRPr lang="en-US"/>
          </a:p>
        </p:txBody>
      </p:sp>
      <p:sp>
        <p:nvSpPr>
          <p:cNvPr id="538626" name="Rectangle 2"/>
          <p:cNvSpPr>
            <a:spLocks noGrp="1" noChangeArrowheads="1"/>
          </p:cNvSpPr>
          <p:nvPr>
            <p:ph type="title"/>
          </p:nvPr>
        </p:nvSpPr>
        <p:spPr/>
        <p:txBody>
          <a:bodyPr/>
          <a:lstStyle/>
          <a:p>
            <a:r>
              <a:rPr lang="en-US"/>
              <a:t>CONTIGENCY PLANNING</a:t>
            </a:r>
          </a:p>
        </p:txBody>
      </p:sp>
      <p:graphicFrame>
        <p:nvGraphicFramePr>
          <p:cNvPr id="538754" name="Group 130"/>
          <p:cNvGraphicFramePr>
            <a:graphicFrameLocks noGrp="1"/>
          </p:cNvGraphicFramePr>
          <p:nvPr>
            <p:ph idx="1"/>
          </p:nvPr>
        </p:nvGraphicFramePr>
        <p:xfrm>
          <a:off x="360363" y="1457325"/>
          <a:ext cx="8555037" cy="2583180"/>
        </p:xfrm>
        <a:graphic>
          <a:graphicData uri="http://schemas.openxmlformats.org/drawingml/2006/table">
            <a:tbl>
              <a:tblPr/>
              <a:tblGrid>
                <a:gridCol w="1585912">
                  <a:extLst>
                    <a:ext uri="{9D8B030D-6E8A-4147-A177-3AD203B41FA5}">
                      <a16:colId xmlns:a16="http://schemas.microsoft.com/office/drawing/2014/main" val="20000"/>
                    </a:ext>
                  </a:extLst>
                </a:gridCol>
                <a:gridCol w="1504950">
                  <a:extLst>
                    <a:ext uri="{9D8B030D-6E8A-4147-A177-3AD203B41FA5}">
                      <a16:colId xmlns:a16="http://schemas.microsoft.com/office/drawing/2014/main" val="20001"/>
                    </a:ext>
                  </a:extLst>
                </a:gridCol>
                <a:gridCol w="1611313">
                  <a:extLst>
                    <a:ext uri="{9D8B030D-6E8A-4147-A177-3AD203B41FA5}">
                      <a16:colId xmlns:a16="http://schemas.microsoft.com/office/drawing/2014/main" val="20002"/>
                    </a:ext>
                  </a:extLst>
                </a:gridCol>
                <a:gridCol w="1085850">
                  <a:extLst>
                    <a:ext uri="{9D8B030D-6E8A-4147-A177-3AD203B41FA5}">
                      <a16:colId xmlns:a16="http://schemas.microsoft.com/office/drawing/2014/main" val="20003"/>
                    </a:ext>
                  </a:extLst>
                </a:gridCol>
                <a:gridCol w="2767012">
                  <a:extLst>
                    <a:ext uri="{9D8B030D-6E8A-4147-A177-3AD203B41FA5}">
                      <a16:colId xmlns:a16="http://schemas.microsoft.com/office/drawing/2014/main" val="20004"/>
                    </a:ext>
                  </a:extLst>
                </a:gridCol>
              </a:tblGrid>
              <a:tr h="258763">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600" b="0" i="0" u="none" strike="noStrike" cap="none" normalizeH="0" baseline="0">
                          <a:ln>
                            <a:noFill/>
                          </a:ln>
                          <a:solidFill>
                            <a:schemeClr val="tx2"/>
                          </a:solidFill>
                          <a:effectLst/>
                          <a:latin typeface="Verdana" pitchFamily="-112" charset="0"/>
                          <a:ea typeface="Angsana New" pitchFamily="18" charset="0"/>
                          <a:cs typeface="Angsana New" pitchFamily="18" charset="0"/>
                        </a:rPr>
                        <a:t>Assumption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600" b="0" i="0" u="none" strike="noStrike" cap="none" normalizeH="0" baseline="0">
                          <a:ln>
                            <a:noFill/>
                          </a:ln>
                          <a:solidFill>
                            <a:schemeClr val="tx2"/>
                          </a:solidFill>
                          <a:effectLst/>
                          <a:latin typeface="Verdana" pitchFamily="-112" charset="0"/>
                          <a:ea typeface="Angsana New" pitchFamily="18" charset="0"/>
                          <a:cs typeface="Angsana New" pitchFamily="18" charset="0"/>
                        </a:rPr>
                        <a:t>What if?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600" b="0" i="0" u="none" strike="noStrike" cap="none" normalizeH="0" baseline="0">
                          <a:ln>
                            <a:noFill/>
                          </a:ln>
                          <a:solidFill>
                            <a:schemeClr val="tx2"/>
                          </a:solidFill>
                          <a:effectLst/>
                          <a:latin typeface="Verdana" pitchFamily="-112" charset="0"/>
                          <a:ea typeface="Angsana New" pitchFamily="18" charset="0"/>
                          <a:cs typeface="Angsana New" pitchFamily="18" charset="0"/>
                        </a:rPr>
                        <a:t>Probability of occurrence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600" b="0" i="0" u="none" strike="noStrike" cap="none" normalizeH="0" baseline="0">
                          <a:ln>
                            <a:noFill/>
                          </a:ln>
                          <a:solidFill>
                            <a:schemeClr val="tx2"/>
                          </a:solidFill>
                          <a:effectLst/>
                          <a:latin typeface="Verdana" pitchFamily="-112" charset="0"/>
                          <a:ea typeface="Angsana New" pitchFamily="18" charset="0"/>
                          <a:cs typeface="Angsana New" pitchFamily="18" charset="0"/>
                        </a:rPr>
                        <a:t>Likely Impact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ts val="2700"/>
                        </a:lnSpc>
                        <a:spcBef>
                          <a:spcPct val="20000"/>
                        </a:spcBef>
                        <a:spcAft>
                          <a:spcPct val="0"/>
                        </a:spcAft>
                        <a:buClrTx/>
                        <a:buSzTx/>
                        <a:buFontTx/>
                        <a:buNone/>
                        <a:tabLst/>
                      </a:pPr>
                      <a:r>
                        <a:rPr kumimoji="0" lang="en-US" sz="1600" b="0" i="0" u="none" strike="noStrike" cap="none" normalizeH="0" baseline="0">
                          <a:ln>
                            <a:noFill/>
                          </a:ln>
                          <a:solidFill>
                            <a:schemeClr val="tx2"/>
                          </a:solidFill>
                          <a:effectLst/>
                          <a:latin typeface="Verdana" pitchFamily="-112" charset="0"/>
                          <a:ea typeface="Angsana New" pitchFamily="18" charset="0"/>
                          <a:cs typeface="Angsana New" pitchFamily="18" charset="0"/>
                        </a:rPr>
                        <a:t>Action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58763">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Price increase of 10% will be allowed in June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What if only obtained 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Will have &lt;$300K less revenue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ts val="2700"/>
                        </a:lnSpc>
                        <a:spcBef>
                          <a:spcPct val="20000"/>
                        </a:spcBef>
                        <a:spcAft>
                          <a:spcPct val="0"/>
                        </a:spcAft>
                        <a:buClrTx/>
                        <a:buSzTx/>
                        <a:buFontTx/>
                        <a:buNone/>
                        <a:tabLst/>
                      </a:pPr>
                      <a:r>
                        <a:rPr kumimoji="0" lang="en-US" sz="1400" b="0" i="0" u="none" strike="noStrike" cap="none" normalizeH="0" baseline="0">
                          <a:ln>
                            <a:noFill/>
                          </a:ln>
                          <a:solidFill>
                            <a:schemeClr val="tx2"/>
                          </a:solidFill>
                          <a:effectLst/>
                          <a:latin typeface="Verdana" pitchFamily="-112" charset="0"/>
                          <a:ea typeface="Angsana New" pitchFamily="18" charset="0"/>
                          <a:cs typeface="Angsana New" pitchFamily="18" charset="0"/>
                        </a:rPr>
                        <a:t>Will cut down advertising and gimmicks by $75K and launch new form earlier to preserve net income as planned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2EA8D18-34D0-7846-9C45-CB57AE33E30D}" type="datetime4">
              <a:rPr lang="en-US"/>
              <a:pPr/>
              <a:t>August 24, 2020</a:t>
            </a:fld>
            <a:endParaRPr lang="en-US"/>
          </a:p>
        </p:txBody>
      </p:sp>
      <p:sp>
        <p:nvSpPr>
          <p:cNvPr id="6" name="Slide Number Placeholder 6"/>
          <p:cNvSpPr>
            <a:spLocks noGrp="1"/>
          </p:cNvSpPr>
          <p:nvPr>
            <p:ph type="sldNum" sz="quarter" idx="12"/>
          </p:nvPr>
        </p:nvSpPr>
        <p:spPr/>
        <p:txBody>
          <a:bodyPr/>
          <a:lstStyle/>
          <a:p>
            <a:fld id="{3391FBE0-E540-BE48-B290-D2DEF59DAC84}" type="slidenum">
              <a:rPr lang="en-US"/>
              <a:pPr/>
              <a:t>125</a:t>
            </a:fld>
            <a:endParaRPr lang="en-US"/>
          </a:p>
        </p:txBody>
      </p:sp>
      <p:sp>
        <p:nvSpPr>
          <p:cNvPr id="539650" name="Rectangle 2"/>
          <p:cNvSpPr>
            <a:spLocks noGrp="1" noChangeArrowheads="1"/>
          </p:cNvSpPr>
          <p:nvPr>
            <p:ph type="title"/>
          </p:nvPr>
        </p:nvSpPr>
        <p:spPr>
          <a:xfrm>
            <a:off x="685800" y="152400"/>
            <a:ext cx="7924800" cy="838200"/>
          </a:xfrm>
        </p:spPr>
        <p:txBody>
          <a:bodyPr/>
          <a:lstStyle/>
          <a:p>
            <a:r>
              <a:rPr lang="en-US"/>
              <a:t>CONTROL SYSTEM</a:t>
            </a:r>
          </a:p>
        </p:txBody>
      </p:sp>
      <p:sp>
        <p:nvSpPr>
          <p:cNvPr id="539651" name="Rectangle 3"/>
          <p:cNvSpPr>
            <a:spLocks noGrp="1" noChangeArrowheads="1"/>
          </p:cNvSpPr>
          <p:nvPr>
            <p:ph type="body" sz="half" idx="1"/>
          </p:nvPr>
        </p:nvSpPr>
        <p:spPr>
          <a:xfrm>
            <a:off x="762000" y="1066800"/>
            <a:ext cx="7467600" cy="990600"/>
          </a:xfrm>
        </p:spPr>
        <p:txBody>
          <a:bodyPr/>
          <a:lstStyle/>
          <a:p>
            <a:pPr>
              <a:buFontTx/>
              <a:buChar char="•"/>
            </a:pPr>
            <a:r>
              <a:rPr lang="en-US" sz="2000"/>
              <a:t> develop  program control template and updated </a:t>
            </a:r>
          </a:p>
          <a:p>
            <a:r>
              <a:rPr lang="en-US" sz="2000"/>
              <a:t>  monthly – quarterly – annually</a:t>
            </a:r>
          </a:p>
          <a:p>
            <a:endParaRPr lang="en-US" sz="2000"/>
          </a:p>
        </p:txBody>
      </p:sp>
      <p:pic>
        <p:nvPicPr>
          <p:cNvPr id="579228" name="Picture 1692" descr="Picture1"/>
          <p:cNvPicPr>
            <a:picLocks noGrp="1" noChangeAspect="1" noChangeArrowheads="1"/>
          </p:cNvPicPr>
          <p:nvPr>
            <p:ph sz="half" idx="2"/>
          </p:nvPr>
        </p:nvPicPr>
        <p:blipFill>
          <a:blip r:embed="rId2"/>
          <a:srcRect/>
          <a:stretch>
            <a:fillRect/>
          </a:stretch>
        </p:blipFill>
        <p:spPr>
          <a:xfrm>
            <a:off x="152400" y="1901825"/>
            <a:ext cx="8915400" cy="4041775"/>
          </a:xfrm>
          <a:noFill/>
          <a:ln/>
        </p:spPr>
      </p:pic>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p>
            <a:fld id="{09EE121D-758A-6343-A89D-72207F75C60B}" type="datetime4">
              <a:rPr lang="en-US"/>
              <a:pPr/>
              <a:t>August 24, 2020</a:t>
            </a:fld>
            <a:endParaRPr lang="en-US"/>
          </a:p>
        </p:txBody>
      </p:sp>
      <p:sp>
        <p:nvSpPr>
          <p:cNvPr id="4" name="Slide Number Placeholder 3"/>
          <p:cNvSpPr>
            <a:spLocks noGrp="1"/>
          </p:cNvSpPr>
          <p:nvPr>
            <p:ph type="sldNum" sz="quarter" idx="12"/>
          </p:nvPr>
        </p:nvSpPr>
        <p:spPr/>
        <p:txBody>
          <a:bodyPr/>
          <a:lstStyle/>
          <a:p>
            <a:fld id="{FD085C4A-103D-BD42-B422-11EC6C85630D}" type="slidenum">
              <a:rPr lang="en-US"/>
              <a:pPr/>
              <a:t>126</a:t>
            </a:fld>
            <a:endParaRPr lang="en-US"/>
          </a:p>
        </p:txBody>
      </p:sp>
      <p:pic>
        <p:nvPicPr>
          <p:cNvPr id="588379" name="Picture 5723" descr="Picture2"/>
          <p:cNvPicPr>
            <a:picLocks noChangeAspect="1" noChangeArrowheads="1"/>
          </p:cNvPicPr>
          <p:nvPr/>
        </p:nvPicPr>
        <p:blipFill>
          <a:blip r:embed="rId2"/>
          <a:srcRect/>
          <a:stretch>
            <a:fillRect/>
          </a:stretch>
        </p:blipFill>
        <p:spPr bwMode="auto">
          <a:xfrm>
            <a:off x="260350" y="379413"/>
            <a:ext cx="8655050" cy="5564187"/>
          </a:xfrm>
          <a:prstGeom prst="rect">
            <a:avLst/>
          </a:prstGeom>
          <a:noFill/>
        </p:spPr>
      </p:pic>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p>
            <a:fld id="{13ABBDBD-677F-9043-8094-01F7FF20F741}" type="datetime4">
              <a:rPr lang="en-US"/>
              <a:pPr/>
              <a:t>August 24, 2020</a:t>
            </a:fld>
            <a:endParaRPr lang="en-US"/>
          </a:p>
        </p:txBody>
      </p:sp>
      <p:sp>
        <p:nvSpPr>
          <p:cNvPr id="4" name="Slide Number Placeholder 3"/>
          <p:cNvSpPr>
            <a:spLocks noGrp="1"/>
          </p:cNvSpPr>
          <p:nvPr>
            <p:ph type="sldNum" sz="quarter" idx="12"/>
          </p:nvPr>
        </p:nvSpPr>
        <p:spPr/>
        <p:txBody>
          <a:bodyPr/>
          <a:lstStyle/>
          <a:p>
            <a:fld id="{6D9C9530-5F60-8B41-B964-DBA52C6ACBB2}" type="slidenum">
              <a:rPr lang="en-US"/>
              <a:pPr/>
              <a:t>127</a:t>
            </a:fld>
            <a:endParaRPr lang="en-US"/>
          </a:p>
        </p:txBody>
      </p:sp>
      <p:pic>
        <p:nvPicPr>
          <p:cNvPr id="590342" name="Picture 1542" descr="Picture3"/>
          <p:cNvPicPr>
            <a:picLocks noChangeAspect="1" noChangeArrowheads="1"/>
          </p:cNvPicPr>
          <p:nvPr/>
        </p:nvPicPr>
        <p:blipFill>
          <a:blip r:embed="rId2"/>
          <a:srcRect/>
          <a:stretch>
            <a:fillRect/>
          </a:stretch>
        </p:blipFill>
        <p:spPr bwMode="auto">
          <a:xfrm>
            <a:off x="228600" y="1295400"/>
            <a:ext cx="8610600" cy="4121150"/>
          </a:xfrm>
          <a:prstGeom prst="rect">
            <a:avLst/>
          </a:prstGeom>
          <a:noFill/>
        </p:spPr>
      </p:pic>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DDD5E1A-F02E-C047-9016-B90F92023EAC}" type="datetime4">
              <a:rPr lang="en-US"/>
              <a:pPr/>
              <a:t>August 24, 2020</a:t>
            </a:fld>
            <a:endParaRPr lang="en-US"/>
          </a:p>
        </p:txBody>
      </p:sp>
      <p:sp>
        <p:nvSpPr>
          <p:cNvPr id="5" name="Slide Number Placeholder 5"/>
          <p:cNvSpPr>
            <a:spLocks noGrp="1"/>
          </p:cNvSpPr>
          <p:nvPr>
            <p:ph type="sldNum" sz="quarter" idx="12"/>
          </p:nvPr>
        </p:nvSpPr>
        <p:spPr/>
        <p:txBody>
          <a:bodyPr/>
          <a:lstStyle/>
          <a:p>
            <a:fld id="{2AC2ED65-7598-3C47-A61C-760FF3F9F5E8}" type="slidenum">
              <a:rPr lang="en-US"/>
              <a:pPr/>
              <a:t>128</a:t>
            </a:fld>
            <a:endParaRPr lang="en-US"/>
          </a:p>
        </p:txBody>
      </p:sp>
      <p:sp>
        <p:nvSpPr>
          <p:cNvPr id="590850" name="Rectangle 2"/>
          <p:cNvSpPr>
            <a:spLocks noGrp="1" noChangeArrowheads="1"/>
          </p:cNvSpPr>
          <p:nvPr>
            <p:ph type="title"/>
          </p:nvPr>
        </p:nvSpPr>
        <p:spPr>
          <a:xfrm>
            <a:off x="609600" y="76200"/>
            <a:ext cx="7924800" cy="838200"/>
          </a:xfrm>
        </p:spPr>
        <p:txBody>
          <a:bodyPr>
            <a:normAutofit/>
          </a:bodyPr>
          <a:lstStyle/>
          <a:p>
            <a:r>
              <a:rPr lang="en-US" sz="2000" dirty="0"/>
              <a:t>PROFIT AND LOSS </a:t>
            </a:r>
            <a:br>
              <a:rPr lang="en-US" sz="2000" dirty="0"/>
            </a:br>
            <a:r>
              <a:rPr lang="en-US" sz="2000" dirty="0"/>
              <a:t>ANALYSIS-PROJECTION</a:t>
            </a:r>
          </a:p>
        </p:txBody>
      </p:sp>
      <p:pic>
        <p:nvPicPr>
          <p:cNvPr id="594388" name="Picture 1492" descr="Picture2"/>
          <p:cNvPicPr>
            <a:picLocks noGrp="1" noChangeAspect="1" noChangeArrowheads="1"/>
          </p:cNvPicPr>
          <p:nvPr>
            <p:ph idx="1"/>
          </p:nvPr>
        </p:nvPicPr>
        <p:blipFill>
          <a:blip r:embed="rId2"/>
          <a:srcRect/>
          <a:stretch>
            <a:fillRect/>
          </a:stretch>
        </p:blipFill>
        <p:spPr>
          <a:xfrm>
            <a:off x="1676400" y="838200"/>
            <a:ext cx="6186596" cy="5955418"/>
          </a:xfrm>
          <a:noFill/>
          <a:ln/>
        </p:spPr>
      </p:pic>
    </p:spTree>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2B539F-4525-0E46-8B26-E21B26DAB6E7}" type="datetime4">
              <a:rPr lang="en-US"/>
              <a:pPr/>
              <a:t>August 24, 2020</a:t>
            </a:fld>
            <a:endParaRPr lang="en-US"/>
          </a:p>
        </p:txBody>
      </p:sp>
      <p:sp>
        <p:nvSpPr>
          <p:cNvPr id="4" name="Slide Number Placeholder 4"/>
          <p:cNvSpPr>
            <a:spLocks noGrp="1"/>
          </p:cNvSpPr>
          <p:nvPr>
            <p:ph type="sldNum" sz="quarter" idx="12"/>
          </p:nvPr>
        </p:nvSpPr>
        <p:spPr/>
        <p:txBody>
          <a:bodyPr/>
          <a:lstStyle/>
          <a:p>
            <a:fld id="{AC9BB62E-1116-0C47-93A2-4B37F81237CC}" type="slidenum">
              <a:rPr lang="en-US"/>
              <a:pPr/>
              <a:t>129</a:t>
            </a:fld>
            <a:endParaRPr lang="en-US"/>
          </a:p>
        </p:txBody>
      </p:sp>
      <p:pic>
        <p:nvPicPr>
          <p:cNvPr id="595716" name="Picture 772" descr="Picture3"/>
          <p:cNvPicPr>
            <a:picLocks noGrp="1" noChangeAspect="1" noChangeArrowheads="1"/>
          </p:cNvPicPr>
          <p:nvPr>
            <p:ph/>
          </p:nvPr>
        </p:nvPicPr>
        <p:blipFill>
          <a:blip r:embed="rId2"/>
          <a:srcRect/>
          <a:stretch>
            <a:fillRect/>
          </a:stretch>
        </p:blipFill>
        <p:spPr>
          <a:xfrm>
            <a:off x="1752600" y="228600"/>
            <a:ext cx="6781800" cy="6603229"/>
          </a:xfrm>
          <a:noFill/>
          <a:ln/>
        </p:spPr>
      </p:pic>
    </p:spTree>
  </p:cSld>
  <p:clrMapOvr>
    <a:masterClrMapping/>
  </p:clrMapOv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E0992BA-3489-3E45-A045-A4B5B36F02F6}" type="datetime4">
              <a:rPr lang="en-US"/>
              <a:pPr/>
              <a:t>August 24, 2020</a:t>
            </a:fld>
            <a:endParaRPr lang="en-US"/>
          </a:p>
        </p:txBody>
      </p:sp>
      <p:sp>
        <p:nvSpPr>
          <p:cNvPr id="4" name="Slide Number Placeholder 4"/>
          <p:cNvSpPr>
            <a:spLocks noGrp="1"/>
          </p:cNvSpPr>
          <p:nvPr>
            <p:ph type="sldNum" sz="quarter" idx="12"/>
          </p:nvPr>
        </p:nvSpPr>
        <p:spPr/>
        <p:txBody>
          <a:bodyPr/>
          <a:lstStyle/>
          <a:p>
            <a:fld id="{134F16E6-A37A-8346-A05D-A028AB6BC87F}" type="slidenum">
              <a:rPr lang="en-US"/>
              <a:pPr/>
              <a:t>130</a:t>
            </a:fld>
            <a:endParaRPr lang="en-US"/>
          </a:p>
        </p:txBody>
      </p:sp>
      <p:pic>
        <p:nvPicPr>
          <p:cNvPr id="597738" name="Picture 746" descr="Picture4"/>
          <p:cNvPicPr>
            <a:picLocks noGrp="1" noChangeAspect="1" noChangeArrowheads="1"/>
          </p:cNvPicPr>
          <p:nvPr>
            <p:ph/>
          </p:nvPr>
        </p:nvPicPr>
        <p:blipFill>
          <a:blip r:embed="rId2"/>
          <a:srcRect/>
          <a:stretch>
            <a:fillRect/>
          </a:stretch>
        </p:blipFill>
        <p:spPr>
          <a:xfrm>
            <a:off x="1447800" y="381000"/>
            <a:ext cx="6629400" cy="6252730"/>
          </a:xfrm>
          <a:noFill/>
          <a:ln/>
        </p:spPr>
      </p:pic>
    </p:spTree>
  </p:cSld>
  <p:clrMapOvr>
    <a:masterClrMapping/>
  </p:clrMapOv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 SS.png"/>
          <p:cNvPicPr>
            <a:picLocks noChangeAspect="1"/>
          </p:cNvPicPr>
          <p:nvPr/>
        </p:nvPicPr>
        <p:blipFill>
          <a:blip r:embed="rId2"/>
          <a:stretch>
            <a:fillRect/>
          </a:stretch>
        </p:blipFill>
        <p:spPr>
          <a:xfrm>
            <a:off x="2462958" y="817080"/>
            <a:ext cx="4218083" cy="52238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52</TotalTime>
  <Words>8428</Words>
  <Application>Microsoft Office PowerPoint</Application>
  <PresentationFormat>On-screen Show (4:3)</PresentationFormat>
  <Paragraphs>1983</Paragraphs>
  <Slides>131</Slides>
  <Notes>13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5</vt:i4>
      </vt:variant>
      <vt:variant>
        <vt:lpstr>Slide Titles</vt:lpstr>
      </vt:variant>
      <vt:variant>
        <vt:i4>131</vt:i4>
      </vt:variant>
    </vt:vector>
  </HeadingPairs>
  <TitlesOfParts>
    <vt:vector size="145" baseType="lpstr">
      <vt:lpstr>Arial</vt:lpstr>
      <vt:lpstr>Arial Rounded MT Bold</vt:lpstr>
      <vt:lpstr>Calibri</vt:lpstr>
      <vt:lpstr>Helvetica</vt:lpstr>
      <vt:lpstr>Times New Roman</vt:lpstr>
      <vt:lpstr>Trebuchet MS</vt:lpstr>
      <vt:lpstr>Verdana</vt:lpstr>
      <vt:lpstr>Wingdings</vt:lpstr>
      <vt:lpstr>Office Theme</vt:lpstr>
      <vt:lpstr>Chart</vt:lpstr>
      <vt:lpstr>VISIO</vt:lpstr>
      <vt:lpstr>Microsoft ClipArt Gallery</vt:lpstr>
      <vt:lpstr>Clip</vt:lpstr>
      <vt:lpstr>ClipArt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 Management Process</vt:lpstr>
      <vt:lpstr>PowerPoint Presentation</vt:lpstr>
      <vt:lpstr>3. STRATEGIC ANALYSIS</vt:lpstr>
      <vt:lpstr>PRODUCT LIFE CYCLE</vt:lpstr>
      <vt:lpstr>PowerPoint Presentation</vt:lpstr>
      <vt:lpstr>Characteristic of Life Cycle Stages</vt:lpstr>
      <vt:lpstr>PowerPoint Presentation</vt:lpstr>
      <vt:lpstr>PowerPoint Presentation</vt:lpstr>
      <vt:lpstr>The Boston Matrix - Product Portfolio Decisions </vt:lpstr>
      <vt:lpstr>PowerPoint Presentation</vt:lpstr>
      <vt:lpstr>PowerPoint Presentation</vt:lpstr>
      <vt:lpstr>Ansoff's Matrix   </vt:lpstr>
      <vt:lpstr>Market Penetration Strategy</vt:lpstr>
      <vt:lpstr>Market Development Strategy</vt:lpstr>
      <vt:lpstr>Product Development Strategy</vt:lpstr>
      <vt:lpstr>Diversification</vt:lpstr>
      <vt:lpstr>Generic Strategies - Michael Porter   </vt:lpstr>
      <vt:lpstr>PowerPoint Presentation</vt:lpstr>
      <vt:lpstr>PowerPoint Presentation</vt:lpstr>
      <vt:lpstr>Value Chain Analysis</vt:lpstr>
      <vt:lpstr>PowerPoint Presentation</vt:lpstr>
      <vt:lpstr>PowerPoint Presentation</vt:lpstr>
      <vt:lpstr>PowerPoint Presentation</vt:lpstr>
      <vt:lpstr>4. PREPARING MARKETING PLAN </vt:lpstr>
      <vt:lpstr>PowerPoint Presentation</vt:lpstr>
      <vt:lpstr>PEST Analysis</vt:lpstr>
      <vt:lpstr>Political Factors</vt:lpstr>
      <vt:lpstr>Economic Factors </vt:lpstr>
      <vt:lpstr>Socio Cultural Factors</vt:lpstr>
      <vt:lpstr>Technological Factors</vt:lpstr>
      <vt:lpstr>COMPETITOR ANALYSIS</vt:lpstr>
      <vt:lpstr>COMPETITOR ANALYSIS</vt:lpstr>
      <vt:lpstr>SALES GROWTH </vt:lpstr>
      <vt:lpstr>MARKET SHARE ANALYSIS</vt:lpstr>
      <vt:lpstr>Competitor Positioning Analysis          </vt:lpstr>
      <vt:lpstr>Positioning Variable in Pharmaceutical Industry</vt:lpstr>
      <vt:lpstr>PowerPoint Presentation</vt:lpstr>
      <vt:lpstr>COMPETITOR PRODUCT PORTFOLIO ANALYSIS</vt:lpstr>
      <vt:lpstr>PowerPoint Presentation</vt:lpstr>
      <vt:lpstr>COMPETITOR PRODUCT PORTFOLIO ANALYSIS BCG ANALYSIS</vt:lpstr>
      <vt:lpstr>COMPETITOR PRODUCT PORTFOLIO ANALYSIS PRODUCT LIFE CYCLE ANALYSIS</vt:lpstr>
      <vt:lpstr>CRITICAL SUCCESS FACTOR</vt:lpstr>
      <vt:lpstr>INTERNAL ANALYSIS</vt:lpstr>
      <vt:lpstr>PowerPoint Presentation</vt:lpstr>
      <vt:lpstr>PRODUCT ANALYSIS</vt:lpstr>
      <vt:lpstr>PowerPoint Presentation</vt:lpstr>
      <vt:lpstr>SWOT ANALYSIS</vt:lpstr>
      <vt:lpstr>SWOT MATRIX</vt:lpstr>
      <vt:lpstr>Why use SWOT analysis?</vt:lpstr>
      <vt:lpstr>PowerPoint Presentation</vt:lpstr>
      <vt:lpstr>Assessing your weaknesses</vt:lpstr>
      <vt:lpstr>Assessing your opportunities</vt:lpstr>
      <vt:lpstr>Assessing your threats</vt:lpstr>
      <vt:lpstr>SWOT ANALYSIS</vt:lpstr>
      <vt:lpstr>SWOT ANALYSIS USING WEIGHTED SCORE</vt:lpstr>
      <vt:lpstr>SCORING SCALE</vt:lpstr>
      <vt:lpstr>PowerPoint Presentation</vt:lpstr>
      <vt:lpstr>PowerPoint Presentation</vt:lpstr>
      <vt:lpstr>DECISION GRID</vt:lpstr>
      <vt:lpstr>STRATEGY A</vt:lpstr>
      <vt:lpstr>STRATEGY B</vt:lpstr>
      <vt:lpstr>PowerPoint Presentation</vt:lpstr>
      <vt:lpstr>PowerPoint Presentation</vt:lpstr>
      <vt:lpstr>SUMMARY</vt:lpstr>
      <vt:lpstr> DEFINING MARKETING OBJECTIVES</vt:lpstr>
      <vt:lpstr> DEFINING MARKETING OBJECTIVES</vt:lpstr>
      <vt:lpstr>PowerPoint Presentation</vt:lpstr>
      <vt:lpstr>CHUNKING DOWN SALES TARGET</vt:lpstr>
      <vt:lpstr>PowerPoint Presentation</vt:lpstr>
      <vt:lpstr>Types of Prescription Drugs </vt:lpstr>
      <vt:lpstr>Five Levels of a Product</vt:lpstr>
      <vt:lpstr>PowerPoint Presentation</vt:lpstr>
      <vt:lpstr>PowerPoint Presentation</vt:lpstr>
      <vt:lpstr>PRODUCT STRATEGY</vt:lpstr>
      <vt:lpstr>PowerPoint Presentation</vt:lpstr>
      <vt:lpstr>MARKET SEGMENTATION</vt:lpstr>
      <vt:lpstr>Why Segment?</vt:lpstr>
      <vt:lpstr>PowerPoint Presentation</vt:lpstr>
      <vt:lpstr>Results of Segmentation</vt:lpstr>
      <vt:lpstr>PowerPoint Presentation</vt:lpstr>
      <vt:lpstr>Develop Profiles of Resulting Segments </vt:lpstr>
      <vt:lpstr>Develop Measures of Segment Attractiveness</vt:lpstr>
      <vt:lpstr>Develop Measures of Segment Attractiveness</vt:lpstr>
      <vt:lpstr>MARKET TARGETING Select Target Segment (s)/Market </vt:lpstr>
      <vt:lpstr>PowerPoint Presentation</vt:lpstr>
      <vt:lpstr>Choosing a Market-Coverage Strategy</vt:lpstr>
      <vt:lpstr>Market Coverage Strategies</vt:lpstr>
      <vt:lpstr>Five Patterns of Target Market Selection</vt:lpstr>
      <vt:lpstr>Five Patterns of Target Market Selection</vt:lpstr>
      <vt:lpstr>Six-step Question Framework for Successful Positioning</vt:lpstr>
      <vt:lpstr>Develop Positioning for Each Target Segment</vt:lpstr>
      <vt:lpstr>POSITIONING MAP</vt:lpstr>
      <vt:lpstr>PRODUCT STRATEGY STATEMENT Examples….</vt:lpstr>
      <vt:lpstr>PROMOTION STRATEGY</vt:lpstr>
      <vt:lpstr>PROMOTION MIX OBJECTIVES</vt:lpstr>
      <vt:lpstr> @Concentrate on a message which meet objectives  @Concentrate on neutralizing weaknesses, and reinforcing strengths. @Sales Force need to be trained in usage, objection, handling and closing @Material presentation should be systematic and can meet different situations    </vt:lpstr>
      <vt:lpstr>PowerPoint Presentation</vt:lpstr>
      <vt:lpstr>ADVERTISING - JOURNAL</vt:lpstr>
      <vt:lpstr>PROMOTION MATERIAL ( Brochure, Samples, Gimmicks etc)</vt:lpstr>
      <vt:lpstr>DIRECT MAIL</vt:lpstr>
      <vt:lpstr>SYMPOSIA</vt:lpstr>
      <vt:lpstr> PROMOTION PLANNING</vt:lpstr>
      <vt:lpstr>REVIEW MARKET PRICE</vt:lpstr>
      <vt:lpstr>PRICING VARIABLE</vt:lpstr>
      <vt:lpstr>PRICING STRATEGY</vt:lpstr>
      <vt:lpstr>       </vt:lpstr>
      <vt:lpstr>PowerPoint Presentation</vt:lpstr>
      <vt:lpstr>PowerPoint Presentation</vt:lpstr>
      <vt:lpstr>Pricing Decision Process</vt:lpstr>
      <vt:lpstr>PRICING AND COST OF THERAPY</vt:lpstr>
      <vt:lpstr>PLACE AND DISTRIBUTION STRATEGY</vt:lpstr>
      <vt:lpstr>CUSTOMERS LIST OF PRODUCTS</vt:lpstr>
      <vt:lpstr>PowerPoint Presentation</vt:lpstr>
      <vt:lpstr>PowerPoint Presentation</vt:lpstr>
      <vt:lpstr>Plan Assumptions</vt:lpstr>
      <vt:lpstr>Plan Assumptions</vt:lpstr>
      <vt:lpstr>CONTIGENCY PLANNING</vt:lpstr>
      <vt:lpstr>CONTROL SYSTEM</vt:lpstr>
      <vt:lpstr>PowerPoint Presentation</vt:lpstr>
      <vt:lpstr>PowerPoint Presentation</vt:lpstr>
      <vt:lpstr>PROFIT AND LOSS  ANALYSIS-PROJECTION</vt:lpstr>
      <vt:lpstr>PowerPoint Presentation</vt:lpstr>
      <vt:lpstr>PowerPoint Presentation</vt:lpstr>
      <vt:lpstr>PowerPoint Presentation</vt:lpstr>
    </vt:vector>
  </TitlesOfParts>
  <Company>Kristo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anonim</dc:creator>
  <cp:lastModifiedBy>sunardi sukowardi</cp:lastModifiedBy>
  <cp:revision>6</cp:revision>
  <dcterms:created xsi:type="dcterms:W3CDTF">2009-07-05T02:43:04Z</dcterms:created>
  <dcterms:modified xsi:type="dcterms:W3CDTF">2020-08-24T11:08:25Z</dcterms:modified>
</cp:coreProperties>
</file>